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9">
  <p:sldMasterIdLst>
    <p:sldMasterId id="2147483648" r:id="rId1"/>
  </p:sldMasterIdLst>
  <p:notesMasterIdLst>
    <p:notesMasterId r:id="rId120"/>
  </p:notesMasterIdLst>
  <p:handoutMasterIdLst>
    <p:handoutMasterId r:id="rId121"/>
  </p:handoutMasterIdLst>
  <p:sldIdLst>
    <p:sldId id="292" r:id="rId2"/>
    <p:sldId id="442" r:id="rId3"/>
    <p:sldId id="261" r:id="rId4"/>
    <p:sldId id="340" r:id="rId5"/>
    <p:sldId id="337" r:id="rId6"/>
    <p:sldId id="351" r:id="rId7"/>
    <p:sldId id="342" r:id="rId8"/>
    <p:sldId id="341" r:id="rId9"/>
    <p:sldId id="338" r:id="rId10"/>
    <p:sldId id="339" r:id="rId11"/>
    <p:sldId id="343" r:id="rId12"/>
    <p:sldId id="386" r:id="rId13"/>
    <p:sldId id="296" r:id="rId14"/>
    <p:sldId id="352" r:id="rId15"/>
    <p:sldId id="313" r:id="rId16"/>
    <p:sldId id="312" r:id="rId17"/>
    <p:sldId id="317" r:id="rId18"/>
    <p:sldId id="316" r:id="rId19"/>
    <p:sldId id="315" r:id="rId20"/>
    <p:sldId id="311" r:id="rId21"/>
    <p:sldId id="335" r:id="rId22"/>
    <p:sldId id="320" r:id="rId23"/>
    <p:sldId id="318" r:id="rId24"/>
    <p:sldId id="321" r:id="rId25"/>
    <p:sldId id="325" r:id="rId26"/>
    <p:sldId id="324" r:id="rId27"/>
    <p:sldId id="327" r:id="rId28"/>
    <p:sldId id="322" r:id="rId29"/>
    <p:sldId id="443" r:id="rId30"/>
    <p:sldId id="332" r:id="rId31"/>
    <p:sldId id="444" r:id="rId32"/>
    <p:sldId id="353" r:id="rId33"/>
    <p:sldId id="388" r:id="rId34"/>
    <p:sldId id="336" r:id="rId35"/>
    <p:sldId id="349" r:id="rId36"/>
    <p:sldId id="445" r:id="rId37"/>
    <p:sldId id="369" r:id="rId38"/>
    <p:sldId id="409" r:id="rId39"/>
    <p:sldId id="404" r:id="rId40"/>
    <p:sldId id="385" r:id="rId41"/>
    <p:sldId id="371" r:id="rId42"/>
    <p:sldId id="372" r:id="rId43"/>
    <p:sldId id="373" r:id="rId44"/>
    <p:sldId id="374" r:id="rId45"/>
    <p:sldId id="375" r:id="rId46"/>
    <p:sldId id="376" r:id="rId47"/>
    <p:sldId id="377" r:id="rId48"/>
    <p:sldId id="378" r:id="rId49"/>
    <p:sldId id="379" r:id="rId50"/>
    <p:sldId id="380" r:id="rId51"/>
    <p:sldId id="381" r:id="rId52"/>
    <p:sldId id="411" r:id="rId53"/>
    <p:sldId id="412" r:id="rId54"/>
    <p:sldId id="382" r:id="rId55"/>
    <p:sldId id="405" r:id="rId56"/>
    <p:sldId id="383" r:id="rId57"/>
    <p:sldId id="384" r:id="rId58"/>
    <p:sldId id="406" r:id="rId59"/>
    <p:sldId id="407" r:id="rId60"/>
    <p:sldId id="389" r:id="rId61"/>
    <p:sldId id="438" r:id="rId62"/>
    <p:sldId id="439" r:id="rId63"/>
    <p:sldId id="398" r:id="rId64"/>
    <p:sldId id="446" r:id="rId65"/>
    <p:sldId id="415" r:id="rId66"/>
    <p:sldId id="416" r:id="rId67"/>
    <p:sldId id="418" r:id="rId68"/>
    <p:sldId id="431" r:id="rId69"/>
    <p:sldId id="422" r:id="rId70"/>
    <p:sldId id="423" r:id="rId71"/>
    <p:sldId id="437" r:id="rId72"/>
    <p:sldId id="424" r:id="rId73"/>
    <p:sldId id="432" r:id="rId74"/>
    <p:sldId id="433" r:id="rId75"/>
    <p:sldId id="447" r:id="rId76"/>
    <p:sldId id="434" r:id="rId77"/>
    <p:sldId id="435" r:id="rId78"/>
    <p:sldId id="450" r:id="rId79"/>
    <p:sldId id="464" r:id="rId80"/>
    <p:sldId id="451" r:id="rId81"/>
    <p:sldId id="452" r:id="rId82"/>
    <p:sldId id="465" r:id="rId83"/>
    <p:sldId id="436" r:id="rId84"/>
    <p:sldId id="370" r:id="rId85"/>
    <p:sldId id="455" r:id="rId86"/>
    <p:sldId id="410" r:id="rId87"/>
    <p:sldId id="391" r:id="rId88"/>
    <p:sldId id="390" r:id="rId89"/>
    <p:sldId id="392" r:id="rId90"/>
    <p:sldId id="393" r:id="rId91"/>
    <p:sldId id="394" r:id="rId92"/>
    <p:sldId id="395" r:id="rId93"/>
    <p:sldId id="403" r:id="rId94"/>
    <p:sldId id="441" r:id="rId95"/>
    <p:sldId id="453" r:id="rId96"/>
    <p:sldId id="454" r:id="rId97"/>
    <p:sldId id="396" r:id="rId98"/>
    <p:sldId id="397" r:id="rId99"/>
    <p:sldId id="399" r:id="rId100"/>
    <p:sldId id="400" r:id="rId101"/>
    <p:sldId id="401" r:id="rId102"/>
    <p:sldId id="408" r:id="rId103"/>
    <p:sldId id="456" r:id="rId104"/>
    <p:sldId id="463" r:id="rId105"/>
    <p:sldId id="354" r:id="rId106"/>
    <p:sldId id="457" r:id="rId107"/>
    <p:sldId id="458" r:id="rId108"/>
    <p:sldId id="459" r:id="rId109"/>
    <p:sldId id="461" r:id="rId110"/>
    <p:sldId id="355" r:id="rId111"/>
    <p:sldId id="356" r:id="rId112"/>
    <p:sldId id="358" r:id="rId113"/>
    <p:sldId id="359" r:id="rId114"/>
    <p:sldId id="362" r:id="rId115"/>
    <p:sldId id="364" r:id="rId116"/>
    <p:sldId id="368" r:id="rId117"/>
    <p:sldId id="462" r:id="rId118"/>
    <p:sldId id="302" r:id="rId119"/>
  </p:sldIdLst>
  <p:sldSz cx="12192000" cy="6858000"/>
  <p:notesSz cx="6805613" cy="99393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CD39"/>
    <a:srgbClr val="A9ABAC"/>
    <a:srgbClr val="F58134"/>
    <a:srgbClr val="4469B8"/>
    <a:srgbClr val="27A4AA"/>
    <a:srgbClr val="CDCECD"/>
    <a:srgbClr val="A9ACB0"/>
    <a:srgbClr val="7E868C"/>
    <a:srgbClr val="F7BE56"/>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84" autoAdjust="0"/>
    <p:restoredTop sz="94660"/>
  </p:normalViewPr>
  <p:slideViewPr>
    <p:cSldViewPr showGuides="1">
      <p:cViewPr varScale="1">
        <p:scale>
          <a:sx n="129" d="100"/>
          <a:sy n="129" d="100"/>
        </p:scale>
        <p:origin x="368" y="192"/>
      </p:cViewPr>
      <p:guideLst>
        <p:guide orient="horz" pos="2160"/>
        <p:guide pos="3840"/>
      </p:guideLst>
    </p:cSldViewPr>
  </p:slideViewPr>
  <p:notesTextViewPr>
    <p:cViewPr>
      <p:scale>
        <a:sx n="3" d="2"/>
        <a:sy n="3" d="2"/>
      </p:scale>
      <p:origin x="0" y="0"/>
    </p:cViewPr>
  </p:notesTextViewPr>
  <p:notesViewPr>
    <p:cSldViewPr showGuides="1">
      <p:cViewPr varScale="1">
        <p:scale>
          <a:sx n="59" d="100"/>
          <a:sy n="59" d="100"/>
        </p:scale>
        <p:origin x="2395" y="8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FCC6BA4-6B7C-4BE5-AB60-31EA698727F1}"/>
              </a:ext>
            </a:extLst>
          </p:cNvPr>
          <p:cNvSpPr>
            <a:spLocks noGrp="1"/>
          </p:cNvSpPr>
          <p:nvPr>
            <p:ph type="hdr" sz="quarter"/>
          </p:nvPr>
        </p:nvSpPr>
        <p:spPr>
          <a:xfrm>
            <a:off x="2" y="0"/>
            <a:ext cx="2949099" cy="498693"/>
          </a:xfrm>
          <a:prstGeom prst="rect">
            <a:avLst/>
          </a:prstGeom>
        </p:spPr>
        <p:txBody>
          <a:bodyPr vert="horz" lIns="91394" tIns="45697" rIns="91394" bIns="45697" rtlCol="0"/>
          <a:lstStyle>
            <a:lvl1pPr algn="l">
              <a:defRPr sz="1200"/>
            </a:lvl1pPr>
          </a:lstStyle>
          <a:p>
            <a:endParaRPr lang="fr-FR" dirty="0"/>
          </a:p>
        </p:txBody>
      </p:sp>
      <p:sp>
        <p:nvSpPr>
          <p:cNvPr id="3" name="Espace réservé de la date 2">
            <a:extLst>
              <a:ext uri="{FF2B5EF4-FFF2-40B4-BE49-F238E27FC236}">
                <a16:creationId xmlns:a16="http://schemas.microsoft.com/office/drawing/2014/main" id="{D42823D9-B472-4DE0-A751-CB4D6E5C8106}"/>
              </a:ext>
            </a:extLst>
          </p:cNvPr>
          <p:cNvSpPr>
            <a:spLocks noGrp="1"/>
          </p:cNvSpPr>
          <p:nvPr>
            <p:ph type="dt" sz="quarter" idx="1"/>
          </p:nvPr>
        </p:nvSpPr>
        <p:spPr>
          <a:xfrm>
            <a:off x="3854941" y="0"/>
            <a:ext cx="2949099" cy="498693"/>
          </a:xfrm>
          <a:prstGeom prst="rect">
            <a:avLst/>
          </a:prstGeom>
        </p:spPr>
        <p:txBody>
          <a:bodyPr vert="horz" lIns="91394" tIns="45697" rIns="91394" bIns="45697" rtlCol="0"/>
          <a:lstStyle>
            <a:lvl1pPr algn="r">
              <a:defRPr sz="1200"/>
            </a:lvl1pPr>
          </a:lstStyle>
          <a:p>
            <a:fld id="{090C6B57-4A9E-46A2-8440-10BF44E4D81B}" type="datetimeFigureOut">
              <a:rPr lang="fr-FR" smtClean="0"/>
              <a:t>20/11/2022</a:t>
            </a:fld>
            <a:endParaRPr lang="fr-FR" dirty="0"/>
          </a:p>
        </p:txBody>
      </p:sp>
      <p:sp>
        <p:nvSpPr>
          <p:cNvPr id="4" name="Espace réservé du pied de page 3">
            <a:extLst>
              <a:ext uri="{FF2B5EF4-FFF2-40B4-BE49-F238E27FC236}">
                <a16:creationId xmlns:a16="http://schemas.microsoft.com/office/drawing/2014/main" id="{B159229C-7A14-4713-A2E1-45BD83664CCB}"/>
              </a:ext>
            </a:extLst>
          </p:cNvPr>
          <p:cNvSpPr>
            <a:spLocks noGrp="1"/>
          </p:cNvSpPr>
          <p:nvPr>
            <p:ph type="ftr" sz="quarter" idx="2"/>
          </p:nvPr>
        </p:nvSpPr>
        <p:spPr>
          <a:xfrm>
            <a:off x="2" y="9440648"/>
            <a:ext cx="2949099" cy="498692"/>
          </a:xfrm>
          <a:prstGeom prst="rect">
            <a:avLst/>
          </a:prstGeom>
        </p:spPr>
        <p:txBody>
          <a:bodyPr vert="horz" lIns="91394" tIns="45697" rIns="91394" bIns="45697" rtlCol="0" anchor="b"/>
          <a:lstStyle>
            <a:lvl1pPr algn="l">
              <a:defRPr sz="1200"/>
            </a:lvl1pPr>
          </a:lstStyle>
          <a:p>
            <a:endParaRPr lang="fr-FR" dirty="0"/>
          </a:p>
        </p:txBody>
      </p:sp>
      <p:sp>
        <p:nvSpPr>
          <p:cNvPr id="5" name="Espace réservé du numéro de diapositive 4">
            <a:extLst>
              <a:ext uri="{FF2B5EF4-FFF2-40B4-BE49-F238E27FC236}">
                <a16:creationId xmlns:a16="http://schemas.microsoft.com/office/drawing/2014/main" id="{7ABC50C7-F76D-44DB-9F42-21B26368A5C8}"/>
              </a:ext>
            </a:extLst>
          </p:cNvPr>
          <p:cNvSpPr>
            <a:spLocks noGrp="1"/>
          </p:cNvSpPr>
          <p:nvPr>
            <p:ph type="sldNum" sz="quarter" idx="3"/>
          </p:nvPr>
        </p:nvSpPr>
        <p:spPr>
          <a:xfrm>
            <a:off x="3854941" y="9440648"/>
            <a:ext cx="2949099" cy="498692"/>
          </a:xfrm>
          <a:prstGeom prst="rect">
            <a:avLst/>
          </a:prstGeom>
        </p:spPr>
        <p:txBody>
          <a:bodyPr vert="horz" lIns="91394" tIns="45697" rIns="91394" bIns="45697" rtlCol="0" anchor="b"/>
          <a:lstStyle>
            <a:lvl1pPr algn="r">
              <a:defRPr sz="1200"/>
            </a:lvl1pPr>
          </a:lstStyle>
          <a:p>
            <a:fld id="{988746B7-B7B5-400B-B1F8-D6E3192F9FE3}" type="slidenum">
              <a:rPr lang="fr-FR" smtClean="0"/>
              <a:t>‹N°›</a:t>
            </a:fld>
            <a:endParaRPr lang="fr-FR" dirty="0"/>
          </a:p>
        </p:txBody>
      </p:sp>
      <p:grpSp>
        <p:nvGrpSpPr>
          <p:cNvPr id="6" name="Group 4">
            <a:extLst>
              <a:ext uri="{FF2B5EF4-FFF2-40B4-BE49-F238E27FC236}">
                <a16:creationId xmlns:a16="http://schemas.microsoft.com/office/drawing/2014/main" id="{53B9FC60-E05D-4850-9C39-B118430D62D3}"/>
              </a:ext>
            </a:extLst>
          </p:cNvPr>
          <p:cNvGrpSpPr>
            <a:grpSpLocks noChangeAspect="1"/>
          </p:cNvGrpSpPr>
          <p:nvPr/>
        </p:nvGrpSpPr>
        <p:grpSpPr bwMode="auto">
          <a:xfrm>
            <a:off x="2652381" y="9310651"/>
            <a:ext cx="1499278" cy="414439"/>
            <a:chOff x="1409" y="1547"/>
            <a:chExt cx="4866" cy="1228"/>
          </a:xfrm>
        </p:grpSpPr>
        <p:sp>
          <p:nvSpPr>
            <p:cNvPr id="7" name="Freeform 5">
              <a:extLst>
                <a:ext uri="{FF2B5EF4-FFF2-40B4-BE49-F238E27FC236}">
                  <a16:creationId xmlns:a16="http://schemas.microsoft.com/office/drawing/2014/main" id="{D9BBBF0C-BA0E-44BB-866B-B83E16EEB83D}"/>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a:extLst>
                <a:ext uri="{FF2B5EF4-FFF2-40B4-BE49-F238E27FC236}">
                  <a16:creationId xmlns:a16="http://schemas.microsoft.com/office/drawing/2014/main" id="{A74BF848-850D-40AD-9C3A-370F7B7A196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A6537B79-5A65-4784-BEAB-ADF9E3BCECE1}"/>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8FD25412-8F08-447E-A9BA-E996AFF21AE7}"/>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a:extLst>
                <a:ext uri="{FF2B5EF4-FFF2-40B4-BE49-F238E27FC236}">
                  <a16:creationId xmlns:a16="http://schemas.microsoft.com/office/drawing/2014/main" id="{8BD33F82-A011-4D88-83C5-F8ECF95BD13B}"/>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Rectangle 10">
              <a:extLst>
                <a:ext uri="{FF2B5EF4-FFF2-40B4-BE49-F238E27FC236}">
                  <a16:creationId xmlns:a16="http://schemas.microsoft.com/office/drawing/2014/main" id="{99A73909-4331-42BF-B75D-4F3B11F799FE}"/>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1">
              <a:extLst>
                <a:ext uri="{FF2B5EF4-FFF2-40B4-BE49-F238E27FC236}">
                  <a16:creationId xmlns:a16="http://schemas.microsoft.com/office/drawing/2014/main" id="{E4E5433B-E0CA-4BBC-80F0-27820E36221F}"/>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2">
              <a:extLst>
                <a:ext uri="{FF2B5EF4-FFF2-40B4-BE49-F238E27FC236}">
                  <a16:creationId xmlns:a16="http://schemas.microsoft.com/office/drawing/2014/main" id="{CC3929F2-11E6-4848-9AB8-1A446A856AC0}"/>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3">
              <a:extLst>
                <a:ext uri="{FF2B5EF4-FFF2-40B4-BE49-F238E27FC236}">
                  <a16:creationId xmlns:a16="http://schemas.microsoft.com/office/drawing/2014/main" id="{A1A212CD-0717-48B2-A26A-6CFBB7F0C104}"/>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4">
              <a:extLst>
                <a:ext uri="{FF2B5EF4-FFF2-40B4-BE49-F238E27FC236}">
                  <a16:creationId xmlns:a16="http://schemas.microsoft.com/office/drawing/2014/main" id="{73DE8132-9C4A-4B3A-B720-C9A51C150687}"/>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5">
              <a:extLst>
                <a:ext uri="{FF2B5EF4-FFF2-40B4-BE49-F238E27FC236}">
                  <a16:creationId xmlns:a16="http://schemas.microsoft.com/office/drawing/2014/main" id="{211C56A9-22D5-408D-9B0C-21E4E24585D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6">
              <a:extLst>
                <a:ext uri="{FF2B5EF4-FFF2-40B4-BE49-F238E27FC236}">
                  <a16:creationId xmlns:a16="http://schemas.microsoft.com/office/drawing/2014/main" id="{C68448F8-1A39-41F0-8F8E-87AFACA98148}"/>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7">
              <a:extLst>
                <a:ext uri="{FF2B5EF4-FFF2-40B4-BE49-F238E27FC236}">
                  <a16:creationId xmlns:a16="http://schemas.microsoft.com/office/drawing/2014/main" id="{2123909D-15DE-4893-88F5-0C246EC7A60C}"/>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8">
              <a:extLst>
                <a:ext uri="{FF2B5EF4-FFF2-40B4-BE49-F238E27FC236}">
                  <a16:creationId xmlns:a16="http://schemas.microsoft.com/office/drawing/2014/main" id="{6865139B-2561-43F3-9448-46FF4DBEF57C}"/>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9">
              <a:extLst>
                <a:ext uri="{FF2B5EF4-FFF2-40B4-BE49-F238E27FC236}">
                  <a16:creationId xmlns:a16="http://schemas.microsoft.com/office/drawing/2014/main" id="{4871122A-37FB-4075-BDBC-18086E7533FA}"/>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20">
              <a:extLst>
                <a:ext uri="{FF2B5EF4-FFF2-40B4-BE49-F238E27FC236}">
                  <a16:creationId xmlns:a16="http://schemas.microsoft.com/office/drawing/2014/main" id="{72EDEE5B-B227-4801-8F17-5E86C55F3616}"/>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1">
              <a:extLst>
                <a:ext uri="{FF2B5EF4-FFF2-40B4-BE49-F238E27FC236}">
                  <a16:creationId xmlns:a16="http://schemas.microsoft.com/office/drawing/2014/main" id="{02BD0BB0-00AE-4209-BBFA-1004F99EED2E}"/>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2">
              <a:extLst>
                <a:ext uri="{FF2B5EF4-FFF2-40B4-BE49-F238E27FC236}">
                  <a16:creationId xmlns:a16="http://schemas.microsoft.com/office/drawing/2014/main" id="{A8E7F636-AF2C-4414-9875-394FEC15A4FB}"/>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Rectangle 23">
              <a:extLst>
                <a:ext uri="{FF2B5EF4-FFF2-40B4-BE49-F238E27FC236}">
                  <a16:creationId xmlns:a16="http://schemas.microsoft.com/office/drawing/2014/main" id="{3210F12D-480E-45C8-A09E-A991B9771653}"/>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4">
              <a:extLst>
                <a:ext uri="{FF2B5EF4-FFF2-40B4-BE49-F238E27FC236}">
                  <a16:creationId xmlns:a16="http://schemas.microsoft.com/office/drawing/2014/main" id="{0354B85E-3C32-4125-AC01-D255B2644E9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5">
              <a:extLst>
                <a:ext uri="{FF2B5EF4-FFF2-40B4-BE49-F238E27FC236}">
                  <a16:creationId xmlns:a16="http://schemas.microsoft.com/office/drawing/2014/main" id="{FED914A0-A2BB-48DA-A650-AB01C345998B}"/>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6">
              <a:extLst>
                <a:ext uri="{FF2B5EF4-FFF2-40B4-BE49-F238E27FC236}">
                  <a16:creationId xmlns:a16="http://schemas.microsoft.com/office/drawing/2014/main" id="{87FABDA7-9012-49DF-9FD0-14DD3DEA1451}"/>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7">
              <a:extLst>
                <a:ext uri="{FF2B5EF4-FFF2-40B4-BE49-F238E27FC236}">
                  <a16:creationId xmlns:a16="http://schemas.microsoft.com/office/drawing/2014/main" id="{DEE687EB-C348-434C-8E51-207A2C6823DF}"/>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8">
              <a:extLst>
                <a:ext uri="{FF2B5EF4-FFF2-40B4-BE49-F238E27FC236}">
                  <a16:creationId xmlns:a16="http://schemas.microsoft.com/office/drawing/2014/main" id="{EDAAB6BA-C973-46D3-ABFF-131FB92DAE60}"/>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9">
              <a:extLst>
                <a:ext uri="{FF2B5EF4-FFF2-40B4-BE49-F238E27FC236}">
                  <a16:creationId xmlns:a16="http://schemas.microsoft.com/office/drawing/2014/main" id="{4B02148F-22E7-449B-9DD6-20F37B6C5C8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30">
              <a:extLst>
                <a:ext uri="{FF2B5EF4-FFF2-40B4-BE49-F238E27FC236}">
                  <a16:creationId xmlns:a16="http://schemas.microsoft.com/office/drawing/2014/main" id="{2870F28B-DF7D-4D07-A0A5-73210E2AD5EB}"/>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1">
              <a:extLst>
                <a:ext uri="{FF2B5EF4-FFF2-40B4-BE49-F238E27FC236}">
                  <a16:creationId xmlns:a16="http://schemas.microsoft.com/office/drawing/2014/main" id="{C9C5BBF2-DBEA-4DC4-975F-7F16D5AAE4AC}"/>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2">
              <a:extLst>
                <a:ext uri="{FF2B5EF4-FFF2-40B4-BE49-F238E27FC236}">
                  <a16:creationId xmlns:a16="http://schemas.microsoft.com/office/drawing/2014/main" id="{069E4231-EF05-4EFD-B354-F961846010CF}"/>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3">
              <a:extLst>
                <a:ext uri="{FF2B5EF4-FFF2-40B4-BE49-F238E27FC236}">
                  <a16:creationId xmlns:a16="http://schemas.microsoft.com/office/drawing/2014/main" id="{945A5F53-7548-4C1F-8B79-2C2AA6C927B8}"/>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4">
              <a:extLst>
                <a:ext uri="{FF2B5EF4-FFF2-40B4-BE49-F238E27FC236}">
                  <a16:creationId xmlns:a16="http://schemas.microsoft.com/office/drawing/2014/main" id="{8DE8A0AD-0DAE-4B28-A5A5-2052D7C2D3B9}"/>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5">
              <a:extLst>
                <a:ext uri="{FF2B5EF4-FFF2-40B4-BE49-F238E27FC236}">
                  <a16:creationId xmlns:a16="http://schemas.microsoft.com/office/drawing/2014/main" id="{078B5509-6377-4308-99A3-1E2C3F868A5D}"/>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Rectangle 36">
              <a:extLst>
                <a:ext uri="{FF2B5EF4-FFF2-40B4-BE49-F238E27FC236}">
                  <a16:creationId xmlns:a16="http://schemas.microsoft.com/office/drawing/2014/main" id="{1FED1092-C3A3-4D79-995C-58069DFFABEC}"/>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7">
              <a:extLst>
                <a:ext uri="{FF2B5EF4-FFF2-40B4-BE49-F238E27FC236}">
                  <a16:creationId xmlns:a16="http://schemas.microsoft.com/office/drawing/2014/main" id="{2CD21554-2253-457C-961F-1B4E205B2027}"/>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8">
              <a:extLst>
                <a:ext uri="{FF2B5EF4-FFF2-40B4-BE49-F238E27FC236}">
                  <a16:creationId xmlns:a16="http://schemas.microsoft.com/office/drawing/2014/main" id="{BB3296B6-4D54-41DB-B278-B2346A0A3D0A}"/>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9">
              <a:extLst>
                <a:ext uri="{FF2B5EF4-FFF2-40B4-BE49-F238E27FC236}">
                  <a16:creationId xmlns:a16="http://schemas.microsoft.com/office/drawing/2014/main" id="{A518779B-DBA4-4455-8C92-7212F12765A1}"/>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0">
              <a:extLst>
                <a:ext uri="{FF2B5EF4-FFF2-40B4-BE49-F238E27FC236}">
                  <a16:creationId xmlns:a16="http://schemas.microsoft.com/office/drawing/2014/main" id="{F6C9FD88-D5A2-457F-ACDF-93C612D0DA7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41">
              <a:extLst>
                <a:ext uri="{FF2B5EF4-FFF2-40B4-BE49-F238E27FC236}">
                  <a16:creationId xmlns:a16="http://schemas.microsoft.com/office/drawing/2014/main" id="{AB81EDAF-D6B1-4D2E-B5D5-00E7CFA4EAE7}"/>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2">
              <a:extLst>
                <a:ext uri="{FF2B5EF4-FFF2-40B4-BE49-F238E27FC236}">
                  <a16:creationId xmlns:a16="http://schemas.microsoft.com/office/drawing/2014/main" id="{B4111E63-6000-496C-981E-FA2D265377F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3">
              <a:extLst>
                <a:ext uri="{FF2B5EF4-FFF2-40B4-BE49-F238E27FC236}">
                  <a16:creationId xmlns:a16="http://schemas.microsoft.com/office/drawing/2014/main" id="{4C632042-A3EB-4C0F-85D7-E6F2804AA0AB}"/>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4">
              <a:extLst>
                <a:ext uri="{FF2B5EF4-FFF2-40B4-BE49-F238E27FC236}">
                  <a16:creationId xmlns:a16="http://schemas.microsoft.com/office/drawing/2014/main" id="{2959AD42-1E84-4DD4-895D-8D978E6C89CC}"/>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5">
              <a:extLst>
                <a:ext uri="{FF2B5EF4-FFF2-40B4-BE49-F238E27FC236}">
                  <a16:creationId xmlns:a16="http://schemas.microsoft.com/office/drawing/2014/main" id="{C0D888EA-7D85-47B1-89A1-69E250B44531}"/>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6">
              <a:extLst>
                <a:ext uri="{FF2B5EF4-FFF2-40B4-BE49-F238E27FC236}">
                  <a16:creationId xmlns:a16="http://schemas.microsoft.com/office/drawing/2014/main" id="{22CF9C5D-C585-44C2-8AC6-58F1297E986D}"/>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7">
              <a:extLst>
                <a:ext uri="{FF2B5EF4-FFF2-40B4-BE49-F238E27FC236}">
                  <a16:creationId xmlns:a16="http://schemas.microsoft.com/office/drawing/2014/main" id="{B05D1062-2076-489C-8591-41232A3E35D8}"/>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8">
              <a:extLst>
                <a:ext uri="{FF2B5EF4-FFF2-40B4-BE49-F238E27FC236}">
                  <a16:creationId xmlns:a16="http://schemas.microsoft.com/office/drawing/2014/main" id="{C8FE70A5-F9C4-462A-A36D-DAFE49010AF7}"/>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9">
              <a:extLst>
                <a:ext uri="{FF2B5EF4-FFF2-40B4-BE49-F238E27FC236}">
                  <a16:creationId xmlns:a16="http://schemas.microsoft.com/office/drawing/2014/main" id="{49080B7B-D85D-48C8-A029-429ED3B5746A}"/>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Rectangle 50">
              <a:extLst>
                <a:ext uri="{FF2B5EF4-FFF2-40B4-BE49-F238E27FC236}">
                  <a16:creationId xmlns:a16="http://schemas.microsoft.com/office/drawing/2014/main" id="{359E2D7E-A326-4A0E-9FD0-DDD4A2D59218}"/>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51">
              <a:extLst>
                <a:ext uri="{FF2B5EF4-FFF2-40B4-BE49-F238E27FC236}">
                  <a16:creationId xmlns:a16="http://schemas.microsoft.com/office/drawing/2014/main" id="{E7D11624-CC62-49FA-ACEB-B110AD048264}"/>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52">
              <a:extLst>
                <a:ext uri="{FF2B5EF4-FFF2-40B4-BE49-F238E27FC236}">
                  <a16:creationId xmlns:a16="http://schemas.microsoft.com/office/drawing/2014/main" id="{96E1FABF-41DA-4750-B612-E7761359EA6E}"/>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3">
              <a:extLst>
                <a:ext uri="{FF2B5EF4-FFF2-40B4-BE49-F238E27FC236}">
                  <a16:creationId xmlns:a16="http://schemas.microsoft.com/office/drawing/2014/main" id="{9DD707B3-EB04-4EE7-9749-70C23873C9C5}"/>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4">
              <a:extLst>
                <a:ext uri="{FF2B5EF4-FFF2-40B4-BE49-F238E27FC236}">
                  <a16:creationId xmlns:a16="http://schemas.microsoft.com/office/drawing/2014/main" id="{9BD8AC3A-CE50-4CDF-9950-71BE612F8850}"/>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5">
              <a:extLst>
                <a:ext uri="{FF2B5EF4-FFF2-40B4-BE49-F238E27FC236}">
                  <a16:creationId xmlns:a16="http://schemas.microsoft.com/office/drawing/2014/main" id="{5C470FC2-BD89-4634-8016-AF19F92FF5A8}"/>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6">
              <a:extLst>
                <a:ext uri="{FF2B5EF4-FFF2-40B4-BE49-F238E27FC236}">
                  <a16:creationId xmlns:a16="http://schemas.microsoft.com/office/drawing/2014/main" id="{75D6A7AE-7692-4E83-BE9B-697E0A026D7A}"/>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7">
              <a:extLst>
                <a:ext uri="{FF2B5EF4-FFF2-40B4-BE49-F238E27FC236}">
                  <a16:creationId xmlns:a16="http://schemas.microsoft.com/office/drawing/2014/main" id="{7F2BD159-68DC-40C5-92C0-6C66875A4EE0}"/>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8">
              <a:extLst>
                <a:ext uri="{FF2B5EF4-FFF2-40B4-BE49-F238E27FC236}">
                  <a16:creationId xmlns:a16="http://schemas.microsoft.com/office/drawing/2014/main" id="{8E2700FB-99E0-45CF-8B12-15C91A99C697}"/>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9">
              <a:extLst>
                <a:ext uri="{FF2B5EF4-FFF2-40B4-BE49-F238E27FC236}">
                  <a16:creationId xmlns:a16="http://schemas.microsoft.com/office/drawing/2014/main" id="{3F722C9D-B0D5-430D-97D3-5A59772C5FFE}"/>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Rectangle 60">
              <a:extLst>
                <a:ext uri="{FF2B5EF4-FFF2-40B4-BE49-F238E27FC236}">
                  <a16:creationId xmlns:a16="http://schemas.microsoft.com/office/drawing/2014/main" id="{70E3AC26-A24C-4BFD-9406-B836D7C48304}"/>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61">
              <a:extLst>
                <a:ext uri="{FF2B5EF4-FFF2-40B4-BE49-F238E27FC236}">
                  <a16:creationId xmlns:a16="http://schemas.microsoft.com/office/drawing/2014/main" id="{C8BF0269-FB2A-45A3-9BC6-09C7CF46042F}"/>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Freeform 62">
              <a:extLst>
                <a:ext uri="{FF2B5EF4-FFF2-40B4-BE49-F238E27FC236}">
                  <a16:creationId xmlns:a16="http://schemas.microsoft.com/office/drawing/2014/main" id="{B5201A61-2CE0-4F20-9604-386D48846CB1}"/>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3">
              <a:extLst>
                <a:ext uri="{FF2B5EF4-FFF2-40B4-BE49-F238E27FC236}">
                  <a16:creationId xmlns:a16="http://schemas.microsoft.com/office/drawing/2014/main" id="{60B9BC7E-A29D-437D-9701-D2AFF5BA76AE}"/>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4">
              <a:extLst>
                <a:ext uri="{FF2B5EF4-FFF2-40B4-BE49-F238E27FC236}">
                  <a16:creationId xmlns:a16="http://schemas.microsoft.com/office/drawing/2014/main" id="{64F69177-2A05-4F27-99F2-14F1493A0A30}"/>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5">
              <a:extLst>
                <a:ext uri="{FF2B5EF4-FFF2-40B4-BE49-F238E27FC236}">
                  <a16:creationId xmlns:a16="http://schemas.microsoft.com/office/drawing/2014/main" id="{49CF7ED4-4C56-49E6-B96B-3899D8A9DFB7}"/>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6">
              <a:extLst>
                <a:ext uri="{FF2B5EF4-FFF2-40B4-BE49-F238E27FC236}">
                  <a16:creationId xmlns:a16="http://schemas.microsoft.com/office/drawing/2014/main" id="{4A2BF947-7104-47D2-809D-06BC0B1C3FC0}"/>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7">
              <a:extLst>
                <a:ext uri="{FF2B5EF4-FFF2-40B4-BE49-F238E27FC236}">
                  <a16:creationId xmlns:a16="http://schemas.microsoft.com/office/drawing/2014/main" id="{0172A7F6-2A67-4814-8241-7EFEE6D1697C}"/>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10048952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0"/>
            <a:ext cx="2949099" cy="498693"/>
          </a:xfrm>
          <a:prstGeom prst="rect">
            <a:avLst/>
          </a:prstGeom>
        </p:spPr>
        <p:txBody>
          <a:bodyPr vert="horz" lIns="91394" tIns="45697" rIns="91394" bIns="45697" rtlCol="0"/>
          <a:lstStyle>
            <a:lvl1pPr algn="l">
              <a:defRPr sz="1200"/>
            </a:lvl1pPr>
          </a:lstStyle>
          <a:p>
            <a:endParaRPr lang="en-GB" dirty="0"/>
          </a:p>
        </p:txBody>
      </p:sp>
      <p:sp>
        <p:nvSpPr>
          <p:cNvPr id="3" name="Espace réservé de la date 2"/>
          <p:cNvSpPr>
            <a:spLocks noGrp="1"/>
          </p:cNvSpPr>
          <p:nvPr>
            <p:ph type="dt" idx="1"/>
          </p:nvPr>
        </p:nvSpPr>
        <p:spPr>
          <a:xfrm>
            <a:off x="3854941" y="0"/>
            <a:ext cx="2949099" cy="498693"/>
          </a:xfrm>
          <a:prstGeom prst="rect">
            <a:avLst/>
          </a:prstGeom>
        </p:spPr>
        <p:txBody>
          <a:bodyPr vert="horz" lIns="91394" tIns="45697" rIns="91394" bIns="45697" rtlCol="0"/>
          <a:lstStyle>
            <a:lvl1pPr algn="r">
              <a:defRPr sz="1200"/>
            </a:lvl1pPr>
          </a:lstStyle>
          <a:p>
            <a:fld id="{0D256F99-BF95-496F-85DC-6D73ABD57E0D}" type="datetimeFigureOut">
              <a:rPr lang="en-GB" smtClean="0"/>
              <a:t>20/11/2022</a:t>
            </a:fld>
            <a:endParaRPr lang="en-GB" dirty="0"/>
          </a:p>
        </p:txBody>
      </p:sp>
      <p:sp>
        <p:nvSpPr>
          <p:cNvPr id="4" name="Espace réservé de l'image des diapositives 3"/>
          <p:cNvSpPr>
            <a:spLocks noGrp="1" noRot="1" noChangeAspect="1"/>
          </p:cNvSpPr>
          <p:nvPr>
            <p:ph type="sldImg" idx="2"/>
          </p:nvPr>
        </p:nvSpPr>
        <p:spPr>
          <a:xfrm>
            <a:off x="420688" y="1243013"/>
            <a:ext cx="5964237" cy="3354387"/>
          </a:xfrm>
          <a:prstGeom prst="rect">
            <a:avLst/>
          </a:prstGeom>
          <a:noFill/>
          <a:ln w="12700">
            <a:solidFill>
              <a:prstClr val="black"/>
            </a:solidFill>
          </a:ln>
        </p:spPr>
        <p:txBody>
          <a:bodyPr vert="horz" lIns="91394" tIns="45697" rIns="91394" bIns="45697" rtlCol="0" anchor="ctr"/>
          <a:lstStyle/>
          <a:p>
            <a:endParaRPr lang="en-GB" dirty="0"/>
          </a:p>
        </p:txBody>
      </p:sp>
      <p:sp>
        <p:nvSpPr>
          <p:cNvPr id="5" name="Espace réservé des notes 4"/>
          <p:cNvSpPr>
            <a:spLocks noGrp="1"/>
          </p:cNvSpPr>
          <p:nvPr>
            <p:ph type="body" sz="quarter" idx="3"/>
          </p:nvPr>
        </p:nvSpPr>
        <p:spPr>
          <a:xfrm>
            <a:off x="680565" y="4783308"/>
            <a:ext cx="5444489" cy="3913613"/>
          </a:xfrm>
          <a:prstGeom prst="rect">
            <a:avLst/>
          </a:prstGeom>
        </p:spPr>
        <p:txBody>
          <a:bodyPr vert="horz" lIns="91394" tIns="45697" rIns="91394" bIns="45697"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2" y="9440648"/>
            <a:ext cx="2949099" cy="498692"/>
          </a:xfrm>
          <a:prstGeom prst="rect">
            <a:avLst/>
          </a:prstGeom>
        </p:spPr>
        <p:txBody>
          <a:bodyPr vert="horz" lIns="91394" tIns="45697" rIns="91394" bIns="45697" rtlCol="0" anchor="b"/>
          <a:lstStyle>
            <a:lvl1pPr algn="l">
              <a:defRPr sz="1200"/>
            </a:lvl1pPr>
          </a:lstStyle>
          <a:p>
            <a:endParaRPr lang="en-GB" dirty="0"/>
          </a:p>
        </p:txBody>
      </p:sp>
      <p:sp>
        <p:nvSpPr>
          <p:cNvPr id="7" name="Espace réservé du numéro de diapositive 6"/>
          <p:cNvSpPr>
            <a:spLocks noGrp="1"/>
          </p:cNvSpPr>
          <p:nvPr>
            <p:ph type="sldNum" sz="quarter" idx="5"/>
          </p:nvPr>
        </p:nvSpPr>
        <p:spPr>
          <a:xfrm>
            <a:off x="3854941" y="9440648"/>
            <a:ext cx="2949099" cy="498692"/>
          </a:xfrm>
          <a:prstGeom prst="rect">
            <a:avLst/>
          </a:prstGeom>
        </p:spPr>
        <p:txBody>
          <a:bodyPr vert="horz" lIns="91394" tIns="45697" rIns="91394" bIns="45697" rtlCol="0" anchor="b"/>
          <a:lstStyle>
            <a:lvl1pPr algn="r">
              <a:defRPr sz="1200"/>
            </a:lvl1pPr>
          </a:lstStyle>
          <a:p>
            <a:fld id="{7158F4EF-3044-4EF8-99DF-A267F973C67A}" type="slidenum">
              <a:rPr lang="en-GB" smtClean="0"/>
              <a:t>‹N°›</a:t>
            </a:fld>
            <a:endParaRPr lang="en-GB" dirty="0"/>
          </a:p>
        </p:txBody>
      </p:sp>
      <p:grpSp>
        <p:nvGrpSpPr>
          <p:cNvPr id="8" name="Group 4">
            <a:extLst>
              <a:ext uri="{FF2B5EF4-FFF2-40B4-BE49-F238E27FC236}">
                <a16:creationId xmlns:a16="http://schemas.microsoft.com/office/drawing/2014/main" id="{1AB926B4-3F1D-49ED-9105-51D8D9DD160E}"/>
              </a:ext>
            </a:extLst>
          </p:cNvPr>
          <p:cNvGrpSpPr>
            <a:grpSpLocks noChangeAspect="1"/>
          </p:cNvGrpSpPr>
          <p:nvPr/>
        </p:nvGrpSpPr>
        <p:grpSpPr bwMode="auto">
          <a:xfrm>
            <a:off x="2652381" y="9310651"/>
            <a:ext cx="1499278" cy="414439"/>
            <a:chOff x="1409" y="1547"/>
            <a:chExt cx="4866" cy="1228"/>
          </a:xfrm>
        </p:grpSpPr>
        <p:sp>
          <p:nvSpPr>
            <p:cNvPr id="9" name="Freeform 5">
              <a:extLst>
                <a:ext uri="{FF2B5EF4-FFF2-40B4-BE49-F238E27FC236}">
                  <a16:creationId xmlns:a16="http://schemas.microsoft.com/office/drawing/2014/main" id="{C60AFBEF-BB20-40DA-AC5B-35B7B7401698}"/>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6">
              <a:extLst>
                <a:ext uri="{FF2B5EF4-FFF2-40B4-BE49-F238E27FC236}">
                  <a16:creationId xmlns:a16="http://schemas.microsoft.com/office/drawing/2014/main" id="{53C52F07-8942-4C4C-8D37-6EA83742CC2F}"/>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7">
              <a:extLst>
                <a:ext uri="{FF2B5EF4-FFF2-40B4-BE49-F238E27FC236}">
                  <a16:creationId xmlns:a16="http://schemas.microsoft.com/office/drawing/2014/main" id="{0619E258-5AB4-481E-AB2B-45A6A8EBC667}"/>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8">
              <a:extLst>
                <a:ext uri="{FF2B5EF4-FFF2-40B4-BE49-F238E27FC236}">
                  <a16:creationId xmlns:a16="http://schemas.microsoft.com/office/drawing/2014/main" id="{7636B1AE-C508-48DF-824D-1F5C97B1B05F}"/>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9">
              <a:extLst>
                <a:ext uri="{FF2B5EF4-FFF2-40B4-BE49-F238E27FC236}">
                  <a16:creationId xmlns:a16="http://schemas.microsoft.com/office/drawing/2014/main" id="{05F6596A-927D-4A23-8BA1-5150A4E564B1}"/>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Rectangle 10">
              <a:extLst>
                <a:ext uri="{FF2B5EF4-FFF2-40B4-BE49-F238E27FC236}">
                  <a16:creationId xmlns:a16="http://schemas.microsoft.com/office/drawing/2014/main" id="{3E03AEB6-733D-447E-8843-E1C20084C888}"/>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1">
              <a:extLst>
                <a:ext uri="{FF2B5EF4-FFF2-40B4-BE49-F238E27FC236}">
                  <a16:creationId xmlns:a16="http://schemas.microsoft.com/office/drawing/2014/main" id="{B0789E1F-564F-4B93-9E6F-F084122571FD}"/>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2">
              <a:extLst>
                <a:ext uri="{FF2B5EF4-FFF2-40B4-BE49-F238E27FC236}">
                  <a16:creationId xmlns:a16="http://schemas.microsoft.com/office/drawing/2014/main" id="{4ECE325F-F868-4B71-A1E5-7A5EEB5B6F1C}"/>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3">
              <a:extLst>
                <a:ext uri="{FF2B5EF4-FFF2-40B4-BE49-F238E27FC236}">
                  <a16:creationId xmlns:a16="http://schemas.microsoft.com/office/drawing/2014/main" id="{FB399D61-AF61-4D80-9C06-7EFE3620AD0A}"/>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4">
              <a:extLst>
                <a:ext uri="{FF2B5EF4-FFF2-40B4-BE49-F238E27FC236}">
                  <a16:creationId xmlns:a16="http://schemas.microsoft.com/office/drawing/2014/main" id="{FA1979DC-3BB6-4AFD-8C66-797353D17995}"/>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5">
              <a:extLst>
                <a:ext uri="{FF2B5EF4-FFF2-40B4-BE49-F238E27FC236}">
                  <a16:creationId xmlns:a16="http://schemas.microsoft.com/office/drawing/2014/main" id="{3FA21774-7D09-466E-972C-2ECF34CCF743}"/>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6">
              <a:extLst>
                <a:ext uri="{FF2B5EF4-FFF2-40B4-BE49-F238E27FC236}">
                  <a16:creationId xmlns:a16="http://schemas.microsoft.com/office/drawing/2014/main" id="{2370EE70-ACE5-46FF-8510-3495D3EB959B}"/>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7">
              <a:extLst>
                <a:ext uri="{FF2B5EF4-FFF2-40B4-BE49-F238E27FC236}">
                  <a16:creationId xmlns:a16="http://schemas.microsoft.com/office/drawing/2014/main" id="{371D8BB9-936A-4B0C-ABF7-04E3C5F40BCF}"/>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18">
              <a:extLst>
                <a:ext uri="{FF2B5EF4-FFF2-40B4-BE49-F238E27FC236}">
                  <a16:creationId xmlns:a16="http://schemas.microsoft.com/office/drawing/2014/main" id="{06330AD3-28E1-4254-B941-D896560B1343}"/>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19">
              <a:extLst>
                <a:ext uri="{FF2B5EF4-FFF2-40B4-BE49-F238E27FC236}">
                  <a16:creationId xmlns:a16="http://schemas.microsoft.com/office/drawing/2014/main" id="{6485FAAA-1862-40E8-9DC1-28944B5734BD}"/>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0">
              <a:extLst>
                <a:ext uri="{FF2B5EF4-FFF2-40B4-BE49-F238E27FC236}">
                  <a16:creationId xmlns:a16="http://schemas.microsoft.com/office/drawing/2014/main" id="{AAE81E7D-28AD-4287-B94A-B4A8D00C3AB8}"/>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Freeform 21">
              <a:extLst>
                <a:ext uri="{FF2B5EF4-FFF2-40B4-BE49-F238E27FC236}">
                  <a16:creationId xmlns:a16="http://schemas.microsoft.com/office/drawing/2014/main" id="{645A14FD-0DD8-497D-B6ED-E201908AE105}"/>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2">
              <a:extLst>
                <a:ext uri="{FF2B5EF4-FFF2-40B4-BE49-F238E27FC236}">
                  <a16:creationId xmlns:a16="http://schemas.microsoft.com/office/drawing/2014/main" id="{803273D1-7D2F-48DE-9B4B-43AC7D02B977}"/>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Rectangle 23">
              <a:extLst>
                <a:ext uri="{FF2B5EF4-FFF2-40B4-BE49-F238E27FC236}">
                  <a16:creationId xmlns:a16="http://schemas.microsoft.com/office/drawing/2014/main" id="{5D9F1753-8D8C-4770-B3CF-658EA03FFC47}"/>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4">
              <a:extLst>
                <a:ext uri="{FF2B5EF4-FFF2-40B4-BE49-F238E27FC236}">
                  <a16:creationId xmlns:a16="http://schemas.microsoft.com/office/drawing/2014/main" id="{14F0C2E8-DEFA-4B15-A609-325DD6ECBB00}"/>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5">
              <a:extLst>
                <a:ext uri="{FF2B5EF4-FFF2-40B4-BE49-F238E27FC236}">
                  <a16:creationId xmlns:a16="http://schemas.microsoft.com/office/drawing/2014/main" id="{D596BA73-1564-4F8B-B6D2-58BA02DB2CD6}"/>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6">
              <a:extLst>
                <a:ext uri="{FF2B5EF4-FFF2-40B4-BE49-F238E27FC236}">
                  <a16:creationId xmlns:a16="http://schemas.microsoft.com/office/drawing/2014/main" id="{B8420C8A-77AF-45C7-983C-330448622965}"/>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7">
              <a:extLst>
                <a:ext uri="{FF2B5EF4-FFF2-40B4-BE49-F238E27FC236}">
                  <a16:creationId xmlns:a16="http://schemas.microsoft.com/office/drawing/2014/main" id="{C7CA016E-D31E-47ED-B96E-FCB99EB5CD67}"/>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28">
              <a:extLst>
                <a:ext uri="{FF2B5EF4-FFF2-40B4-BE49-F238E27FC236}">
                  <a16:creationId xmlns:a16="http://schemas.microsoft.com/office/drawing/2014/main" id="{6DC83ED6-B560-4DD3-8AC0-7FD8E5E10C47}"/>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29">
              <a:extLst>
                <a:ext uri="{FF2B5EF4-FFF2-40B4-BE49-F238E27FC236}">
                  <a16:creationId xmlns:a16="http://schemas.microsoft.com/office/drawing/2014/main" id="{D8C198EE-A222-47A7-B66E-ADEEA0D7933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0">
              <a:extLst>
                <a:ext uri="{FF2B5EF4-FFF2-40B4-BE49-F238E27FC236}">
                  <a16:creationId xmlns:a16="http://schemas.microsoft.com/office/drawing/2014/main" id="{CA2DD82F-1BF5-4577-8316-CDA10BAA9C86}"/>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1">
              <a:extLst>
                <a:ext uri="{FF2B5EF4-FFF2-40B4-BE49-F238E27FC236}">
                  <a16:creationId xmlns:a16="http://schemas.microsoft.com/office/drawing/2014/main" id="{AB11AEBC-461C-49F9-9182-51FEFB069DB3}"/>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2">
              <a:extLst>
                <a:ext uri="{FF2B5EF4-FFF2-40B4-BE49-F238E27FC236}">
                  <a16:creationId xmlns:a16="http://schemas.microsoft.com/office/drawing/2014/main" id="{90CDE9D7-8F85-4C2A-BB83-7DC8986D2F0A}"/>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3">
              <a:extLst>
                <a:ext uri="{FF2B5EF4-FFF2-40B4-BE49-F238E27FC236}">
                  <a16:creationId xmlns:a16="http://schemas.microsoft.com/office/drawing/2014/main" id="{30EB501E-394A-425C-92C7-AD2E216F3730}"/>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Freeform 34">
              <a:extLst>
                <a:ext uri="{FF2B5EF4-FFF2-40B4-BE49-F238E27FC236}">
                  <a16:creationId xmlns:a16="http://schemas.microsoft.com/office/drawing/2014/main" id="{3D90570A-0C55-457D-92FB-3D09789EE045}"/>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5">
              <a:extLst>
                <a:ext uri="{FF2B5EF4-FFF2-40B4-BE49-F238E27FC236}">
                  <a16:creationId xmlns:a16="http://schemas.microsoft.com/office/drawing/2014/main" id="{D39FF2E7-A7AE-4613-9F3C-2AE75212D199}"/>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Rectangle 36">
              <a:extLst>
                <a:ext uri="{FF2B5EF4-FFF2-40B4-BE49-F238E27FC236}">
                  <a16:creationId xmlns:a16="http://schemas.microsoft.com/office/drawing/2014/main" id="{1619BA6E-298A-4865-B7DF-DF2D8FA43279}"/>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7">
              <a:extLst>
                <a:ext uri="{FF2B5EF4-FFF2-40B4-BE49-F238E27FC236}">
                  <a16:creationId xmlns:a16="http://schemas.microsoft.com/office/drawing/2014/main" id="{BBE6363F-19D1-490B-BF3D-DBF4F2EBAF6A}"/>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38">
              <a:extLst>
                <a:ext uri="{FF2B5EF4-FFF2-40B4-BE49-F238E27FC236}">
                  <a16:creationId xmlns:a16="http://schemas.microsoft.com/office/drawing/2014/main" id="{3AA19A95-E65B-44ED-90F0-02DFC78712DE}"/>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39">
              <a:extLst>
                <a:ext uri="{FF2B5EF4-FFF2-40B4-BE49-F238E27FC236}">
                  <a16:creationId xmlns:a16="http://schemas.microsoft.com/office/drawing/2014/main" id="{67328B53-092C-4B68-B2D6-3B35225EF223}"/>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0">
              <a:extLst>
                <a:ext uri="{FF2B5EF4-FFF2-40B4-BE49-F238E27FC236}">
                  <a16:creationId xmlns:a16="http://schemas.microsoft.com/office/drawing/2014/main" id="{8E1FCA96-B14A-4891-B94F-63272DBA1F6E}"/>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1">
              <a:extLst>
                <a:ext uri="{FF2B5EF4-FFF2-40B4-BE49-F238E27FC236}">
                  <a16:creationId xmlns:a16="http://schemas.microsoft.com/office/drawing/2014/main" id="{77B5C4DA-3DE0-4B6C-897E-BA40EBC7AA95}"/>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2">
              <a:extLst>
                <a:ext uri="{FF2B5EF4-FFF2-40B4-BE49-F238E27FC236}">
                  <a16:creationId xmlns:a16="http://schemas.microsoft.com/office/drawing/2014/main" id="{4EF1D9DF-2E7B-40F4-9765-E044E090ACA1}"/>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3">
              <a:extLst>
                <a:ext uri="{FF2B5EF4-FFF2-40B4-BE49-F238E27FC236}">
                  <a16:creationId xmlns:a16="http://schemas.microsoft.com/office/drawing/2014/main" id="{393B74A1-51B9-45A8-8793-E7AC5C5BAF7A}"/>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4">
              <a:extLst>
                <a:ext uri="{FF2B5EF4-FFF2-40B4-BE49-F238E27FC236}">
                  <a16:creationId xmlns:a16="http://schemas.microsoft.com/office/drawing/2014/main" id="{C56B2F0E-069E-44FC-9166-A6EDFD22B961}"/>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5">
              <a:extLst>
                <a:ext uri="{FF2B5EF4-FFF2-40B4-BE49-F238E27FC236}">
                  <a16:creationId xmlns:a16="http://schemas.microsoft.com/office/drawing/2014/main" id="{917E3244-9259-4F46-9400-9687C278640B}"/>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6">
              <a:extLst>
                <a:ext uri="{FF2B5EF4-FFF2-40B4-BE49-F238E27FC236}">
                  <a16:creationId xmlns:a16="http://schemas.microsoft.com/office/drawing/2014/main" id="{E46782C6-17D6-4FBD-AB01-D319560DDD13}"/>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7">
              <a:extLst>
                <a:ext uri="{FF2B5EF4-FFF2-40B4-BE49-F238E27FC236}">
                  <a16:creationId xmlns:a16="http://schemas.microsoft.com/office/drawing/2014/main" id="{6975401C-8855-4B59-AF15-DD2D1AF7241D}"/>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Freeform 48">
              <a:extLst>
                <a:ext uri="{FF2B5EF4-FFF2-40B4-BE49-F238E27FC236}">
                  <a16:creationId xmlns:a16="http://schemas.microsoft.com/office/drawing/2014/main" id="{F07CA658-3E71-4E7C-A74B-20A6FB9BAFD0}"/>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49">
              <a:extLst>
                <a:ext uri="{FF2B5EF4-FFF2-40B4-BE49-F238E27FC236}">
                  <a16:creationId xmlns:a16="http://schemas.microsoft.com/office/drawing/2014/main" id="{B8E99EE3-FA99-4761-ABB3-63E69E7D6AC4}"/>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Rectangle 50">
              <a:extLst>
                <a:ext uri="{FF2B5EF4-FFF2-40B4-BE49-F238E27FC236}">
                  <a16:creationId xmlns:a16="http://schemas.microsoft.com/office/drawing/2014/main" id="{A3C8D6BA-3E26-4DC2-80FD-CB7080971714}"/>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1">
              <a:extLst>
                <a:ext uri="{FF2B5EF4-FFF2-40B4-BE49-F238E27FC236}">
                  <a16:creationId xmlns:a16="http://schemas.microsoft.com/office/drawing/2014/main" id="{7C120E9F-B31E-4271-A92B-FB437CE67B42}"/>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2">
              <a:extLst>
                <a:ext uri="{FF2B5EF4-FFF2-40B4-BE49-F238E27FC236}">
                  <a16:creationId xmlns:a16="http://schemas.microsoft.com/office/drawing/2014/main" id="{C8E3B5C5-9C96-4A3E-A5A6-92CD73371CD2}"/>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3">
              <a:extLst>
                <a:ext uri="{FF2B5EF4-FFF2-40B4-BE49-F238E27FC236}">
                  <a16:creationId xmlns:a16="http://schemas.microsoft.com/office/drawing/2014/main" id="{EA5FA46C-82D3-4331-B935-44347EE5F4F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4">
              <a:extLst>
                <a:ext uri="{FF2B5EF4-FFF2-40B4-BE49-F238E27FC236}">
                  <a16:creationId xmlns:a16="http://schemas.microsoft.com/office/drawing/2014/main" id="{05E65022-ABD7-41EC-998E-EC1188172598}"/>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5">
              <a:extLst>
                <a:ext uri="{FF2B5EF4-FFF2-40B4-BE49-F238E27FC236}">
                  <a16:creationId xmlns:a16="http://schemas.microsoft.com/office/drawing/2014/main" id="{093BEF61-E155-4DAC-AA9D-16AEC2CD6920}"/>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6">
              <a:extLst>
                <a:ext uri="{FF2B5EF4-FFF2-40B4-BE49-F238E27FC236}">
                  <a16:creationId xmlns:a16="http://schemas.microsoft.com/office/drawing/2014/main" id="{AE7FFBAC-E1BB-48D8-BA0D-36BB194D133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7">
              <a:extLst>
                <a:ext uri="{FF2B5EF4-FFF2-40B4-BE49-F238E27FC236}">
                  <a16:creationId xmlns:a16="http://schemas.microsoft.com/office/drawing/2014/main" id="{2A7EC763-5B33-4255-A6AB-2995BEE0FF8C}"/>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Freeform 58">
              <a:extLst>
                <a:ext uri="{FF2B5EF4-FFF2-40B4-BE49-F238E27FC236}">
                  <a16:creationId xmlns:a16="http://schemas.microsoft.com/office/drawing/2014/main" id="{A596387A-D8BD-4118-89E7-F8B2E374A6E8}"/>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59">
              <a:extLst>
                <a:ext uri="{FF2B5EF4-FFF2-40B4-BE49-F238E27FC236}">
                  <a16:creationId xmlns:a16="http://schemas.microsoft.com/office/drawing/2014/main" id="{39DE5BE4-7B9B-4328-869D-C00DD2C9DF8F}"/>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Rectangle 60">
              <a:extLst>
                <a:ext uri="{FF2B5EF4-FFF2-40B4-BE49-F238E27FC236}">
                  <a16:creationId xmlns:a16="http://schemas.microsoft.com/office/drawing/2014/main" id="{DEC20C81-9322-468B-B6DB-BCADE9B83A4D}"/>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1">
              <a:extLst>
                <a:ext uri="{FF2B5EF4-FFF2-40B4-BE49-F238E27FC236}">
                  <a16:creationId xmlns:a16="http://schemas.microsoft.com/office/drawing/2014/main" id="{51FC956A-7252-420D-BED9-4B028E03EF1A}"/>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2">
              <a:extLst>
                <a:ext uri="{FF2B5EF4-FFF2-40B4-BE49-F238E27FC236}">
                  <a16:creationId xmlns:a16="http://schemas.microsoft.com/office/drawing/2014/main" id="{BF1758EF-F511-4CC1-92C9-2618FDC4BCDB}"/>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3">
              <a:extLst>
                <a:ext uri="{FF2B5EF4-FFF2-40B4-BE49-F238E27FC236}">
                  <a16:creationId xmlns:a16="http://schemas.microsoft.com/office/drawing/2014/main" id="{9BA4345A-0316-47EB-AD0F-AA8F4C494C0B}"/>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4">
              <a:extLst>
                <a:ext uri="{FF2B5EF4-FFF2-40B4-BE49-F238E27FC236}">
                  <a16:creationId xmlns:a16="http://schemas.microsoft.com/office/drawing/2014/main" id="{B5B373E4-C5FF-4F1A-9D3D-C53DC649285F}"/>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5">
              <a:extLst>
                <a:ext uri="{FF2B5EF4-FFF2-40B4-BE49-F238E27FC236}">
                  <a16:creationId xmlns:a16="http://schemas.microsoft.com/office/drawing/2014/main" id="{F985BDBE-F8BD-467F-89C2-B051273E3416}"/>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0" name="Freeform 66">
              <a:extLst>
                <a:ext uri="{FF2B5EF4-FFF2-40B4-BE49-F238E27FC236}">
                  <a16:creationId xmlns:a16="http://schemas.microsoft.com/office/drawing/2014/main" id="{82EBAFDC-93C0-4B4A-ABFB-298977AA85F6}"/>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1" name="Freeform 67">
              <a:extLst>
                <a:ext uri="{FF2B5EF4-FFF2-40B4-BE49-F238E27FC236}">
                  <a16:creationId xmlns:a16="http://schemas.microsoft.com/office/drawing/2014/main" id="{AB74EC42-359F-4044-86C6-33B240EAF930}"/>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541425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7158F4EF-3044-4EF8-99DF-A267F973C67A}" type="slidenum">
              <a:rPr lang="en-GB" smtClean="0"/>
              <a:t>60</a:t>
            </a:fld>
            <a:endParaRPr lang="en-GB" dirty="0"/>
          </a:p>
        </p:txBody>
      </p:sp>
    </p:spTree>
    <p:extLst>
      <p:ext uri="{BB962C8B-B14F-4D97-AF65-F5344CB8AC3E}">
        <p14:creationId xmlns:p14="http://schemas.microsoft.com/office/powerpoint/2010/main" val="13480368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uverture">
    <p:spTree>
      <p:nvGrpSpPr>
        <p:cNvPr id="1" name=""/>
        <p:cNvGrpSpPr/>
        <p:nvPr/>
      </p:nvGrpSpPr>
      <p:grpSpPr>
        <a:xfrm>
          <a:off x="0" y="0"/>
          <a:ext cx="0" cy="0"/>
          <a:chOff x="0" y="0"/>
          <a:chExt cx="0" cy="0"/>
        </a:xfrm>
      </p:grpSpPr>
      <p:sp>
        <p:nvSpPr>
          <p:cNvPr id="18" name="Picture Placeholder 9">
            <a:extLst>
              <a:ext uri="{FF2B5EF4-FFF2-40B4-BE49-F238E27FC236}">
                <a16:creationId xmlns:a16="http://schemas.microsoft.com/office/drawing/2014/main" id="{3F4CBA95-1C04-40BF-AAC2-3D42B07348F4}"/>
              </a:ext>
            </a:extLst>
          </p:cNvPr>
          <p:cNvSpPr>
            <a:spLocks noGrp="1"/>
          </p:cNvSpPr>
          <p:nvPr>
            <p:ph type="pic" sz="quarter" idx="13" hasCustomPrompt="1"/>
          </p:nvPr>
        </p:nvSpPr>
        <p:spPr>
          <a:xfrm>
            <a:off x="335361" y="332656"/>
            <a:ext cx="11521277" cy="3101104"/>
          </a:xfrm>
          <a:solidFill>
            <a:schemeClr val="bg1">
              <a:lumMod val="95000"/>
            </a:schemeClr>
          </a:solidFill>
        </p:spPr>
        <p:txBody>
          <a:bodyPr anchor="ctr"/>
          <a:lstStyle>
            <a:lvl1pPr marL="0" indent="0" algn="ctr">
              <a:buNone/>
              <a:defRPr/>
            </a:lvl1pPr>
          </a:lstStyle>
          <a:p>
            <a:r>
              <a:rPr lang="en-GB" dirty="0"/>
              <a:t> </a:t>
            </a:r>
          </a:p>
        </p:txBody>
      </p:sp>
      <p:sp>
        <p:nvSpPr>
          <p:cNvPr id="20" name="Rectangle 19">
            <a:extLst>
              <a:ext uri="{FF2B5EF4-FFF2-40B4-BE49-F238E27FC236}">
                <a16:creationId xmlns:a16="http://schemas.microsoft.com/office/drawing/2014/main" id="{6254FDD9-4D48-4BFF-8080-2D7457ED49C9}"/>
              </a:ext>
            </a:extLst>
          </p:cNvPr>
          <p:cNvSpPr/>
          <p:nvPr userDrawn="1"/>
        </p:nvSpPr>
        <p:spPr>
          <a:xfrm>
            <a:off x="8660998" y="3428999"/>
            <a:ext cx="3195641" cy="32090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Sous-titre 2">
            <a:extLst>
              <a:ext uri="{FF2B5EF4-FFF2-40B4-BE49-F238E27FC236}">
                <a16:creationId xmlns:a16="http://schemas.microsoft.com/office/drawing/2014/main" id="{C0D88FE9-491E-454F-A3CD-3A09202ED088}"/>
              </a:ext>
            </a:extLst>
          </p:cNvPr>
          <p:cNvSpPr>
            <a:spLocks noGrp="1"/>
          </p:cNvSpPr>
          <p:nvPr>
            <p:ph type="subTitle" idx="1"/>
          </p:nvPr>
        </p:nvSpPr>
        <p:spPr>
          <a:xfrm>
            <a:off x="8949605" y="3843338"/>
            <a:ext cx="2889424" cy="1655762"/>
          </a:xfrm>
        </p:spPr>
        <p:txBody>
          <a:bodyPr anchor="b">
            <a:normAutofit/>
          </a:bodyPr>
          <a:lstStyle>
            <a:lvl1pPr marL="0" indent="0" algn="l">
              <a:lnSpc>
                <a:spcPct val="80000"/>
              </a:lnSpc>
              <a:buNone/>
              <a:defRPr sz="2800" cap="all" baseline="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dirty="0"/>
              <a:t>Modifiez le style des sous-titres du masque</a:t>
            </a:r>
          </a:p>
        </p:txBody>
      </p:sp>
      <p:sp>
        <p:nvSpPr>
          <p:cNvPr id="4" name="Espace réservé de la date 3">
            <a:extLst>
              <a:ext uri="{FF2B5EF4-FFF2-40B4-BE49-F238E27FC236}">
                <a16:creationId xmlns:a16="http://schemas.microsoft.com/office/drawing/2014/main" id="{37948942-7E83-4AB4-A505-1689E3713B0B}"/>
              </a:ext>
            </a:extLst>
          </p:cNvPr>
          <p:cNvSpPr>
            <a:spLocks noGrp="1"/>
          </p:cNvSpPr>
          <p:nvPr>
            <p:ph type="dt" sz="half" idx="10"/>
          </p:nvPr>
        </p:nvSpPr>
        <p:spPr>
          <a:xfrm>
            <a:off x="8876581" y="5688012"/>
            <a:ext cx="2743200" cy="365125"/>
          </a:xfrm>
          <a:prstGeom prst="rect">
            <a:avLst/>
          </a:prstGeom>
        </p:spPr>
        <p:txBody>
          <a:bodyPr/>
          <a:lstStyle>
            <a:lvl1pPr>
              <a:defRPr sz="1400" cap="all" spc="300" baseline="0">
                <a:solidFill>
                  <a:schemeClr val="bg1"/>
                </a:solidFill>
              </a:defRPr>
            </a:lvl1pPr>
          </a:lstStyle>
          <a:p>
            <a:endParaRPr lang="fr-FR" dirty="0"/>
          </a:p>
        </p:txBody>
      </p:sp>
      <p:cxnSp>
        <p:nvCxnSpPr>
          <p:cNvPr id="17" name="Connecteur droit 16">
            <a:extLst>
              <a:ext uri="{FF2B5EF4-FFF2-40B4-BE49-F238E27FC236}">
                <a16:creationId xmlns:a16="http://schemas.microsoft.com/office/drawing/2014/main" id="{A6310046-3303-4F6C-944F-C26E08722828}"/>
              </a:ext>
            </a:extLst>
          </p:cNvPr>
          <p:cNvCxnSpPr>
            <a:cxnSpLocks/>
          </p:cNvCxnSpPr>
          <p:nvPr userDrawn="1"/>
        </p:nvCxnSpPr>
        <p:spPr>
          <a:xfrm>
            <a:off x="8899599" y="5580608"/>
            <a:ext cx="27622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F22C4990-97EE-499C-97B2-E4CE3B0B286D}"/>
              </a:ext>
            </a:extLst>
          </p:cNvPr>
          <p:cNvSpPr>
            <a:spLocks noGrp="1"/>
          </p:cNvSpPr>
          <p:nvPr>
            <p:ph type="ctrTitle"/>
          </p:nvPr>
        </p:nvSpPr>
        <p:spPr>
          <a:xfrm>
            <a:off x="409575" y="3773190"/>
            <a:ext cx="7846665" cy="1769570"/>
          </a:xfrm>
        </p:spPr>
        <p:txBody>
          <a:bodyPr anchor="ctr">
            <a:normAutofit/>
          </a:bodyPr>
          <a:lstStyle>
            <a:lvl1pPr algn="l">
              <a:lnSpc>
                <a:spcPct val="90000"/>
              </a:lnSpc>
              <a:defRPr sz="4800" cap="all" baseline="0">
                <a:solidFill>
                  <a:schemeClr val="tx1"/>
                </a:solidFill>
                <a:latin typeface="+mn-lt"/>
              </a:defRPr>
            </a:lvl1pPr>
          </a:lstStyle>
          <a:p>
            <a:r>
              <a:rPr lang="fr-FR" dirty="0"/>
              <a:t>Modifiez le style du titre</a:t>
            </a:r>
          </a:p>
        </p:txBody>
      </p:sp>
      <p:pic>
        <p:nvPicPr>
          <p:cNvPr id="23" name="Graphique 22">
            <a:extLst>
              <a:ext uri="{FF2B5EF4-FFF2-40B4-BE49-F238E27FC236}">
                <a16:creationId xmlns:a16="http://schemas.microsoft.com/office/drawing/2014/main" id="{53EB50EF-D391-4DA3-BB9B-602C3985AD0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191" y="5156201"/>
            <a:ext cx="2840788" cy="1680036"/>
          </a:xfrm>
          <a:prstGeom prst="rect">
            <a:avLst/>
          </a:prstGeom>
        </p:spPr>
      </p:pic>
      <p:grpSp>
        <p:nvGrpSpPr>
          <p:cNvPr id="24" name="Groupe 23">
            <a:extLst>
              <a:ext uri="{FF2B5EF4-FFF2-40B4-BE49-F238E27FC236}">
                <a16:creationId xmlns:a16="http://schemas.microsoft.com/office/drawing/2014/main" id="{838F9C2C-AD1A-42F7-ABB5-D4B641E37985}"/>
              </a:ext>
            </a:extLst>
          </p:cNvPr>
          <p:cNvGrpSpPr/>
          <p:nvPr userDrawn="1"/>
        </p:nvGrpSpPr>
        <p:grpSpPr>
          <a:xfrm>
            <a:off x="12103894" y="332656"/>
            <a:ext cx="88106" cy="1402510"/>
            <a:chOff x="12103894" y="219915"/>
            <a:chExt cx="88106" cy="1473016"/>
          </a:xfrm>
        </p:grpSpPr>
        <p:sp>
          <p:nvSpPr>
            <p:cNvPr id="25" name="Rectangle 24">
              <a:extLst>
                <a:ext uri="{FF2B5EF4-FFF2-40B4-BE49-F238E27FC236}">
                  <a16:creationId xmlns:a16="http://schemas.microsoft.com/office/drawing/2014/main" id="{2AEDE78F-87EC-41A5-93FA-E2D15DBB443B}"/>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extLst>
                <a:ext uri="{FF2B5EF4-FFF2-40B4-BE49-F238E27FC236}">
                  <a16:creationId xmlns:a16="http://schemas.microsoft.com/office/drawing/2014/main" id="{A691F029-BF15-4F7A-9F67-F20516C74C0A}"/>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B1339958-4D3E-4CEB-8C81-B9769A3DBE97}"/>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EEAE4213-9925-478B-B0CD-EE41E56FCB84}"/>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6" name="Imag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56344" y="5837276"/>
            <a:ext cx="779816" cy="262027"/>
          </a:xfrm>
          <a:prstGeom prst="rect">
            <a:avLst/>
          </a:prstGeom>
        </p:spPr>
      </p:pic>
      <p:sp>
        <p:nvSpPr>
          <p:cNvPr id="5" name="Rectangle 4"/>
          <p:cNvSpPr/>
          <p:nvPr userDrawn="1"/>
        </p:nvSpPr>
        <p:spPr>
          <a:xfrm>
            <a:off x="3143672" y="5949860"/>
            <a:ext cx="2630848" cy="215444"/>
          </a:xfrm>
          <a:prstGeom prst="rect">
            <a:avLst/>
          </a:prstGeom>
        </p:spPr>
        <p:txBody>
          <a:bodyPr wrap="none">
            <a:spAutoFit/>
          </a:bodyPr>
          <a:lstStyle/>
          <a:p>
            <a:pPr>
              <a:spcAft>
                <a:spcPts val="0"/>
              </a:spcAft>
            </a:pPr>
            <a:r>
              <a:rPr lang="fr-FR" sz="800" b="0" dirty="0">
                <a:effectLst/>
                <a:latin typeface="Calibri" panose="020F0502020204030204" pitchFamily="34" charset="0"/>
                <a:ea typeface="Calibri" panose="020F0502020204030204" pitchFamily="34" charset="0"/>
              </a:rPr>
              <a:t>Etablissement d’enseignement supérieur technique privé </a:t>
            </a:r>
          </a:p>
        </p:txBody>
      </p:sp>
    </p:spTree>
    <p:extLst>
      <p:ext uri="{BB962C8B-B14F-4D97-AF65-F5344CB8AC3E}">
        <p14:creationId xmlns:p14="http://schemas.microsoft.com/office/powerpoint/2010/main" val="2643366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 2 colonnes">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5654676" cy="4464025"/>
          </a:xfrm>
        </p:spPr>
        <p:txBody>
          <a:bodyPr tIns="180000" numCol="1"/>
          <a:lstStyle>
            <a:lvl1pPr>
              <a:defRPr cap="none" baseline="0"/>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u contenu 2">
            <a:extLst>
              <a:ext uri="{FF2B5EF4-FFF2-40B4-BE49-F238E27FC236}">
                <a16:creationId xmlns:a16="http://schemas.microsoft.com/office/drawing/2014/main" id="{6298751C-723C-4A68-8389-CFCAEE0D7746}"/>
              </a:ext>
            </a:extLst>
          </p:cNvPr>
          <p:cNvSpPr>
            <a:spLocks noGrp="1"/>
          </p:cNvSpPr>
          <p:nvPr>
            <p:ph idx="13"/>
          </p:nvPr>
        </p:nvSpPr>
        <p:spPr>
          <a:xfrm>
            <a:off x="6202362" y="1628800"/>
            <a:ext cx="5654676" cy="4464025"/>
          </a:xfrm>
        </p:spPr>
        <p:txBody>
          <a:bodyPr tIns="180000" numCol="1"/>
          <a:lstStyle>
            <a:lvl1pPr>
              <a:defRPr cap="none" baseline="0"/>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re 6">
            <a:extLst>
              <a:ext uri="{FF2B5EF4-FFF2-40B4-BE49-F238E27FC236}">
                <a16:creationId xmlns:a16="http://schemas.microsoft.com/office/drawing/2014/main" id="{80DC4C82-EF6F-4A00-8B71-69A8858CB5BA}"/>
              </a:ext>
            </a:extLst>
          </p:cNvPr>
          <p:cNvSpPr>
            <a:spLocks noGrp="1"/>
          </p:cNvSpPr>
          <p:nvPr>
            <p:ph type="title"/>
          </p:nvPr>
        </p:nvSpPr>
        <p:spPr/>
        <p:txBody>
          <a:bodyPr/>
          <a:lstStyle/>
          <a:p>
            <a:r>
              <a:rPr lang="fr-FR"/>
              <a:t>Modifiez le style du titre</a:t>
            </a:r>
            <a:endParaRPr lang="en-GB"/>
          </a:p>
        </p:txBody>
      </p:sp>
      <p:sp>
        <p:nvSpPr>
          <p:cNvPr id="2" name="Espace réservé de la date 1">
            <a:extLst>
              <a:ext uri="{FF2B5EF4-FFF2-40B4-BE49-F238E27FC236}">
                <a16:creationId xmlns:a16="http://schemas.microsoft.com/office/drawing/2014/main" id="{25F45EC8-D82F-4875-B4F9-F6E9303AE1DD}"/>
              </a:ext>
            </a:extLst>
          </p:cNvPr>
          <p:cNvSpPr>
            <a:spLocks noGrp="1"/>
          </p:cNvSpPr>
          <p:nvPr>
            <p:ph type="dt" sz="half" idx="14"/>
          </p:nvPr>
        </p:nvSpPr>
        <p:spPr>
          <a:xfrm>
            <a:off x="10955437" y="6266208"/>
            <a:ext cx="1333251" cy="365125"/>
          </a:xfrm>
        </p:spPr>
        <p:txBody>
          <a:bodyPr/>
          <a:lstStyle/>
          <a:p>
            <a:endParaRPr lang="fr-FR" dirty="0"/>
          </a:p>
        </p:txBody>
      </p:sp>
      <p:sp>
        <p:nvSpPr>
          <p:cNvPr id="9" name="Espace réservé du pied de page 8">
            <a:extLst>
              <a:ext uri="{FF2B5EF4-FFF2-40B4-BE49-F238E27FC236}">
                <a16:creationId xmlns:a16="http://schemas.microsoft.com/office/drawing/2014/main" id="{FBD6D29A-EF2C-4C74-8EA2-9EE28C9ED77A}"/>
              </a:ext>
            </a:extLst>
          </p:cNvPr>
          <p:cNvSpPr>
            <a:spLocks noGrp="1"/>
          </p:cNvSpPr>
          <p:nvPr>
            <p:ph type="ftr" sz="quarter" idx="15"/>
          </p:nvPr>
        </p:nvSpPr>
        <p:spPr>
          <a:xfrm>
            <a:off x="6346925" y="6266208"/>
            <a:ext cx="4705788" cy="365125"/>
          </a:xfrm>
        </p:spPr>
        <p:txBody>
          <a:bodyPr/>
          <a:lstStyle/>
          <a:p>
            <a:r>
              <a:rPr lang="pt-BR"/>
              <a:t>CESI FISA S3E A4  Bus de Terrain NAI 2020</a:t>
            </a:r>
            <a:endParaRPr lang="fr-FR" dirty="0"/>
          </a:p>
        </p:txBody>
      </p:sp>
      <p:sp>
        <p:nvSpPr>
          <p:cNvPr id="10" name="Espace réservé du numéro de diapositive 9">
            <a:extLst>
              <a:ext uri="{FF2B5EF4-FFF2-40B4-BE49-F238E27FC236}">
                <a16:creationId xmlns:a16="http://schemas.microsoft.com/office/drawing/2014/main" id="{7D57C759-AAC4-4FE7-9C2B-B61466ED7794}"/>
              </a:ext>
            </a:extLst>
          </p:cNvPr>
          <p:cNvSpPr>
            <a:spLocks noGrp="1"/>
          </p:cNvSpPr>
          <p:nvPr>
            <p:ph type="sldNum" sz="quarter" idx="16"/>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54817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u 2 colonnes &amp; visuel à droite">
    <p:spTree>
      <p:nvGrpSpPr>
        <p:cNvPr id="1" name=""/>
        <p:cNvGrpSpPr/>
        <p:nvPr/>
      </p:nvGrpSpPr>
      <p:grpSpPr>
        <a:xfrm>
          <a:off x="0" y="0"/>
          <a:ext cx="0" cy="0"/>
          <a:chOff x="0" y="0"/>
          <a:chExt cx="0" cy="0"/>
        </a:xfrm>
      </p:grpSpPr>
      <p:sp>
        <p:nvSpPr>
          <p:cNvPr id="17" name="Espace réservé pour une image  16">
            <a:extLst>
              <a:ext uri="{FF2B5EF4-FFF2-40B4-BE49-F238E27FC236}">
                <a16:creationId xmlns:a16="http://schemas.microsoft.com/office/drawing/2014/main" id="{8039A51C-E162-4CDF-A95F-099D6882AD6C}"/>
              </a:ext>
            </a:extLst>
          </p:cNvPr>
          <p:cNvSpPr>
            <a:spLocks noGrp="1"/>
          </p:cNvSpPr>
          <p:nvPr>
            <p:ph type="pic" sz="quarter" idx="13" hasCustomPrompt="1"/>
          </p:nvPr>
        </p:nvSpPr>
        <p:spPr>
          <a:xfrm>
            <a:off x="5986737" y="323850"/>
            <a:ext cx="5870301" cy="5768975"/>
          </a:xfrm>
          <a:custGeom>
            <a:avLst/>
            <a:gdLst>
              <a:gd name="connsiteX0" fmla="*/ 0 w 5870301"/>
              <a:gd name="connsiteY0" fmla="*/ 0 h 5768975"/>
              <a:gd name="connsiteX1" fmla="*/ 5870301 w 5870301"/>
              <a:gd name="connsiteY1" fmla="*/ 0 h 5768975"/>
              <a:gd name="connsiteX2" fmla="*/ 5870301 w 5870301"/>
              <a:gd name="connsiteY2" fmla="*/ 5768975 h 5768975"/>
              <a:gd name="connsiteX3" fmla="*/ 4582467 w 5870301"/>
              <a:gd name="connsiteY3" fmla="*/ 5768975 h 5768975"/>
              <a:gd name="connsiteX4" fmla="*/ 4582467 w 5870301"/>
              <a:gd name="connsiteY4" fmla="*/ 1202098 h 5768975"/>
              <a:gd name="connsiteX5" fmla="*/ 0 w 5870301"/>
              <a:gd name="connsiteY5" fmla="*/ 1202098 h 576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70301" h="5768975">
                <a:moveTo>
                  <a:pt x="0" y="0"/>
                </a:moveTo>
                <a:lnTo>
                  <a:pt x="5870301" y="0"/>
                </a:lnTo>
                <a:lnTo>
                  <a:pt x="5870301" y="5768975"/>
                </a:lnTo>
                <a:lnTo>
                  <a:pt x="4582467" y="5768975"/>
                </a:lnTo>
                <a:lnTo>
                  <a:pt x="4582467" y="1202098"/>
                </a:lnTo>
                <a:lnTo>
                  <a:pt x="0" y="1202098"/>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2" y="1628800"/>
            <a:ext cx="5095876" cy="4464024"/>
          </a:xfrm>
        </p:spPr>
        <p:txBody>
          <a:bodyPr tIns="180000" numCol="1"/>
          <a:lstStyle>
            <a:lvl1pPr>
              <a:defRPr cap="none" baseline="0">
                <a:solidFill>
                  <a:schemeClr val="accent1"/>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4" name="Espace réservé du contenu 2">
            <a:extLst>
              <a:ext uri="{FF2B5EF4-FFF2-40B4-BE49-F238E27FC236}">
                <a16:creationId xmlns:a16="http://schemas.microsoft.com/office/drawing/2014/main" id="{ACF9D724-B5F0-43F3-8923-DBF4C631A2F8}"/>
              </a:ext>
            </a:extLst>
          </p:cNvPr>
          <p:cNvSpPr>
            <a:spLocks noGrp="1"/>
          </p:cNvSpPr>
          <p:nvPr>
            <p:ph idx="14"/>
          </p:nvPr>
        </p:nvSpPr>
        <p:spPr>
          <a:xfrm>
            <a:off x="5452083" y="1628800"/>
            <a:ext cx="5095876" cy="4464024"/>
          </a:xfrm>
        </p:spPr>
        <p:txBody>
          <a:bodyPr tIns="180000" numCol="1"/>
          <a:lstStyle>
            <a:lvl1pPr>
              <a:defRPr cap="none" baseline="0">
                <a:solidFill>
                  <a:schemeClr val="accent1"/>
                </a:solidFill>
              </a:defRPr>
            </a:lvl1p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Titre 6">
            <a:extLst>
              <a:ext uri="{FF2B5EF4-FFF2-40B4-BE49-F238E27FC236}">
                <a16:creationId xmlns:a16="http://schemas.microsoft.com/office/drawing/2014/main" id="{518B0787-431C-45FB-B5A7-BBD16C16CF5D}"/>
              </a:ext>
            </a:extLst>
          </p:cNvPr>
          <p:cNvSpPr>
            <a:spLocks noGrp="1"/>
          </p:cNvSpPr>
          <p:nvPr>
            <p:ph type="title"/>
          </p:nvPr>
        </p:nvSpPr>
        <p:spPr>
          <a:xfrm>
            <a:off x="334962" y="473281"/>
            <a:ext cx="5651775" cy="903236"/>
          </a:xfrm>
        </p:spPr>
        <p:txBody>
          <a:bodyPr/>
          <a:lstStyle/>
          <a:p>
            <a:r>
              <a:rPr lang="fr-FR" dirty="0"/>
              <a:t>Modifiez le style du titre</a:t>
            </a:r>
            <a:endParaRPr lang="en-GB" dirty="0"/>
          </a:p>
        </p:txBody>
      </p:sp>
      <p:sp>
        <p:nvSpPr>
          <p:cNvPr id="2" name="Espace réservé de la date 1">
            <a:extLst>
              <a:ext uri="{FF2B5EF4-FFF2-40B4-BE49-F238E27FC236}">
                <a16:creationId xmlns:a16="http://schemas.microsoft.com/office/drawing/2014/main" id="{A378ED32-08CD-4A23-A234-5CCF16283DA6}"/>
              </a:ext>
            </a:extLst>
          </p:cNvPr>
          <p:cNvSpPr>
            <a:spLocks noGrp="1"/>
          </p:cNvSpPr>
          <p:nvPr>
            <p:ph type="dt" sz="half" idx="15"/>
          </p:nvPr>
        </p:nvSpPr>
        <p:spPr>
          <a:xfrm>
            <a:off x="10955437" y="6266208"/>
            <a:ext cx="1333251" cy="365125"/>
          </a:xfrm>
        </p:spPr>
        <p:txBody>
          <a:bodyPr/>
          <a:lstStyle/>
          <a:p>
            <a:endParaRPr lang="fr-FR" dirty="0"/>
          </a:p>
        </p:txBody>
      </p:sp>
      <p:sp>
        <p:nvSpPr>
          <p:cNvPr id="8" name="Espace réservé du pied de page 7">
            <a:extLst>
              <a:ext uri="{FF2B5EF4-FFF2-40B4-BE49-F238E27FC236}">
                <a16:creationId xmlns:a16="http://schemas.microsoft.com/office/drawing/2014/main" id="{D1616928-1B15-4582-AA45-F3FB982AF9F5}"/>
              </a:ext>
            </a:extLst>
          </p:cNvPr>
          <p:cNvSpPr>
            <a:spLocks noGrp="1"/>
          </p:cNvSpPr>
          <p:nvPr>
            <p:ph type="ftr" sz="quarter" idx="16"/>
          </p:nvPr>
        </p:nvSpPr>
        <p:spPr>
          <a:xfrm>
            <a:off x="6346925" y="6266208"/>
            <a:ext cx="4705788" cy="365125"/>
          </a:xfrm>
        </p:spPr>
        <p:txBody>
          <a:bodyPr/>
          <a:lstStyle/>
          <a:p>
            <a:r>
              <a:rPr lang="pt-BR"/>
              <a:t>CESI FISA S3E A4  Bus de Terrain NAI 2020</a:t>
            </a:r>
            <a:endParaRPr lang="fr-FR" dirty="0"/>
          </a:p>
        </p:txBody>
      </p:sp>
      <p:sp>
        <p:nvSpPr>
          <p:cNvPr id="9" name="Espace réservé du numéro de diapositive 8">
            <a:extLst>
              <a:ext uri="{FF2B5EF4-FFF2-40B4-BE49-F238E27FC236}">
                <a16:creationId xmlns:a16="http://schemas.microsoft.com/office/drawing/2014/main" id="{9046C681-79FC-4E03-932D-8533C354183F}"/>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4044406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suel plein pot">
    <p:spTree>
      <p:nvGrpSpPr>
        <p:cNvPr id="1" name=""/>
        <p:cNvGrpSpPr/>
        <p:nvPr/>
      </p:nvGrpSpPr>
      <p:grpSpPr>
        <a:xfrm>
          <a:off x="0" y="0"/>
          <a:ext cx="0" cy="0"/>
          <a:chOff x="0" y="0"/>
          <a:chExt cx="0" cy="0"/>
        </a:xfrm>
      </p:grpSpPr>
      <p:sp>
        <p:nvSpPr>
          <p:cNvPr id="80" name="Espace réservé pour une image  79">
            <a:extLst>
              <a:ext uri="{FF2B5EF4-FFF2-40B4-BE49-F238E27FC236}">
                <a16:creationId xmlns:a16="http://schemas.microsoft.com/office/drawing/2014/main" id="{72456D22-A19C-47AF-B1C0-3CE67ACA9E8E}"/>
              </a:ext>
            </a:extLst>
          </p:cNvPr>
          <p:cNvSpPr>
            <a:spLocks noGrp="1"/>
          </p:cNvSpPr>
          <p:nvPr>
            <p:ph type="pic" sz="quarter" idx="14" hasCustomPrompt="1"/>
          </p:nvPr>
        </p:nvSpPr>
        <p:spPr>
          <a:xfrm>
            <a:off x="327025" y="334966"/>
            <a:ext cx="11530013" cy="5751186"/>
          </a:xfrm>
          <a:custGeom>
            <a:avLst/>
            <a:gdLst>
              <a:gd name="connsiteX0" fmla="*/ 0 w 11734799"/>
              <a:gd name="connsiteY0" fmla="*/ 0 h 5866238"/>
              <a:gd name="connsiteX1" fmla="*/ 11734799 w 11734799"/>
              <a:gd name="connsiteY1" fmla="*/ 0 h 5866238"/>
              <a:gd name="connsiteX2" fmla="*/ 11734799 w 11734799"/>
              <a:gd name="connsiteY2" fmla="*/ 5866238 h 5866238"/>
              <a:gd name="connsiteX3" fmla="*/ 0 w 11734799"/>
              <a:gd name="connsiteY3" fmla="*/ 5866238 h 5866238"/>
            </a:gdLst>
            <a:ahLst/>
            <a:cxnLst>
              <a:cxn ang="0">
                <a:pos x="connsiteX0" y="connsiteY0"/>
              </a:cxn>
              <a:cxn ang="0">
                <a:pos x="connsiteX1" y="connsiteY1"/>
              </a:cxn>
              <a:cxn ang="0">
                <a:pos x="connsiteX2" y="connsiteY2"/>
              </a:cxn>
              <a:cxn ang="0">
                <a:pos x="connsiteX3" y="connsiteY3"/>
              </a:cxn>
            </a:cxnLst>
            <a:rect l="l" t="t" r="r" b="b"/>
            <a:pathLst>
              <a:path w="11734799" h="5866238">
                <a:moveTo>
                  <a:pt x="0" y="0"/>
                </a:moveTo>
                <a:lnTo>
                  <a:pt x="11734799" y="0"/>
                </a:lnTo>
                <a:lnTo>
                  <a:pt x="11734799" y="5866238"/>
                </a:lnTo>
                <a:lnTo>
                  <a:pt x="0" y="5866238"/>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77" name="Espace réservé du texte 78">
            <a:extLst>
              <a:ext uri="{FF2B5EF4-FFF2-40B4-BE49-F238E27FC236}">
                <a16:creationId xmlns:a16="http://schemas.microsoft.com/office/drawing/2014/main" id="{FC6F0ED9-C05E-4C6B-9333-5B8DC89A682A}"/>
              </a:ext>
            </a:extLst>
          </p:cNvPr>
          <p:cNvSpPr>
            <a:spLocks noGrp="1"/>
          </p:cNvSpPr>
          <p:nvPr>
            <p:ph type="body" sz="quarter" idx="13" hasCustomPrompt="1"/>
          </p:nvPr>
        </p:nvSpPr>
        <p:spPr>
          <a:xfrm>
            <a:off x="327025" y="5716558"/>
            <a:ext cx="11537952" cy="351035"/>
          </a:xfrm>
        </p:spPr>
        <p:txBody>
          <a:bodyPr wrap="square" lIns="72000" anchor="b">
            <a:spAutoFit/>
          </a:bodyPr>
          <a:lstStyle>
            <a:lvl1pPr marL="0" indent="0">
              <a:lnSpc>
                <a:spcPct val="80000"/>
              </a:lnSpc>
              <a:buNone/>
              <a:defRPr sz="1000" i="1" cap="none" baseline="0">
                <a:solidFill>
                  <a:schemeClr val="bg1"/>
                </a:solidFill>
              </a:defRPr>
            </a:lvl1pPr>
          </a:lstStyle>
          <a:p>
            <a:pPr lvl="0"/>
            <a:r>
              <a:rPr lang="fr-FR" dirty="0"/>
              <a:t>Légende </a:t>
            </a:r>
          </a:p>
        </p:txBody>
      </p:sp>
      <p:sp>
        <p:nvSpPr>
          <p:cNvPr id="2" name="Espace réservé de la date 1">
            <a:extLst>
              <a:ext uri="{FF2B5EF4-FFF2-40B4-BE49-F238E27FC236}">
                <a16:creationId xmlns:a16="http://schemas.microsoft.com/office/drawing/2014/main" id="{F4483507-9FF1-4B02-8227-BA7231C88053}"/>
              </a:ext>
            </a:extLst>
          </p:cNvPr>
          <p:cNvSpPr>
            <a:spLocks noGrp="1"/>
          </p:cNvSpPr>
          <p:nvPr>
            <p:ph type="dt" sz="half" idx="15"/>
          </p:nvPr>
        </p:nvSpPr>
        <p:spPr>
          <a:xfrm>
            <a:off x="10955437" y="6266208"/>
            <a:ext cx="1333251" cy="365125"/>
          </a:xfrm>
        </p:spPr>
        <p:txBody>
          <a:bodyPr/>
          <a:lstStyle/>
          <a:p>
            <a:endParaRPr lang="fr-FR" dirty="0"/>
          </a:p>
        </p:txBody>
      </p:sp>
      <p:sp>
        <p:nvSpPr>
          <p:cNvPr id="6" name="Espace réservé du pied de page 5">
            <a:extLst>
              <a:ext uri="{FF2B5EF4-FFF2-40B4-BE49-F238E27FC236}">
                <a16:creationId xmlns:a16="http://schemas.microsoft.com/office/drawing/2014/main" id="{86981727-B03E-4F1E-92E7-42DE6BDCFBF5}"/>
              </a:ext>
            </a:extLst>
          </p:cNvPr>
          <p:cNvSpPr>
            <a:spLocks noGrp="1"/>
          </p:cNvSpPr>
          <p:nvPr>
            <p:ph type="ftr" sz="quarter" idx="16"/>
          </p:nvPr>
        </p:nvSpPr>
        <p:spPr>
          <a:xfrm>
            <a:off x="6346925" y="6266208"/>
            <a:ext cx="4705788" cy="365125"/>
          </a:xfrm>
        </p:spPr>
        <p:txBody>
          <a:bodyPr/>
          <a:lstStyle/>
          <a:p>
            <a:r>
              <a:rPr lang="pt-BR"/>
              <a:t>CESI FISA S3E A4  Bus de Terrain NAI 2020</a:t>
            </a:r>
            <a:endParaRPr lang="fr-FR" dirty="0"/>
          </a:p>
        </p:txBody>
      </p:sp>
      <p:sp>
        <p:nvSpPr>
          <p:cNvPr id="7" name="Espace réservé du numéro de diapositive 6">
            <a:extLst>
              <a:ext uri="{FF2B5EF4-FFF2-40B4-BE49-F238E27FC236}">
                <a16:creationId xmlns:a16="http://schemas.microsoft.com/office/drawing/2014/main" id="{88420367-10EE-40FE-A8B6-0FD8D86E8584}"/>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96471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ntact">
    <p:bg>
      <p:bgPr>
        <a:solidFill>
          <a:schemeClr val="bg1">
            <a:lumMod val="95000"/>
          </a:schemeClr>
        </a:solidFill>
        <a:effectLst/>
      </p:bgPr>
    </p:bg>
    <p:spTree>
      <p:nvGrpSpPr>
        <p:cNvPr id="1" name=""/>
        <p:cNvGrpSpPr/>
        <p:nvPr/>
      </p:nvGrpSpPr>
      <p:grpSpPr>
        <a:xfrm>
          <a:off x="0" y="0"/>
          <a:ext cx="0" cy="0"/>
          <a:chOff x="0" y="0"/>
          <a:chExt cx="0" cy="0"/>
        </a:xfrm>
      </p:grpSpPr>
      <p:sp>
        <p:nvSpPr>
          <p:cNvPr id="221" name="Forme libre : forme 220">
            <a:extLst>
              <a:ext uri="{FF2B5EF4-FFF2-40B4-BE49-F238E27FC236}">
                <a16:creationId xmlns:a16="http://schemas.microsoft.com/office/drawing/2014/main" id="{CD634BA8-CC1F-4217-B5F4-83577DBAB130}"/>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5943600 h 6858000"/>
              <a:gd name="connsiteX2" fmla="*/ 2711624 w 12192001"/>
              <a:gd name="connsiteY2" fmla="*/ 5943600 h 6858000"/>
              <a:gd name="connsiteX3" fmla="*/ 2711624 w 12192001"/>
              <a:gd name="connsiteY3" fmla="*/ 6533220 h 6858000"/>
              <a:gd name="connsiteX4" fmla="*/ 11867220 w 12192001"/>
              <a:gd name="connsiteY4" fmla="*/ 6533220 h 6858000"/>
              <a:gd name="connsiteX5" fmla="*/ 11867220 w 12192001"/>
              <a:gd name="connsiteY5" fmla="*/ 324780 h 6858000"/>
              <a:gd name="connsiteX6" fmla="*/ 0 w 12192001"/>
              <a:gd name="connsiteY6" fmla="*/ 0 h 6858000"/>
              <a:gd name="connsiteX7" fmla="*/ 1 w 12192001"/>
              <a:gd name="connsiteY7" fmla="*/ 0 h 6858000"/>
              <a:gd name="connsiteX8" fmla="*/ 12589 w 12192001"/>
              <a:gd name="connsiteY8" fmla="*/ 0 h 6858000"/>
              <a:gd name="connsiteX9" fmla="*/ 337369 w 12192001"/>
              <a:gd name="connsiteY9" fmla="*/ 0 h 6858000"/>
              <a:gd name="connsiteX10" fmla="*/ 11867220 w 12192001"/>
              <a:gd name="connsiteY10" fmla="*/ 0 h 6858000"/>
              <a:gd name="connsiteX11" fmla="*/ 12191999 w 12192001"/>
              <a:gd name="connsiteY11" fmla="*/ 0 h 6858000"/>
              <a:gd name="connsiteX12" fmla="*/ 12192000 w 12192001"/>
              <a:gd name="connsiteY12" fmla="*/ 0 h 6858000"/>
              <a:gd name="connsiteX13" fmla="*/ 12192001 w 12192001"/>
              <a:gd name="connsiteY13" fmla="*/ 0 h 6858000"/>
              <a:gd name="connsiteX14" fmla="*/ 12192001 w 12192001"/>
              <a:gd name="connsiteY14" fmla="*/ 324780 h 6858000"/>
              <a:gd name="connsiteX15" fmla="*/ 12192000 w 12192001"/>
              <a:gd name="connsiteY15" fmla="*/ 324780 h 6858000"/>
              <a:gd name="connsiteX16" fmla="*/ 12192000 w 12192001"/>
              <a:gd name="connsiteY16" fmla="*/ 6533220 h 6858000"/>
              <a:gd name="connsiteX17" fmla="*/ 12192001 w 12192001"/>
              <a:gd name="connsiteY17" fmla="*/ 6533220 h 6858000"/>
              <a:gd name="connsiteX18" fmla="*/ 12192001 w 12192001"/>
              <a:gd name="connsiteY18" fmla="*/ 6858000 h 6858000"/>
              <a:gd name="connsiteX19" fmla="*/ 12191999 w 12192001"/>
              <a:gd name="connsiteY19" fmla="*/ 6858000 h 6858000"/>
              <a:gd name="connsiteX20" fmla="*/ 2711624 w 12192001"/>
              <a:gd name="connsiteY20" fmla="*/ 6858000 h 6858000"/>
              <a:gd name="connsiteX21" fmla="*/ 2062163 w 12192001"/>
              <a:gd name="connsiteY21" fmla="*/ 6858000 h 6858000"/>
              <a:gd name="connsiteX22" fmla="*/ 12315 w 12192001"/>
              <a:gd name="connsiteY22" fmla="*/ 6858000 h 6858000"/>
              <a:gd name="connsiteX23" fmla="*/ 1 w 12192001"/>
              <a:gd name="connsiteY23" fmla="*/ 6858000 h 6858000"/>
              <a:gd name="connsiteX24" fmla="*/ 0 w 12192001"/>
              <a:gd name="connsiteY24" fmla="*/ 6858000 h 6858000"/>
              <a:gd name="connsiteX25" fmla="*/ 0 w 12192001"/>
              <a:gd name="connsiteY25"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1" h="6858000">
                <a:moveTo>
                  <a:pt x="337369" y="324780"/>
                </a:moveTo>
                <a:lnTo>
                  <a:pt x="337369" y="5943600"/>
                </a:lnTo>
                <a:lnTo>
                  <a:pt x="2711624" y="5943600"/>
                </a:lnTo>
                <a:lnTo>
                  <a:pt x="2711624" y="6533220"/>
                </a:lnTo>
                <a:lnTo>
                  <a:pt x="11867220" y="6533220"/>
                </a:lnTo>
                <a:lnTo>
                  <a:pt x="11867220"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0" name="Picture Placeholder 79">
            <a:extLst>
              <a:ext uri="{FF2B5EF4-FFF2-40B4-BE49-F238E27FC236}">
                <a16:creationId xmlns:a16="http://schemas.microsoft.com/office/drawing/2014/main" id="{4E983AD4-5626-4AC7-9A21-95AFAF64613E}"/>
              </a:ext>
            </a:extLst>
          </p:cNvPr>
          <p:cNvSpPr>
            <a:spLocks noGrp="1"/>
          </p:cNvSpPr>
          <p:nvPr>
            <p:ph type="pic" sz="quarter" idx="10" hasCustomPrompt="1"/>
          </p:nvPr>
        </p:nvSpPr>
        <p:spPr>
          <a:xfrm>
            <a:off x="5214403" y="1606198"/>
            <a:ext cx="1763194" cy="1763193"/>
          </a:xfrm>
          <a:solidFill>
            <a:schemeClr val="bg1">
              <a:lumMod val="95000"/>
            </a:schemeClr>
          </a:solidFill>
        </p:spPr>
        <p:txBody>
          <a:bodyPr anchor="ctr"/>
          <a:lstStyle>
            <a:lvl1pPr marL="0" indent="0" algn="ctr">
              <a:buNone/>
              <a:defRPr/>
            </a:lvl1pPr>
          </a:lstStyle>
          <a:p>
            <a:r>
              <a:rPr lang="fr-FR" dirty="0"/>
              <a:t> </a:t>
            </a:r>
          </a:p>
        </p:txBody>
      </p:sp>
      <p:sp>
        <p:nvSpPr>
          <p:cNvPr id="76" name="Forme libre : forme 75">
            <a:extLst>
              <a:ext uri="{FF2B5EF4-FFF2-40B4-BE49-F238E27FC236}">
                <a16:creationId xmlns:a16="http://schemas.microsoft.com/office/drawing/2014/main" id="{8BAA79BC-1A9B-46EA-A966-74046A3163A2}"/>
              </a:ext>
            </a:extLst>
          </p:cNvPr>
          <p:cNvSpPr/>
          <p:nvPr/>
        </p:nvSpPr>
        <p:spPr>
          <a:xfrm rot="5400000">
            <a:off x="6578204" y="1424004"/>
            <a:ext cx="581139" cy="581139"/>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78" name="Forme libre : forme 77">
            <a:extLst>
              <a:ext uri="{FF2B5EF4-FFF2-40B4-BE49-F238E27FC236}">
                <a16:creationId xmlns:a16="http://schemas.microsoft.com/office/drawing/2014/main" id="{F8739AD4-DD84-4F93-8174-A79A6CDE8CCE}"/>
              </a:ext>
            </a:extLst>
          </p:cNvPr>
          <p:cNvSpPr/>
          <p:nvPr/>
        </p:nvSpPr>
        <p:spPr>
          <a:xfrm>
            <a:off x="5155773" y="2722659"/>
            <a:ext cx="706340" cy="706341"/>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2" name="Espace réservé du texte 81">
            <a:extLst>
              <a:ext uri="{FF2B5EF4-FFF2-40B4-BE49-F238E27FC236}">
                <a16:creationId xmlns:a16="http://schemas.microsoft.com/office/drawing/2014/main" id="{C72523A8-05F6-4224-B3FE-6DBA210EB5CE}"/>
              </a:ext>
            </a:extLst>
          </p:cNvPr>
          <p:cNvSpPr>
            <a:spLocks noGrp="1"/>
          </p:cNvSpPr>
          <p:nvPr>
            <p:ph type="body" sz="quarter" idx="11" hasCustomPrompt="1"/>
          </p:nvPr>
        </p:nvSpPr>
        <p:spPr>
          <a:xfrm>
            <a:off x="5256029" y="3909643"/>
            <a:ext cx="1679948" cy="504923"/>
          </a:xfrm>
        </p:spPr>
        <p:txBody>
          <a:bodyPr wrap="none" lIns="0" rIns="0">
            <a:spAutoFit/>
          </a:bodyPr>
          <a:lstStyle>
            <a:lvl1pPr marL="0" indent="0" algn="ctr">
              <a:buNone/>
              <a:defRPr sz="1800">
                <a:solidFill>
                  <a:schemeClr val="accent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Prénom, nom</a:t>
            </a:r>
          </a:p>
        </p:txBody>
      </p:sp>
      <p:sp>
        <p:nvSpPr>
          <p:cNvPr id="83" name="Espace réservé du texte 81">
            <a:extLst>
              <a:ext uri="{FF2B5EF4-FFF2-40B4-BE49-F238E27FC236}">
                <a16:creationId xmlns:a16="http://schemas.microsoft.com/office/drawing/2014/main" id="{5024C747-8B45-4241-9940-45C4764D9AE7}"/>
              </a:ext>
            </a:extLst>
          </p:cNvPr>
          <p:cNvSpPr>
            <a:spLocks noGrp="1"/>
          </p:cNvSpPr>
          <p:nvPr>
            <p:ph type="body" sz="quarter" idx="12" hasCustomPrompt="1"/>
          </p:nvPr>
        </p:nvSpPr>
        <p:spPr>
          <a:xfrm>
            <a:off x="5560597" y="4231860"/>
            <a:ext cx="1070807" cy="474146"/>
          </a:xfrm>
        </p:spPr>
        <p:txBody>
          <a:bodyPr wrap="none" lIns="0" rIns="0">
            <a:spAutoFit/>
          </a:bodyPr>
          <a:lstStyle>
            <a:lvl1pPr marL="0" indent="0" algn="ctr">
              <a:buNone/>
              <a:defRPr sz="1600" b="1">
                <a:solidFill>
                  <a:schemeClr val="accent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Fonction</a:t>
            </a:r>
          </a:p>
        </p:txBody>
      </p:sp>
      <p:sp>
        <p:nvSpPr>
          <p:cNvPr id="84" name="Espace réservé du texte 81">
            <a:extLst>
              <a:ext uri="{FF2B5EF4-FFF2-40B4-BE49-F238E27FC236}">
                <a16:creationId xmlns:a16="http://schemas.microsoft.com/office/drawing/2014/main" id="{AC60F0AA-EB99-4DCD-B106-7AA1C819BDFB}"/>
              </a:ext>
            </a:extLst>
          </p:cNvPr>
          <p:cNvSpPr>
            <a:spLocks noGrp="1"/>
          </p:cNvSpPr>
          <p:nvPr>
            <p:ph type="body" sz="quarter" idx="13" hasCustomPrompt="1"/>
          </p:nvPr>
        </p:nvSpPr>
        <p:spPr>
          <a:xfrm>
            <a:off x="5688364" y="5041170"/>
            <a:ext cx="815288"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Téléphone</a:t>
            </a:r>
          </a:p>
        </p:txBody>
      </p:sp>
      <p:sp>
        <p:nvSpPr>
          <p:cNvPr id="85" name="Espace réservé du texte 81">
            <a:extLst>
              <a:ext uri="{FF2B5EF4-FFF2-40B4-BE49-F238E27FC236}">
                <a16:creationId xmlns:a16="http://schemas.microsoft.com/office/drawing/2014/main" id="{FE6B8C62-D82D-4795-A028-21FF8BD820F8}"/>
              </a:ext>
            </a:extLst>
          </p:cNvPr>
          <p:cNvSpPr>
            <a:spLocks noGrp="1"/>
          </p:cNvSpPr>
          <p:nvPr>
            <p:ph type="body" sz="quarter" idx="14" hasCustomPrompt="1"/>
          </p:nvPr>
        </p:nvSpPr>
        <p:spPr>
          <a:xfrm>
            <a:off x="5882008" y="5296808"/>
            <a:ext cx="428002" cy="286232"/>
          </a:xfrm>
        </p:spPr>
        <p:txBody>
          <a:bodyPr wrap="none" lIns="0" rIns="0">
            <a:spAutoFit/>
          </a:bodyPr>
          <a:lstStyle>
            <a:lvl1pPr marL="0" indent="0" algn="ctr">
              <a:buNone/>
              <a:defRPr sz="1400" b="0">
                <a:solidFill>
                  <a:schemeClr val="tx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email</a:t>
            </a:r>
          </a:p>
        </p:txBody>
      </p:sp>
      <p:pic>
        <p:nvPicPr>
          <p:cNvPr id="16" name="Graphique 22">
            <a:extLst>
              <a:ext uri="{FF2B5EF4-FFF2-40B4-BE49-F238E27FC236}">
                <a16:creationId xmlns:a16="http://schemas.microsoft.com/office/drawing/2014/main" id="{E79480DC-DB2B-4A8B-A055-11BB58755394}"/>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7" name="Groupe 16">
            <a:extLst>
              <a:ext uri="{FF2B5EF4-FFF2-40B4-BE49-F238E27FC236}">
                <a16:creationId xmlns:a16="http://schemas.microsoft.com/office/drawing/2014/main" id="{53DC5B00-D4EC-4ECA-93ED-134003C0085F}"/>
              </a:ext>
            </a:extLst>
          </p:cNvPr>
          <p:cNvGrpSpPr/>
          <p:nvPr userDrawn="1"/>
        </p:nvGrpSpPr>
        <p:grpSpPr>
          <a:xfrm>
            <a:off x="12103894" y="332656"/>
            <a:ext cx="88106" cy="1402510"/>
            <a:chOff x="12103894" y="219915"/>
            <a:chExt cx="88106" cy="1473016"/>
          </a:xfrm>
        </p:grpSpPr>
        <p:sp>
          <p:nvSpPr>
            <p:cNvPr id="18" name="Rectangle 17">
              <a:extLst>
                <a:ext uri="{FF2B5EF4-FFF2-40B4-BE49-F238E27FC236}">
                  <a16:creationId xmlns:a16="http://schemas.microsoft.com/office/drawing/2014/main" id="{6101CAF3-1F65-4D87-85E1-4677EF2389EB}"/>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 name="Rectangle 18">
              <a:extLst>
                <a:ext uri="{FF2B5EF4-FFF2-40B4-BE49-F238E27FC236}">
                  <a16:creationId xmlns:a16="http://schemas.microsoft.com/office/drawing/2014/main" id="{C686F85F-C604-4C51-9ED9-FF7F96C06CD5}"/>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9EFA43B2-3646-46B0-BAAD-0D96523E2D2B}"/>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2BA63C3B-E7AD-40A1-8512-B253088BF59D}"/>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3" name="Image 2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77874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F4E4C5-8832-48C4-82AE-83F30BF97614}"/>
              </a:ext>
            </a:extLst>
          </p:cNvPr>
          <p:cNvSpPr>
            <a:spLocks noGrp="1"/>
          </p:cNvSpPr>
          <p:nvPr>
            <p:ph type="title"/>
          </p:nvPr>
        </p:nvSpPr>
        <p:spPr/>
        <p:txBody>
          <a:bodyPr/>
          <a:lstStyle/>
          <a:p>
            <a:r>
              <a:rPr lang="fr-FR" dirty="0"/>
              <a:t>Modifiez le style du titre</a:t>
            </a:r>
          </a:p>
        </p:txBody>
      </p:sp>
      <p:sp>
        <p:nvSpPr>
          <p:cNvPr id="6" name="Espace réservé de la date 5">
            <a:extLst>
              <a:ext uri="{FF2B5EF4-FFF2-40B4-BE49-F238E27FC236}">
                <a16:creationId xmlns:a16="http://schemas.microsoft.com/office/drawing/2014/main" id="{2AD87108-A2C6-4CD3-974A-03A8C5ACCC24}"/>
              </a:ext>
            </a:extLst>
          </p:cNvPr>
          <p:cNvSpPr>
            <a:spLocks noGrp="1"/>
          </p:cNvSpPr>
          <p:nvPr>
            <p:ph type="dt" sz="half" idx="10"/>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8CF795C6-AEB9-4FC3-A3D0-DDE4592ACA00}"/>
              </a:ext>
            </a:extLst>
          </p:cNvPr>
          <p:cNvSpPr>
            <a:spLocks noGrp="1"/>
          </p:cNvSpPr>
          <p:nvPr>
            <p:ph type="ftr" sz="quarter" idx="11"/>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DDC39840-2506-4E53-9BED-33BFD79E6C41}"/>
              </a:ext>
            </a:extLst>
          </p:cNvPr>
          <p:cNvSpPr>
            <a:spLocks noGrp="1"/>
          </p:cNvSpPr>
          <p:nvPr>
            <p:ph type="sldNum" sz="quarter" idx="12"/>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08530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Vide">
    <p:spTree>
      <p:nvGrpSpPr>
        <p:cNvPr id="1" name=""/>
        <p:cNvGrpSpPr/>
        <p:nvPr/>
      </p:nvGrpSpPr>
      <p:grpSpPr>
        <a:xfrm>
          <a:off x="0" y="0"/>
          <a:ext cx="0" cy="0"/>
          <a:chOff x="0" y="0"/>
          <a:chExt cx="0" cy="0"/>
        </a:xfrm>
      </p:grpSpPr>
      <p:cxnSp>
        <p:nvCxnSpPr>
          <p:cNvPr id="5" name="Connecteur droit 4">
            <a:extLst>
              <a:ext uri="{FF2B5EF4-FFF2-40B4-BE49-F238E27FC236}">
                <a16:creationId xmlns:a16="http://schemas.microsoft.com/office/drawing/2014/main" id="{6ADD6A3A-E948-4754-921F-D5617C7C20CC}"/>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de la date 75">
            <a:extLst>
              <a:ext uri="{FF2B5EF4-FFF2-40B4-BE49-F238E27FC236}">
                <a16:creationId xmlns:a16="http://schemas.microsoft.com/office/drawing/2014/main" id="{E5E659A6-AABC-44AC-B652-05D134AF79DF}"/>
              </a:ext>
            </a:extLst>
          </p:cNvPr>
          <p:cNvSpPr>
            <a:spLocks noGrp="1"/>
          </p:cNvSpPr>
          <p:nvPr>
            <p:ph type="dt" sz="half" idx="10"/>
          </p:nvPr>
        </p:nvSpPr>
        <p:spPr>
          <a:xfrm>
            <a:off x="10955437" y="6266208"/>
            <a:ext cx="1333251" cy="365125"/>
          </a:xfrm>
        </p:spPr>
        <p:txBody>
          <a:bodyPr/>
          <a:lstStyle/>
          <a:p>
            <a:endParaRPr lang="fr-FR" dirty="0"/>
          </a:p>
        </p:txBody>
      </p:sp>
      <p:sp>
        <p:nvSpPr>
          <p:cNvPr id="77" name="Espace réservé du pied de page 76">
            <a:extLst>
              <a:ext uri="{FF2B5EF4-FFF2-40B4-BE49-F238E27FC236}">
                <a16:creationId xmlns:a16="http://schemas.microsoft.com/office/drawing/2014/main" id="{BF16E0B0-88EF-4F51-A8BD-15000869F59C}"/>
              </a:ext>
            </a:extLst>
          </p:cNvPr>
          <p:cNvSpPr>
            <a:spLocks noGrp="1"/>
          </p:cNvSpPr>
          <p:nvPr>
            <p:ph type="ftr" sz="quarter" idx="11"/>
          </p:nvPr>
        </p:nvSpPr>
        <p:spPr>
          <a:xfrm>
            <a:off x="6346925" y="6266208"/>
            <a:ext cx="4705788" cy="365125"/>
          </a:xfrm>
        </p:spPr>
        <p:txBody>
          <a:bodyPr/>
          <a:lstStyle/>
          <a:p>
            <a:r>
              <a:rPr lang="pt-BR"/>
              <a:t>CESI FISA S3E A4  Bus de Terrain NAI 2020</a:t>
            </a:r>
            <a:endParaRPr lang="fr-FR" dirty="0"/>
          </a:p>
        </p:txBody>
      </p:sp>
      <p:sp>
        <p:nvSpPr>
          <p:cNvPr id="78" name="Espace réservé du numéro de diapositive 77">
            <a:extLst>
              <a:ext uri="{FF2B5EF4-FFF2-40B4-BE49-F238E27FC236}">
                <a16:creationId xmlns:a16="http://schemas.microsoft.com/office/drawing/2014/main" id="{1B4CEA3F-049C-4B43-A8F9-66D75473D81C}"/>
              </a:ext>
            </a:extLst>
          </p:cNvPr>
          <p:cNvSpPr>
            <a:spLocks noGrp="1"/>
          </p:cNvSpPr>
          <p:nvPr>
            <p:ph type="sldNum" sz="quarter" idx="12"/>
          </p:nvPr>
        </p:nvSpPr>
        <p:spPr/>
        <p:txBody>
          <a:bodyPr/>
          <a:lstStyle/>
          <a:p>
            <a:fld id="{A57235EC-159A-4C7E-A680-7883DF5088C2}" type="slidenum">
              <a:rPr lang="fr-FR" smtClean="0"/>
              <a:pPr/>
              <a:t>‹N°›</a:t>
            </a:fld>
            <a:endParaRPr lang="fr-FR" dirty="0"/>
          </a:p>
        </p:txBody>
      </p:sp>
      <p:pic>
        <p:nvPicPr>
          <p:cNvPr id="12" name="Graphique 22">
            <a:extLst>
              <a:ext uri="{FF2B5EF4-FFF2-40B4-BE49-F238E27FC236}">
                <a16:creationId xmlns:a16="http://schemas.microsoft.com/office/drawing/2014/main" id="{A775F464-3616-4E83-BE7B-35426247BA4D}"/>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3" name="Groupe 12">
            <a:extLst>
              <a:ext uri="{FF2B5EF4-FFF2-40B4-BE49-F238E27FC236}">
                <a16:creationId xmlns:a16="http://schemas.microsoft.com/office/drawing/2014/main" id="{21BFD9E9-A181-42A3-8F4C-102CB2BC024C}"/>
              </a:ext>
            </a:extLst>
          </p:cNvPr>
          <p:cNvGrpSpPr/>
          <p:nvPr userDrawn="1"/>
        </p:nvGrpSpPr>
        <p:grpSpPr>
          <a:xfrm>
            <a:off x="12103894" y="332656"/>
            <a:ext cx="88106" cy="1402510"/>
            <a:chOff x="12103894" y="219915"/>
            <a:chExt cx="88106" cy="1473016"/>
          </a:xfrm>
        </p:grpSpPr>
        <p:sp>
          <p:nvSpPr>
            <p:cNvPr id="14" name="Rectangle 13">
              <a:extLst>
                <a:ext uri="{FF2B5EF4-FFF2-40B4-BE49-F238E27FC236}">
                  <a16:creationId xmlns:a16="http://schemas.microsoft.com/office/drawing/2014/main" id="{0AD14F42-BFF4-44D8-9CF3-9BF868D952B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tangle 14">
              <a:extLst>
                <a:ext uri="{FF2B5EF4-FFF2-40B4-BE49-F238E27FC236}">
                  <a16:creationId xmlns:a16="http://schemas.microsoft.com/office/drawing/2014/main" id="{02CD3936-FA2C-4EA1-9678-8E87B8CF7788}"/>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15">
              <a:extLst>
                <a:ext uri="{FF2B5EF4-FFF2-40B4-BE49-F238E27FC236}">
                  <a16:creationId xmlns:a16="http://schemas.microsoft.com/office/drawing/2014/main" id="{3EE5A546-A206-4A96-BF58-C858F2D9FB03}"/>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Rectangle 16">
              <a:extLst>
                <a:ext uri="{FF2B5EF4-FFF2-40B4-BE49-F238E27FC236}">
                  <a16:creationId xmlns:a16="http://schemas.microsoft.com/office/drawing/2014/main" id="{92EC398E-7E13-432F-AC46-547FE9D07D3E}"/>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9" name="Image 18"/>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34924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sposition personnalisé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EA670F-A89B-44C5-98F3-A5E717D628C4}"/>
              </a:ext>
            </a:extLst>
          </p:cNvPr>
          <p:cNvSpPr/>
          <p:nvPr userDrawn="1"/>
        </p:nvSpPr>
        <p:spPr>
          <a:xfrm>
            <a:off x="335360" y="332656"/>
            <a:ext cx="11521278" cy="129929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12" name="Espace réservé pour une image  12">
            <a:extLst>
              <a:ext uri="{FF2B5EF4-FFF2-40B4-BE49-F238E27FC236}">
                <a16:creationId xmlns:a16="http://schemas.microsoft.com/office/drawing/2014/main" id="{96294898-58ED-48FD-AA0C-EED1FBF6D1A8}"/>
              </a:ext>
            </a:extLst>
          </p:cNvPr>
          <p:cNvSpPr>
            <a:spLocks noGrp="1"/>
          </p:cNvSpPr>
          <p:nvPr>
            <p:ph type="pic" sz="quarter" idx="13" hasCustomPrompt="1"/>
          </p:nvPr>
        </p:nvSpPr>
        <p:spPr>
          <a:xfrm>
            <a:off x="5879974" y="332656"/>
            <a:ext cx="5976664" cy="5849069"/>
          </a:xfrm>
          <a:custGeom>
            <a:avLst/>
            <a:gdLst>
              <a:gd name="connsiteX0" fmla="*/ 0 w 5976664"/>
              <a:gd name="connsiteY0" fmla="*/ 0 h 5849069"/>
              <a:gd name="connsiteX1" fmla="*/ 5976664 w 5976664"/>
              <a:gd name="connsiteY1" fmla="*/ 0 h 5849069"/>
              <a:gd name="connsiteX2" fmla="*/ 5976664 w 5976664"/>
              <a:gd name="connsiteY2" fmla="*/ 5849069 h 5849069"/>
              <a:gd name="connsiteX3" fmla="*/ 4632843 w 5976664"/>
              <a:gd name="connsiteY3" fmla="*/ 5849069 h 5849069"/>
              <a:gd name="connsiteX4" fmla="*/ 4632843 w 5976664"/>
              <a:gd name="connsiteY4" fmla="*/ 5844386 h 5849069"/>
              <a:gd name="connsiteX5" fmla="*/ 4632858 w 5976664"/>
              <a:gd name="connsiteY5" fmla="*/ 5844386 h 5849069"/>
              <a:gd name="connsiteX6" fmla="*/ 4632858 w 5976664"/>
              <a:gd name="connsiteY6" fmla="*/ 1371414 h 5849069"/>
              <a:gd name="connsiteX7" fmla="*/ 4628006 w 5976664"/>
              <a:gd name="connsiteY7" fmla="*/ 1371414 h 5849069"/>
              <a:gd name="connsiteX8" fmla="*/ 4628006 w 5976664"/>
              <a:gd name="connsiteY8" fmla="*/ 1299294 h 5849069"/>
              <a:gd name="connsiteX9" fmla="*/ 0 w 5976664"/>
              <a:gd name="connsiteY9" fmla="*/ 1299294 h 5849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76664" h="5849069">
                <a:moveTo>
                  <a:pt x="0" y="0"/>
                </a:moveTo>
                <a:lnTo>
                  <a:pt x="5976664" y="0"/>
                </a:lnTo>
                <a:lnTo>
                  <a:pt x="5976664" y="5849069"/>
                </a:lnTo>
                <a:lnTo>
                  <a:pt x="4632843" y="5849069"/>
                </a:lnTo>
                <a:lnTo>
                  <a:pt x="4632843" y="5844386"/>
                </a:lnTo>
                <a:lnTo>
                  <a:pt x="4632858" y="5844386"/>
                </a:lnTo>
                <a:lnTo>
                  <a:pt x="4632858" y="1371414"/>
                </a:lnTo>
                <a:lnTo>
                  <a:pt x="4628006" y="1371414"/>
                </a:lnTo>
                <a:lnTo>
                  <a:pt x="4628006" y="1299294"/>
                </a:lnTo>
                <a:lnTo>
                  <a:pt x="0" y="1299294"/>
                </a:lnTo>
                <a:close/>
              </a:path>
            </a:pathLst>
          </a:custGeom>
          <a:solidFill>
            <a:schemeClr val="bg1">
              <a:lumMod val="95000"/>
            </a:schemeClr>
          </a:solidFill>
        </p:spPr>
        <p:txBody>
          <a:bodyPr wrap="square" anchor="ctr">
            <a:noAutofit/>
          </a:bodyPr>
          <a:lstStyle>
            <a:lvl1pPr marL="0" indent="0" algn="ctr">
              <a:buNone/>
              <a:defRPr/>
            </a:lvl1pPr>
          </a:lstStyle>
          <a:p>
            <a:r>
              <a:rPr lang="fr-FR" dirty="0"/>
              <a:t> </a:t>
            </a:r>
          </a:p>
        </p:txBody>
      </p:sp>
      <p:sp>
        <p:nvSpPr>
          <p:cNvPr id="2" name="Titre 1">
            <a:extLst>
              <a:ext uri="{FF2B5EF4-FFF2-40B4-BE49-F238E27FC236}">
                <a16:creationId xmlns:a16="http://schemas.microsoft.com/office/drawing/2014/main" id="{45663462-3421-4CF1-865C-D267CDA435A9}"/>
              </a:ext>
            </a:extLst>
          </p:cNvPr>
          <p:cNvSpPr>
            <a:spLocks noGrp="1"/>
          </p:cNvSpPr>
          <p:nvPr>
            <p:ph type="title" hasCustomPrompt="1"/>
          </p:nvPr>
        </p:nvSpPr>
        <p:spPr>
          <a:xfrm>
            <a:off x="335360" y="473281"/>
            <a:ext cx="11521278" cy="903236"/>
          </a:xfrm>
        </p:spPr>
        <p:txBody>
          <a:bodyPr/>
          <a:lstStyle>
            <a:lvl1pPr>
              <a:defRPr>
                <a:solidFill>
                  <a:schemeClr val="bg1"/>
                </a:solidFill>
              </a:defRPr>
            </a:lvl1pPr>
          </a:lstStyle>
          <a:p>
            <a:r>
              <a:rPr lang="fr-FR" dirty="0"/>
              <a:t>Sommaire</a:t>
            </a:r>
          </a:p>
        </p:txBody>
      </p:sp>
      <p:sp>
        <p:nvSpPr>
          <p:cNvPr id="20" name="Espace réservé du texte 19">
            <a:extLst>
              <a:ext uri="{FF2B5EF4-FFF2-40B4-BE49-F238E27FC236}">
                <a16:creationId xmlns:a16="http://schemas.microsoft.com/office/drawing/2014/main" id="{650D1CCD-C5C5-4B50-A8C8-F5A70CD74998}"/>
              </a:ext>
            </a:extLst>
          </p:cNvPr>
          <p:cNvSpPr>
            <a:spLocks noGrp="1"/>
          </p:cNvSpPr>
          <p:nvPr>
            <p:ph type="body" sz="quarter" idx="14"/>
          </p:nvPr>
        </p:nvSpPr>
        <p:spPr>
          <a:xfrm>
            <a:off x="1343472" y="1988840"/>
            <a:ext cx="8208911" cy="3744416"/>
          </a:xfrm>
        </p:spPr>
        <p:txBody>
          <a:bodyPr tIns="36000" bIns="36000">
            <a:normAutofit/>
          </a:bodyPr>
          <a:lstStyle>
            <a:lvl1pPr marL="342900" marR="0" indent="-342900" algn="l" defTabSz="914400" rtl="0" eaLnBrk="1" fontAlgn="auto" latinLnBrk="0" hangingPunct="1">
              <a:lnSpc>
                <a:spcPct val="90000"/>
              </a:lnSpc>
              <a:spcBef>
                <a:spcPts val="1200"/>
              </a:spcBef>
              <a:spcAft>
                <a:spcPts val="0"/>
              </a:spcAft>
              <a:buClr>
                <a:schemeClr val="accent1"/>
              </a:buClr>
              <a:buSzTx/>
              <a:buFont typeface="+mj-lt"/>
              <a:buAutoNum type="arabicPeriod"/>
              <a:tabLst/>
              <a:defRPr sz="2200" cap="none" baseline="0">
                <a:solidFill>
                  <a:schemeClr val="tx1"/>
                </a:solidFill>
              </a:defRPr>
            </a:lvl1pPr>
          </a:lstStyle>
          <a:p>
            <a:pPr lvl="0"/>
            <a:r>
              <a:rPr lang="fr-FR" dirty="0"/>
              <a:t>Modifier les styles du texte du masque</a:t>
            </a:r>
          </a:p>
        </p:txBody>
      </p:sp>
      <p:sp>
        <p:nvSpPr>
          <p:cNvPr id="19" name="Espace réservé du texte 19">
            <a:extLst>
              <a:ext uri="{FF2B5EF4-FFF2-40B4-BE49-F238E27FC236}">
                <a16:creationId xmlns:a16="http://schemas.microsoft.com/office/drawing/2014/main" id="{8EE6A684-0469-4B25-9B56-0FAFE447ED51}"/>
              </a:ext>
            </a:extLst>
          </p:cNvPr>
          <p:cNvSpPr>
            <a:spLocks noGrp="1"/>
          </p:cNvSpPr>
          <p:nvPr>
            <p:ph type="body" sz="quarter" idx="22" hasCustomPrompt="1"/>
          </p:nvPr>
        </p:nvSpPr>
        <p:spPr>
          <a:xfrm>
            <a:off x="9840416" y="1988840"/>
            <a:ext cx="417427" cy="3841796"/>
          </a:xfrm>
        </p:spPr>
        <p:txBody>
          <a:bodyPr wrap="none" tIns="36000">
            <a:normAutofit/>
          </a:bodyPr>
          <a:lstStyle>
            <a:lvl1pPr marL="0" marR="0" indent="0" algn="l" defTabSz="914400" rtl="0" eaLnBrk="1" fontAlgn="auto" latinLnBrk="0" hangingPunct="1">
              <a:lnSpc>
                <a:spcPct val="90000"/>
              </a:lnSpc>
              <a:spcBef>
                <a:spcPts val="1200"/>
              </a:spcBef>
              <a:spcAft>
                <a:spcPts val="0"/>
              </a:spcAft>
              <a:buClr>
                <a:schemeClr val="accent4"/>
              </a:buClr>
              <a:buSzTx/>
              <a:buFont typeface="+mj-lt"/>
              <a:buNone/>
              <a:tabLst/>
              <a:defRPr sz="2200">
                <a:solidFill>
                  <a:schemeClr val="accent1"/>
                </a:solidFill>
              </a:defRPr>
            </a:lvl1pPr>
          </a:lstStyle>
          <a:p>
            <a:pPr lvl="0"/>
            <a:r>
              <a:rPr lang="fr-FR" dirty="0"/>
              <a:t>00</a:t>
            </a:r>
          </a:p>
        </p:txBody>
      </p:sp>
      <p:sp>
        <p:nvSpPr>
          <p:cNvPr id="6" name="Espace réservé de la date 5">
            <a:extLst>
              <a:ext uri="{FF2B5EF4-FFF2-40B4-BE49-F238E27FC236}">
                <a16:creationId xmlns:a16="http://schemas.microsoft.com/office/drawing/2014/main" id="{FF746E4F-542F-4108-87C2-17AEB6456FDB}"/>
              </a:ext>
            </a:extLst>
          </p:cNvPr>
          <p:cNvSpPr>
            <a:spLocks noGrp="1"/>
          </p:cNvSpPr>
          <p:nvPr>
            <p:ph type="dt" sz="half" idx="23"/>
          </p:nvPr>
        </p:nvSpPr>
        <p:spPr>
          <a:xfrm>
            <a:off x="10955437" y="6266208"/>
            <a:ext cx="1333251" cy="365125"/>
          </a:xfrm>
        </p:spPr>
        <p:txBody>
          <a:bodyPr/>
          <a:lstStyle>
            <a:lvl1pPr>
              <a:defRPr sz="700"/>
            </a:lvl1pPr>
          </a:lstStyle>
          <a:p>
            <a:endParaRPr lang="fr-FR" dirty="0"/>
          </a:p>
        </p:txBody>
      </p:sp>
      <p:sp>
        <p:nvSpPr>
          <p:cNvPr id="7" name="Espace réservé du pied de page 6">
            <a:extLst>
              <a:ext uri="{FF2B5EF4-FFF2-40B4-BE49-F238E27FC236}">
                <a16:creationId xmlns:a16="http://schemas.microsoft.com/office/drawing/2014/main" id="{D36981E8-8399-468B-A558-5238F4DAB686}"/>
              </a:ext>
            </a:extLst>
          </p:cNvPr>
          <p:cNvSpPr>
            <a:spLocks noGrp="1"/>
          </p:cNvSpPr>
          <p:nvPr>
            <p:ph type="ftr" sz="quarter" idx="24"/>
          </p:nvPr>
        </p:nvSpPr>
        <p:spPr>
          <a:xfrm>
            <a:off x="7165500" y="6266208"/>
            <a:ext cx="3899052" cy="365125"/>
          </a:xfrm>
        </p:spPr>
        <p:txBody>
          <a:bodyPr/>
          <a:lstStyle>
            <a:lvl1pPr>
              <a:defRPr sz="700"/>
            </a:lvl1p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FE812846-888C-4F74-AB05-548493112F7C}"/>
              </a:ext>
            </a:extLst>
          </p:cNvPr>
          <p:cNvSpPr>
            <a:spLocks noGrp="1"/>
          </p:cNvSpPr>
          <p:nvPr>
            <p:ph type="sldNum" sz="quarter" idx="25"/>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17500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Chapitre">
    <p:bg>
      <p:bgPr>
        <a:solidFill>
          <a:schemeClr val="bg1">
            <a:lumMod val="95000"/>
          </a:schemeClr>
        </a:solidFill>
        <a:effectLst/>
      </p:bgPr>
    </p:bg>
    <p:spTree>
      <p:nvGrpSpPr>
        <p:cNvPr id="1" name=""/>
        <p:cNvGrpSpPr/>
        <p:nvPr/>
      </p:nvGrpSpPr>
      <p:grpSpPr>
        <a:xfrm>
          <a:off x="0" y="0"/>
          <a:ext cx="0" cy="0"/>
          <a:chOff x="0" y="0"/>
          <a:chExt cx="0" cy="0"/>
        </a:xfrm>
      </p:grpSpPr>
      <p:sp>
        <p:nvSpPr>
          <p:cNvPr id="16" name="Forme libre : forme 15">
            <a:extLst>
              <a:ext uri="{FF2B5EF4-FFF2-40B4-BE49-F238E27FC236}">
                <a16:creationId xmlns:a16="http://schemas.microsoft.com/office/drawing/2014/main" id="{9E3B94C0-2672-4F61-B3C5-97E280171C73}"/>
              </a:ext>
            </a:extLst>
          </p:cNvPr>
          <p:cNvSpPr/>
          <p:nvPr userDrawn="1"/>
        </p:nvSpPr>
        <p:spPr>
          <a:xfrm>
            <a:off x="-1" y="0"/>
            <a:ext cx="12192001" cy="6858000"/>
          </a:xfrm>
          <a:custGeom>
            <a:avLst/>
            <a:gdLst>
              <a:gd name="connsiteX0" fmla="*/ 337369 w 12192001"/>
              <a:gd name="connsiteY0" fmla="*/ 324780 h 6858000"/>
              <a:gd name="connsiteX1" fmla="*/ 337369 w 12192001"/>
              <a:gd name="connsiteY1" fmla="*/ 332656 h 6858000"/>
              <a:gd name="connsiteX2" fmla="*/ 335361 w 12192001"/>
              <a:gd name="connsiteY2" fmla="*/ 332656 h 6858000"/>
              <a:gd name="connsiteX3" fmla="*/ 335361 w 12192001"/>
              <a:gd name="connsiteY3" fmla="*/ 5941695 h 6858000"/>
              <a:gd name="connsiteX4" fmla="*/ 2708911 w 12192001"/>
              <a:gd name="connsiteY4" fmla="*/ 5941695 h 6858000"/>
              <a:gd name="connsiteX5" fmla="*/ 2708911 w 12192001"/>
              <a:gd name="connsiteY5" fmla="*/ 6525344 h 6858000"/>
              <a:gd name="connsiteX6" fmla="*/ 2711624 w 12192001"/>
              <a:gd name="connsiteY6" fmla="*/ 6525344 h 6858000"/>
              <a:gd name="connsiteX7" fmla="*/ 2711624 w 12192001"/>
              <a:gd name="connsiteY7" fmla="*/ 6533220 h 6858000"/>
              <a:gd name="connsiteX8" fmla="*/ 11867220 w 12192001"/>
              <a:gd name="connsiteY8" fmla="*/ 6533220 h 6858000"/>
              <a:gd name="connsiteX9" fmla="*/ 11867220 w 12192001"/>
              <a:gd name="connsiteY9" fmla="*/ 324780 h 6858000"/>
              <a:gd name="connsiteX10" fmla="*/ 0 w 12192001"/>
              <a:gd name="connsiteY10" fmla="*/ 0 h 6858000"/>
              <a:gd name="connsiteX11" fmla="*/ 1 w 12192001"/>
              <a:gd name="connsiteY11" fmla="*/ 0 h 6858000"/>
              <a:gd name="connsiteX12" fmla="*/ 12589 w 12192001"/>
              <a:gd name="connsiteY12" fmla="*/ 0 h 6858000"/>
              <a:gd name="connsiteX13" fmla="*/ 337369 w 12192001"/>
              <a:gd name="connsiteY13" fmla="*/ 0 h 6858000"/>
              <a:gd name="connsiteX14" fmla="*/ 11867220 w 12192001"/>
              <a:gd name="connsiteY14" fmla="*/ 0 h 6858000"/>
              <a:gd name="connsiteX15" fmla="*/ 12191999 w 12192001"/>
              <a:gd name="connsiteY15" fmla="*/ 0 h 6858000"/>
              <a:gd name="connsiteX16" fmla="*/ 12192000 w 12192001"/>
              <a:gd name="connsiteY16" fmla="*/ 0 h 6858000"/>
              <a:gd name="connsiteX17" fmla="*/ 12192001 w 12192001"/>
              <a:gd name="connsiteY17" fmla="*/ 0 h 6858000"/>
              <a:gd name="connsiteX18" fmla="*/ 12192001 w 12192001"/>
              <a:gd name="connsiteY18" fmla="*/ 324780 h 6858000"/>
              <a:gd name="connsiteX19" fmla="*/ 12192000 w 12192001"/>
              <a:gd name="connsiteY19" fmla="*/ 324780 h 6858000"/>
              <a:gd name="connsiteX20" fmla="*/ 12192000 w 12192001"/>
              <a:gd name="connsiteY20" fmla="*/ 6533220 h 6858000"/>
              <a:gd name="connsiteX21" fmla="*/ 12192001 w 12192001"/>
              <a:gd name="connsiteY21" fmla="*/ 6533220 h 6858000"/>
              <a:gd name="connsiteX22" fmla="*/ 12192001 w 12192001"/>
              <a:gd name="connsiteY22" fmla="*/ 6858000 h 6858000"/>
              <a:gd name="connsiteX23" fmla="*/ 12191999 w 12192001"/>
              <a:gd name="connsiteY23" fmla="*/ 6858000 h 6858000"/>
              <a:gd name="connsiteX24" fmla="*/ 2711624 w 12192001"/>
              <a:gd name="connsiteY24" fmla="*/ 6858000 h 6858000"/>
              <a:gd name="connsiteX25" fmla="*/ 2708911 w 12192001"/>
              <a:gd name="connsiteY25" fmla="*/ 6858000 h 6858000"/>
              <a:gd name="connsiteX26" fmla="*/ 2062163 w 12192001"/>
              <a:gd name="connsiteY26" fmla="*/ 6858000 h 6858000"/>
              <a:gd name="connsiteX27" fmla="*/ 12315 w 12192001"/>
              <a:gd name="connsiteY27" fmla="*/ 6858000 h 6858000"/>
              <a:gd name="connsiteX28" fmla="*/ 1 w 12192001"/>
              <a:gd name="connsiteY28" fmla="*/ 6858000 h 6858000"/>
              <a:gd name="connsiteX29" fmla="*/ 0 w 12192001"/>
              <a:gd name="connsiteY29" fmla="*/ 6858000 h 6858000"/>
              <a:gd name="connsiteX30" fmla="*/ 0 w 12192001"/>
              <a:gd name="connsiteY30" fmla="*/ 60864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2001" h="6858000">
                <a:moveTo>
                  <a:pt x="337369" y="324780"/>
                </a:moveTo>
                <a:lnTo>
                  <a:pt x="337369" y="332656"/>
                </a:lnTo>
                <a:lnTo>
                  <a:pt x="335361" y="332656"/>
                </a:lnTo>
                <a:lnTo>
                  <a:pt x="335361" y="5941695"/>
                </a:lnTo>
                <a:lnTo>
                  <a:pt x="2708911" y="5941695"/>
                </a:lnTo>
                <a:lnTo>
                  <a:pt x="2708911" y="6525344"/>
                </a:lnTo>
                <a:lnTo>
                  <a:pt x="2711624" y="6525344"/>
                </a:lnTo>
                <a:lnTo>
                  <a:pt x="2711624" y="6533220"/>
                </a:lnTo>
                <a:lnTo>
                  <a:pt x="11867220" y="6533220"/>
                </a:lnTo>
                <a:lnTo>
                  <a:pt x="11867220" y="324780"/>
                </a:lnTo>
                <a:close/>
                <a:moveTo>
                  <a:pt x="0" y="0"/>
                </a:moveTo>
                <a:lnTo>
                  <a:pt x="1" y="0"/>
                </a:lnTo>
                <a:lnTo>
                  <a:pt x="12589" y="0"/>
                </a:lnTo>
                <a:lnTo>
                  <a:pt x="337369" y="0"/>
                </a:lnTo>
                <a:lnTo>
                  <a:pt x="11867220" y="0"/>
                </a:lnTo>
                <a:lnTo>
                  <a:pt x="12191999" y="0"/>
                </a:lnTo>
                <a:lnTo>
                  <a:pt x="12192000" y="0"/>
                </a:lnTo>
                <a:lnTo>
                  <a:pt x="12192001" y="0"/>
                </a:lnTo>
                <a:lnTo>
                  <a:pt x="12192001" y="324780"/>
                </a:lnTo>
                <a:lnTo>
                  <a:pt x="12192000" y="324780"/>
                </a:lnTo>
                <a:lnTo>
                  <a:pt x="12192000" y="6533220"/>
                </a:lnTo>
                <a:lnTo>
                  <a:pt x="12192001" y="6533220"/>
                </a:lnTo>
                <a:lnTo>
                  <a:pt x="12192001" y="6858000"/>
                </a:lnTo>
                <a:lnTo>
                  <a:pt x="12191999" y="6858000"/>
                </a:lnTo>
                <a:lnTo>
                  <a:pt x="2711624" y="6858000"/>
                </a:lnTo>
                <a:lnTo>
                  <a:pt x="2708911" y="6858000"/>
                </a:lnTo>
                <a:lnTo>
                  <a:pt x="2062163" y="6858000"/>
                </a:lnTo>
                <a:lnTo>
                  <a:pt x="12315" y="6858000"/>
                </a:lnTo>
                <a:lnTo>
                  <a:pt x="1" y="6858000"/>
                </a:lnTo>
                <a:lnTo>
                  <a:pt x="0" y="6858000"/>
                </a:lnTo>
                <a:lnTo>
                  <a:pt x="0" y="608647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91" name="Forme libre : forme 90">
            <a:extLst>
              <a:ext uri="{FF2B5EF4-FFF2-40B4-BE49-F238E27FC236}">
                <a16:creationId xmlns:a16="http://schemas.microsoft.com/office/drawing/2014/main" id="{6031C171-86E8-4DDC-88E3-ADBB609A89AD}"/>
              </a:ext>
            </a:extLst>
          </p:cNvPr>
          <p:cNvSpPr/>
          <p:nvPr userDrawn="1"/>
        </p:nvSpPr>
        <p:spPr>
          <a:xfrm rot="5400000">
            <a:off x="7010400" y="1412080"/>
            <a:ext cx="1101825" cy="1101825"/>
          </a:xfrm>
          <a:custGeom>
            <a:avLst/>
            <a:gdLst>
              <a:gd name="connsiteX0" fmla="*/ 0 w 1101825"/>
              <a:gd name="connsiteY0" fmla="*/ 1101825 h 1101825"/>
              <a:gd name="connsiteX1" fmla="*/ 0 w 1101825"/>
              <a:gd name="connsiteY1" fmla="*/ 0 h 1101825"/>
              <a:gd name="connsiteX2" fmla="*/ 345436 w 1101825"/>
              <a:gd name="connsiteY2" fmla="*/ 0 h 1101825"/>
              <a:gd name="connsiteX3" fmla="*/ 345436 w 1101825"/>
              <a:gd name="connsiteY3" fmla="*/ 1 h 1101825"/>
              <a:gd name="connsiteX4" fmla="*/ 1101825 w 1101825"/>
              <a:gd name="connsiteY4" fmla="*/ 1 h 1101825"/>
              <a:gd name="connsiteX5" fmla="*/ 1101825 w 1101825"/>
              <a:gd name="connsiteY5" fmla="*/ 345436 h 1101825"/>
              <a:gd name="connsiteX6" fmla="*/ 345436 w 1101825"/>
              <a:gd name="connsiteY6" fmla="*/ 345436 h 1101825"/>
              <a:gd name="connsiteX7" fmla="*/ 345436 w 1101825"/>
              <a:gd name="connsiteY7" fmla="*/ 1101825 h 1101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25" h="1101825">
                <a:moveTo>
                  <a:pt x="0" y="1101825"/>
                </a:moveTo>
                <a:lnTo>
                  <a:pt x="0" y="0"/>
                </a:lnTo>
                <a:lnTo>
                  <a:pt x="345436" y="0"/>
                </a:lnTo>
                <a:lnTo>
                  <a:pt x="345436" y="1"/>
                </a:lnTo>
                <a:lnTo>
                  <a:pt x="1101825" y="1"/>
                </a:lnTo>
                <a:lnTo>
                  <a:pt x="1101825" y="345436"/>
                </a:lnTo>
                <a:lnTo>
                  <a:pt x="345436" y="345436"/>
                </a:lnTo>
                <a:lnTo>
                  <a:pt x="345436" y="110182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86" name="Rectangle 85">
            <a:extLst>
              <a:ext uri="{FF2B5EF4-FFF2-40B4-BE49-F238E27FC236}">
                <a16:creationId xmlns:a16="http://schemas.microsoft.com/office/drawing/2014/main" id="{43B710E8-959D-4375-9525-F35950162090}"/>
              </a:ext>
            </a:extLst>
          </p:cNvPr>
          <p:cNvSpPr/>
          <p:nvPr userDrawn="1"/>
        </p:nvSpPr>
        <p:spPr>
          <a:xfrm>
            <a:off x="4424669" y="1757516"/>
            <a:ext cx="3342968" cy="3342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94" name="Forme libre : forme 93">
            <a:extLst>
              <a:ext uri="{FF2B5EF4-FFF2-40B4-BE49-F238E27FC236}">
                <a16:creationId xmlns:a16="http://schemas.microsoft.com/office/drawing/2014/main" id="{F3880C60-ED34-4AC4-9AF0-0A324A26765D}"/>
              </a:ext>
            </a:extLst>
          </p:cNvPr>
          <p:cNvSpPr/>
          <p:nvPr userDrawn="1"/>
        </p:nvSpPr>
        <p:spPr>
          <a:xfrm>
            <a:off x="4313509" y="3874297"/>
            <a:ext cx="1339203" cy="1339204"/>
          </a:xfrm>
          <a:custGeom>
            <a:avLst/>
            <a:gdLst>
              <a:gd name="connsiteX0" fmla="*/ 1 w 1339203"/>
              <a:gd name="connsiteY0" fmla="*/ 0 h 1339204"/>
              <a:gd name="connsiteX1" fmla="*/ 111005 w 1339203"/>
              <a:gd name="connsiteY1" fmla="*/ 0 h 1339204"/>
              <a:gd name="connsiteX2" fmla="*/ 111005 w 1339203"/>
              <a:gd name="connsiteY2" fmla="*/ 1228200 h 1339204"/>
              <a:gd name="connsiteX3" fmla="*/ 1339203 w 1339203"/>
              <a:gd name="connsiteY3" fmla="*/ 1228200 h 1339204"/>
              <a:gd name="connsiteX4" fmla="*/ 1339203 w 1339203"/>
              <a:gd name="connsiteY4" fmla="*/ 1339204 h 1339204"/>
              <a:gd name="connsiteX5" fmla="*/ 0 w 1339203"/>
              <a:gd name="connsiteY5" fmla="*/ 1339204 h 1339204"/>
              <a:gd name="connsiteX6" fmla="*/ 0 w 1339203"/>
              <a:gd name="connsiteY6" fmla="*/ 1228200 h 1339204"/>
              <a:gd name="connsiteX7" fmla="*/ 1 w 1339203"/>
              <a:gd name="connsiteY7" fmla="*/ 1228200 h 1339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9203" h="1339204">
                <a:moveTo>
                  <a:pt x="1" y="0"/>
                </a:moveTo>
                <a:lnTo>
                  <a:pt x="111005" y="0"/>
                </a:lnTo>
                <a:lnTo>
                  <a:pt x="111005" y="1228200"/>
                </a:lnTo>
                <a:lnTo>
                  <a:pt x="1339203" y="1228200"/>
                </a:lnTo>
                <a:lnTo>
                  <a:pt x="1339203" y="1339204"/>
                </a:lnTo>
                <a:lnTo>
                  <a:pt x="0" y="1339204"/>
                </a:lnTo>
                <a:lnTo>
                  <a:pt x="0" y="1228200"/>
                </a:lnTo>
                <a:lnTo>
                  <a:pt x="1" y="12282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p>
        </p:txBody>
      </p:sp>
      <p:sp>
        <p:nvSpPr>
          <p:cNvPr id="2" name="Titre 1">
            <a:extLst>
              <a:ext uri="{FF2B5EF4-FFF2-40B4-BE49-F238E27FC236}">
                <a16:creationId xmlns:a16="http://schemas.microsoft.com/office/drawing/2014/main" id="{319D896F-255B-4B23-B1AD-3C0DF9731711}"/>
              </a:ext>
            </a:extLst>
          </p:cNvPr>
          <p:cNvSpPr>
            <a:spLocks noGrp="1"/>
          </p:cNvSpPr>
          <p:nvPr>
            <p:ph type="title"/>
          </p:nvPr>
        </p:nvSpPr>
        <p:spPr>
          <a:xfrm>
            <a:off x="4424516" y="3026655"/>
            <a:ext cx="3342968" cy="903236"/>
          </a:xfrm>
        </p:spPr>
        <p:txBody>
          <a:bodyPr>
            <a:normAutofit/>
          </a:bodyPr>
          <a:lstStyle>
            <a:lvl1pPr algn="ctr">
              <a:defRPr sz="2800"/>
            </a:lvl1pPr>
          </a:lstStyle>
          <a:p>
            <a:r>
              <a:rPr lang="fr-FR" dirty="0"/>
              <a:t>Modifiez le style du titre</a:t>
            </a:r>
          </a:p>
        </p:txBody>
      </p:sp>
      <p:sp>
        <p:nvSpPr>
          <p:cNvPr id="96" name="Espace réservé du texte 95">
            <a:extLst>
              <a:ext uri="{FF2B5EF4-FFF2-40B4-BE49-F238E27FC236}">
                <a16:creationId xmlns:a16="http://schemas.microsoft.com/office/drawing/2014/main" id="{599541E7-1D49-482B-AA22-74C15E4B7AC9}"/>
              </a:ext>
            </a:extLst>
          </p:cNvPr>
          <p:cNvSpPr>
            <a:spLocks noGrp="1"/>
          </p:cNvSpPr>
          <p:nvPr>
            <p:ph type="body" sz="quarter" idx="10"/>
          </p:nvPr>
        </p:nvSpPr>
        <p:spPr>
          <a:xfrm>
            <a:off x="4424516" y="4281930"/>
            <a:ext cx="3343275" cy="792163"/>
          </a:xfrm>
        </p:spPr>
        <p:txBody>
          <a:bodyPr>
            <a:normAutofit/>
          </a:bodyPr>
          <a:lstStyle>
            <a:lvl1pPr marL="0" indent="0" algn="ctr">
              <a:buNone/>
              <a:defRPr sz="1200">
                <a:solidFill>
                  <a:schemeClr val="accent1"/>
                </a:solidFill>
              </a:defRPr>
            </a:lvl1pPr>
            <a:lvl2pPr marL="280987" indent="0" algn="l">
              <a:buNone/>
              <a:defRPr/>
            </a:lvl2pPr>
            <a:lvl3pPr marL="552450" indent="0" algn="l">
              <a:buNone/>
              <a:defRPr/>
            </a:lvl3pPr>
            <a:lvl4pPr marL="927100" indent="0" algn="l">
              <a:buNone/>
              <a:defRPr/>
            </a:lvl4pPr>
            <a:lvl5pPr marL="1289050" indent="0" algn="l">
              <a:buNone/>
              <a:defRPr/>
            </a:lvl5pPr>
          </a:lstStyle>
          <a:p>
            <a:pPr lvl="0"/>
            <a:r>
              <a:rPr lang="fr-FR" dirty="0"/>
              <a:t>Modifier les styles du texte du masque</a:t>
            </a:r>
          </a:p>
        </p:txBody>
      </p:sp>
      <p:cxnSp>
        <p:nvCxnSpPr>
          <p:cNvPr id="97" name="Connecteur droit 96">
            <a:extLst>
              <a:ext uri="{FF2B5EF4-FFF2-40B4-BE49-F238E27FC236}">
                <a16:creationId xmlns:a16="http://schemas.microsoft.com/office/drawing/2014/main" id="{F23288A0-5393-4445-A712-A1D31483C379}"/>
              </a:ext>
            </a:extLst>
          </p:cNvPr>
          <p:cNvCxnSpPr>
            <a:cxnSpLocks/>
          </p:cNvCxnSpPr>
          <p:nvPr userDrawn="1"/>
        </p:nvCxnSpPr>
        <p:spPr>
          <a:xfrm rot="5400000" flipV="1">
            <a:off x="6096153" y="3768962"/>
            <a:ext cx="0" cy="60437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Espace réservé du texte 99">
            <a:extLst>
              <a:ext uri="{FF2B5EF4-FFF2-40B4-BE49-F238E27FC236}">
                <a16:creationId xmlns:a16="http://schemas.microsoft.com/office/drawing/2014/main" id="{352C8794-FA86-4A5D-B1B4-613979F0F1BC}"/>
              </a:ext>
            </a:extLst>
          </p:cNvPr>
          <p:cNvSpPr>
            <a:spLocks noGrp="1"/>
          </p:cNvSpPr>
          <p:nvPr>
            <p:ph type="body" sz="quarter" idx="11" hasCustomPrompt="1"/>
          </p:nvPr>
        </p:nvSpPr>
        <p:spPr>
          <a:xfrm>
            <a:off x="5207153" y="2080513"/>
            <a:ext cx="1778000" cy="1103312"/>
          </a:xfrm>
        </p:spPr>
        <p:txBody>
          <a:bodyPr anchor="ctr">
            <a:noAutofit/>
          </a:bodyPr>
          <a:lstStyle>
            <a:lvl1pPr marL="0" indent="0" algn="ctr">
              <a:buNone/>
              <a:defRPr sz="6600" b="0">
                <a:solidFill>
                  <a:schemeClr val="accent1"/>
                </a:solidFill>
                <a:latin typeface="+mj-lt"/>
              </a:defRPr>
            </a:lvl1pPr>
          </a:lstStyle>
          <a:p>
            <a:pPr lvl="0"/>
            <a:r>
              <a:rPr lang="fr-FR" dirty="0"/>
              <a:t>00</a:t>
            </a:r>
          </a:p>
        </p:txBody>
      </p:sp>
      <p:pic>
        <p:nvPicPr>
          <p:cNvPr id="17" name="Graphique 22">
            <a:extLst>
              <a:ext uri="{FF2B5EF4-FFF2-40B4-BE49-F238E27FC236}">
                <a16:creationId xmlns:a16="http://schemas.microsoft.com/office/drawing/2014/main" id="{E44C4F2C-DFAD-4610-A7E4-E7B6136C99B7}"/>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8" name="Groupe 17">
            <a:extLst>
              <a:ext uri="{FF2B5EF4-FFF2-40B4-BE49-F238E27FC236}">
                <a16:creationId xmlns:a16="http://schemas.microsoft.com/office/drawing/2014/main" id="{196E1C21-AACF-40FB-9CAD-0E32B8FFE4D5}"/>
              </a:ext>
            </a:extLst>
          </p:cNvPr>
          <p:cNvGrpSpPr/>
          <p:nvPr userDrawn="1"/>
        </p:nvGrpSpPr>
        <p:grpSpPr>
          <a:xfrm>
            <a:off x="12103894" y="332656"/>
            <a:ext cx="88106" cy="1402510"/>
            <a:chOff x="12103894" y="219915"/>
            <a:chExt cx="88106" cy="1473016"/>
          </a:xfrm>
        </p:grpSpPr>
        <p:sp>
          <p:nvSpPr>
            <p:cNvPr id="19" name="Rectangle 18">
              <a:extLst>
                <a:ext uri="{FF2B5EF4-FFF2-40B4-BE49-F238E27FC236}">
                  <a16:creationId xmlns:a16="http://schemas.microsoft.com/office/drawing/2014/main" id="{470F2420-4617-4F7D-A610-7591BBCF4C36}"/>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tangle 19">
              <a:extLst>
                <a:ext uri="{FF2B5EF4-FFF2-40B4-BE49-F238E27FC236}">
                  <a16:creationId xmlns:a16="http://schemas.microsoft.com/office/drawing/2014/main" id="{38556BDA-FCC4-4F33-9C81-2B9D8312D001}"/>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A3B1F619-4499-4555-8DDB-F4F5BC5F05CF}"/>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5CCA95C1-A51E-4279-9A7A-0D46E998EAD4}"/>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4" name="Imag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3378963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Disposition personnalisée">
    <p:bg>
      <p:bgPr>
        <a:solidFill>
          <a:schemeClr val="bg1"/>
        </a:solidFill>
        <a:effectLst/>
      </p:bgPr>
    </p:bg>
    <p:spTree>
      <p:nvGrpSpPr>
        <p:cNvPr id="1" name=""/>
        <p:cNvGrpSpPr/>
        <p:nvPr/>
      </p:nvGrpSpPr>
      <p:grpSpPr>
        <a:xfrm>
          <a:off x="0" y="0"/>
          <a:ext cx="0" cy="0"/>
          <a:chOff x="0" y="0"/>
          <a:chExt cx="0" cy="0"/>
        </a:xfrm>
      </p:grpSpPr>
      <p:sp>
        <p:nvSpPr>
          <p:cNvPr id="142" name="Picture Placeholder 9">
            <a:extLst>
              <a:ext uri="{FF2B5EF4-FFF2-40B4-BE49-F238E27FC236}">
                <a16:creationId xmlns:a16="http://schemas.microsoft.com/office/drawing/2014/main" id="{6F52604E-251A-4225-AAF5-96EED404252A}"/>
              </a:ext>
            </a:extLst>
          </p:cNvPr>
          <p:cNvSpPr>
            <a:spLocks noGrp="1"/>
          </p:cNvSpPr>
          <p:nvPr>
            <p:ph type="pic" sz="quarter" idx="13" hasCustomPrompt="1"/>
          </p:nvPr>
        </p:nvSpPr>
        <p:spPr>
          <a:xfrm>
            <a:off x="6087477" y="548680"/>
            <a:ext cx="5760638" cy="2880320"/>
          </a:xfrm>
          <a:solidFill>
            <a:schemeClr val="bg1">
              <a:lumMod val="95000"/>
            </a:schemeClr>
          </a:solidFill>
        </p:spPr>
        <p:txBody>
          <a:bodyPr anchor="ctr"/>
          <a:lstStyle>
            <a:lvl1pPr marL="0" indent="0" algn="ctr">
              <a:buNone/>
              <a:defRPr/>
            </a:lvl1pPr>
          </a:lstStyle>
          <a:p>
            <a:r>
              <a:rPr lang="en-GB" dirty="0"/>
              <a:t> </a:t>
            </a:r>
          </a:p>
        </p:txBody>
      </p:sp>
      <p:sp>
        <p:nvSpPr>
          <p:cNvPr id="147" name="Rectangle 146">
            <a:extLst>
              <a:ext uri="{FF2B5EF4-FFF2-40B4-BE49-F238E27FC236}">
                <a16:creationId xmlns:a16="http://schemas.microsoft.com/office/drawing/2014/main" id="{825E6435-CABE-4F09-B109-A2FCA111E567}"/>
              </a:ext>
            </a:extLst>
          </p:cNvPr>
          <p:cNvSpPr/>
          <p:nvPr userDrawn="1"/>
        </p:nvSpPr>
        <p:spPr>
          <a:xfrm>
            <a:off x="8976486" y="3440192"/>
            <a:ext cx="2886045" cy="2880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 name="Group 4">
            <a:extLst>
              <a:ext uri="{FF2B5EF4-FFF2-40B4-BE49-F238E27FC236}">
                <a16:creationId xmlns:a16="http://schemas.microsoft.com/office/drawing/2014/main" id="{30EE11C8-2AB5-435E-BB6E-1DBBF8657A22}"/>
              </a:ext>
            </a:extLst>
          </p:cNvPr>
          <p:cNvGrpSpPr>
            <a:grpSpLocks noChangeAspect="1"/>
          </p:cNvGrpSpPr>
          <p:nvPr userDrawn="1"/>
        </p:nvGrpSpPr>
        <p:grpSpPr bwMode="auto">
          <a:xfrm>
            <a:off x="1624639" y="3709723"/>
            <a:ext cx="6559594" cy="1655396"/>
            <a:chOff x="1409" y="1547"/>
            <a:chExt cx="4866" cy="1228"/>
          </a:xfrm>
        </p:grpSpPr>
        <p:sp>
          <p:nvSpPr>
            <p:cNvPr id="7" name="Freeform 5">
              <a:extLst>
                <a:ext uri="{FF2B5EF4-FFF2-40B4-BE49-F238E27FC236}">
                  <a16:creationId xmlns:a16="http://schemas.microsoft.com/office/drawing/2014/main" id="{108284D3-6FBC-4A92-81DD-2D12F04E3397}"/>
                </a:ext>
              </a:extLst>
            </p:cNvPr>
            <p:cNvSpPr>
              <a:spLocks/>
            </p:cNvSpPr>
            <p:nvPr userDrawn="1"/>
          </p:nvSpPr>
          <p:spPr bwMode="auto">
            <a:xfrm>
              <a:off x="1409" y="1793"/>
              <a:ext cx="977" cy="982"/>
            </a:xfrm>
            <a:custGeom>
              <a:avLst/>
              <a:gdLst>
                <a:gd name="T0" fmla="*/ 0 w 977"/>
                <a:gd name="T1" fmla="*/ 0 h 982"/>
                <a:gd name="T2" fmla="*/ 0 w 977"/>
                <a:gd name="T3" fmla="*/ 982 h 982"/>
                <a:gd name="T4" fmla="*/ 977 w 977"/>
                <a:gd name="T5" fmla="*/ 982 h 982"/>
                <a:gd name="T6" fmla="*/ 977 w 977"/>
                <a:gd name="T7" fmla="*/ 890 h 982"/>
                <a:gd name="T8" fmla="*/ 92 w 977"/>
                <a:gd name="T9" fmla="*/ 890 h 982"/>
                <a:gd name="T10" fmla="*/ 92 w 977"/>
                <a:gd name="T11" fmla="*/ 0 h 982"/>
                <a:gd name="T12" fmla="*/ 0 w 977"/>
                <a:gd name="T13" fmla="*/ 0 h 982"/>
              </a:gdLst>
              <a:ahLst/>
              <a:cxnLst>
                <a:cxn ang="0">
                  <a:pos x="T0" y="T1"/>
                </a:cxn>
                <a:cxn ang="0">
                  <a:pos x="T2" y="T3"/>
                </a:cxn>
                <a:cxn ang="0">
                  <a:pos x="T4" y="T5"/>
                </a:cxn>
                <a:cxn ang="0">
                  <a:pos x="T6" y="T7"/>
                </a:cxn>
                <a:cxn ang="0">
                  <a:pos x="T8" y="T9"/>
                </a:cxn>
                <a:cxn ang="0">
                  <a:pos x="T10" y="T11"/>
                </a:cxn>
                <a:cxn ang="0">
                  <a:pos x="T12" y="T13"/>
                </a:cxn>
              </a:cxnLst>
              <a:rect l="0" t="0" r="r" b="b"/>
              <a:pathLst>
                <a:path w="977" h="982">
                  <a:moveTo>
                    <a:pt x="0" y="0"/>
                  </a:moveTo>
                  <a:lnTo>
                    <a:pt x="0" y="982"/>
                  </a:lnTo>
                  <a:lnTo>
                    <a:pt x="977" y="982"/>
                  </a:lnTo>
                  <a:lnTo>
                    <a:pt x="977" y="890"/>
                  </a:lnTo>
                  <a:lnTo>
                    <a:pt x="92" y="890"/>
                  </a:lnTo>
                  <a:lnTo>
                    <a:pt x="92"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6">
              <a:extLst>
                <a:ext uri="{FF2B5EF4-FFF2-40B4-BE49-F238E27FC236}">
                  <a16:creationId xmlns:a16="http://schemas.microsoft.com/office/drawing/2014/main" id="{774D8301-EE20-417A-AAC2-26224E8F088A}"/>
                </a:ext>
              </a:extLst>
            </p:cNvPr>
            <p:cNvSpPr>
              <a:spLocks/>
            </p:cNvSpPr>
            <p:nvPr userDrawn="1"/>
          </p:nvSpPr>
          <p:spPr bwMode="auto">
            <a:xfrm>
              <a:off x="1840" y="1547"/>
              <a:ext cx="793" cy="793"/>
            </a:xfrm>
            <a:custGeom>
              <a:avLst/>
              <a:gdLst>
                <a:gd name="T0" fmla="*/ 0 w 793"/>
                <a:gd name="T1" fmla="*/ 0 h 793"/>
                <a:gd name="T2" fmla="*/ 0 w 793"/>
                <a:gd name="T3" fmla="*/ 246 h 793"/>
                <a:gd name="T4" fmla="*/ 546 w 793"/>
                <a:gd name="T5" fmla="*/ 246 h 793"/>
                <a:gd name="T6" fmla="*/ 546 w 793"/>
                <a:gd name="T7" fmla="*/ 793 h 793"/>
                <a:gd name="T8" fmla="*/ 793 w 793"/>
                <a:gd name="T9" fmla="*/ 793 h 793"/>
                <a:gd name="T10" fmla="*/ 793 w 793"/>
                <a:gd name="T11" fmla="*/ 0 h 793"/>
                <a:gd name="T12" fmla="*/ 0 w 793"/>
                <a:gd name="T13" fmla="*/ 0 h 793"/>
              </a:gdLst>
              <a:ahLst/>
              <a:cxnLst>
                <a:cxn ang="0">
                  <a:pos x="T0" y="T1"/>
                </a:cxn>
                <a:cxn ang="0">
                  <a:pos x="T2" y="T3"/>
                </a:cxn>
                <a:cxn ang="0">
                  <a:pos x="T4" y="T5"/>
                </a:cxn>
                <a:cxn ang="0">
                  <a:pos x="T6" y="T7"/>
                </a:cxn>
                <a:cxn ang="0">
                  <a:pos x="T8" y="T9"/>
                </a:cxn>
                <a:cxn ang="0">
                  <a:pos x="T10" y="T11"/>
                </a:cxn>
                <a:cxn ang="0">
                  <a:pos x="T12" y="T13"/>
                </a:cxn>
              </a:cxnLst>
              <a:rect l="0" t="0" r="r" b="b"/>
              <a:pathLst>
                <a:path w="793" h="793">
                  <a:moveTo>
                    <a:pt x="0" y="0"/>
                  </a:moveTo>
                  <a:lnTo>
                    <a:pt x="0" y="246"/>
                  </a:lnTo>
                  <a:lnTo>
                    <a:pt x="546" y="246"/>
                  </a:lnTo>
                  <a:lnTo>
                    <a:pt x="546" y="793"/>
                  </a:lnTo>
                  <a:lnTo>
                    <a:pt x="793" y="793"/>
                  </a:lnTo>
                  <a:lnTo>
                    <a:pt x="793"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9" name="Freeform 7">
              <a:extLst>
                <a:ext uri="{FF2B5EF4-FFF2-40B4-BE49-F238E27FC236}">
                  <a16:creationId xmlns:a16="http://schemas.microsoft.com/office/drawing/2014/main" id="{8F1DC3C2-6C65-424E-B740-96952DF5B235}"/>
                </a:ext>
              </a:extLst>
            </p:cNvPr>
            <p:cNvSpPr>
              <a:spLocks/>
            </p:cNvSpPr>
            <p:nvPr userDrawn="1"/>
          </p:nvSpPr>
          <p:spPr bwMode="auto">
            <a:xfrm>
              <a:off x="1643" y="2155"/>
              <a:ext cx="143" cy="189"/>
            </a:xfrm>
            <a:custGeom>
              <a:avLst/>
              <a:gdLst>
                <a:gd name="T0" fmla="*/ 39 w 68"/>
                <a:gd name="T1" fmla="*/ 90 h 90"/>
                <a:gd name="T2" fmla="*/ 0 w 68"/>
                <a:gd name="T3" fmla="*/ 45 h 90"/>
                <a:gd name="T4" fmla="*/ 39 w 68"/>
                <a:gd name="T5" fmla="*/ 0 h 90"/>
                <a:gd name="T6" fmla="*/ 68 w 68"/>
                <a:gd name="T7" fmla="*/ 12 h 90"/>
                <a:gd name="T8" fmla="*/ 55 w 68"/>
                <a:gd name="T9" fmla="*/ 24 h 90"/>
                <a:gd name="T10" fmla="*/ 39 w 68"/>
                <a:gd name="T11" fmla="*/ 16 h 90"/>
                <a:gd name="T12" fmla="*/ 22 w 68"/>
                <a:gd name="T13" fmla="*/ 24 h 90"/>
                <a:gd name="T14" fmla="*/ 17 w 68"/>
                <a:gd name="T15" fmla="*/ 45 h 90"/>
                <a:gd name="T16" fmla="*/ 22 w 68"/>
                <a:gd name="T17" fmla="*/ 66 h 90"/>
                <a:gd name="T18" fmla="*/ 39 w 68"/>
                <a:gd name="T19" fmla="*/ 74 h 90"/>
                <a:gd name="T20" fmla="*/ 55 w 68"/>
                <a:gd name="T21" fmla="*/ 66 h 90"/>
                <a:gd name="T22" fmla="*/ 68 w 68"/>
                <a:gd name="T23" fmla="*/ 77 h 90"/>
                <a:gd name="T24" fmla="*/ 39 w 68"/>
                <a:gd name="T25"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90">
                  <a:moveTo>
                    <a:pt x="39" y="90"/>
                  </a:moveTo>
                  <a:cubicBezTo>
                    <a:pt x="19" y="90"/>
                    <a:pt x="0" y="78"/>
                    <a:pt x="0" y="45"/>
                  </a:cubicBezTo>
                  <a:cubicBezTo>
                    <a:pt x="0" y="12"/>
                    <a:pt x="19" y="0"/>
                    <a:pt x="39" y="0"/>
                  </a:cubicBezTo>
                  <a:cubicBezTo>
                    <a:pt x="51" y="0"/>
                    <a:pt x="59" y="4"/>
                    <a:pt x="68" y="12"/>
                  </a:cubicBezTo>
                  <a:cubicBezTo>
                    <a:pt x="55" y="24"/>
                    <a:pt x="55" y="24"/>
                    <a:pt x="55" y="24"/>
                  </a:cubicBezTo>
                  <a:cubicBezTo>
                    <a:pt x="50" y="18"/>
                    <a:pt x="46" y="16"/>
                    <a:pt x="39" y="16"/>
                  </a:cubicBezTo>
                  <a:cubicBezTo>
                    <a:pt x="32" y="16"/>
                    <a:pt x="26" y="19"/>
                    <a:pt x="22" y="24"/>
                  </a:cubicBezTo>
                  <a:cubicBezTo>
                    <a:pt x="19" y="29"/>
                    <a:pt x="17" y="35"/>
                    <a:pt x="17" y="45"/>
                  </a:cubicBezTo>
                  <a:cubicBezTo>
                    <a:pt x="17" y="55"/>
                    <a:pt x="19" y="62"/>
                    <a:pt x="22" y="66"/>
                  </a:cubicBezTo>
                  <a:cubicBezTo>
                    <a:pt x="26" y="71"/>
                    <a:pt x="32" y="74"/>
                    <a:pt x="39" y="74"/>
                  </a:cubicBezTo>
                  <a:cubicBezTo>
                    <a:pt x="46" y="74"/>
                    <a:pt x="50" y="72"/>
                    <a:pt x="55" y="66"/>
                  </a:cubicBezTo>
                  <a:cubicBezTo>
                    <a:pt x="68" y="77"/>
                    <a:pt x="68" y="77"/>
                    <a:pt x="68" y="77"/>
                  </a:cubicBezTo>
                  <a:cubicBezTo>
                    <a:pt x="59" y="86"/>
                    <a:pt x="51" y="90"/>
                    <a:pt x="39"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0" name="Freeform 8">
              <a:extLst>
                <a:ext uri="{FF2B5EF4-FFF2-40B4-BE49-F238E27FC236}">
                  <a16:creationId xmlns:a16="http://schemas.microsoft.com/office/drawing/2014/main" id="{99423B91-C87D-4DE5-84DA-FFE21096034F}"/>
                </a:ext>
              </a:extLst>
            </p:cNvPr>
            <p:cNvSpPr>
              <a:spLocks noEditPoints="1"/>
            </p:cNvSpPr>
            <p:nvPr userDrawn="1"/>
          </p:nvSpPr>
          <p:spPr bwMode="auto">
            <a:xfrm>
              <a:off x="1811" y="2155"/>
              <a:ext cx="157" cy="189"/>
            </a:xfrm>
            <a:custGeom>
              <a:avLst/>
              <a:gdLst>
                <a:gd name="T0" fmla="*/ 18 w 75"/>
                <a:gd name="T1" fmla="*/ 50 h 90"/>
                <a:gd name="T2" fmla="*/ 40 w 75"/>
                <a:gd name="T3" fmla="*/ 75 h 90"/>
                <a:gd name="T4" fmla="*/ 61 w 75"/>
                <a:gd name="T5" fmla="*/ 66 h 90"/>
                <a:gd name="T6" fmla="*/ 73 w 75"/>
                <a:gd name="T7" fmla="*/ 76 h 90"/>
                <a:gd name="T8" fmla="*/ 40 w 75"/>
                <a:gd name="T9" fmla="*/ 90 h 90"/>
                <a:gd name="T10" fmla="*/ 0 w 75"/>
                <a:gd name="T11" fmla="*/ 45 h 90"/>
                <a:gd name="T12" fmla="*/ 37 w 75"/>
                <a:gd name="T13" fmla="*/ 0 h 90"/>
                <a:gd name="T14" fmla="*/ 75 w 75"/>
                <a:gd name="T15" fmla="*/ 42 h 90"/>
                <a:gd name="T16" fmla="*/ 75 w 75"/>
                <a:gd name="T17" fmla="*/ 50 h 90"/>
                <a:gd name="T18" fmla="*/ 18 w 75"/>
                <a:gd name="T19" fmla="*/ 50 h 90"/>
                <a:gd name="T20" fmla="*/ 55 w 75"/>
                <a:gd name="T21" fmla="*/ 26 h 90"/>
                <a:gd name="T22" fmla="*/ 37 w 75"/>
                <a:gd name="T23" fmla="*/ 15 h 90"/>
                <a:gd name="T24" fmla="*/ 20 w 75"/>
                <a:gd name="T25" fmla="*/ 26 h 90"/>
                <a:gd name="T26" fmla="*/ 18 w 75"/>
                <a:gd name="T27" fmla="*/ 38 h 90"/>
                <a:gd name="T28" fmla="*/ 57 w 75"/>
                <a:gd name="T29" fmla="*/ 38 h 90"/>
                <a:gd name="T30" fmla="*/ 55 w 75"/>
                <a:gd name="T31" fmla="*/ 26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90">
                  <a:moveTo>
                    <a:pt x="18" y="50"/>
                  </a:moveTo>
                  <a:cubicBezTo>
                    <a:pt x="18" y="65"/>
                    <a:pt x="26" y="75"/>
                    <a:pt x="40" y="75"/>
                  </a:cubicBezTo>
                  <a:cubicBezTo>
                    <a:pt x="50" y="75"/>
                    <a:pt x="55" y="72"/>
                    <a:pt x="61" y="66"/>
                  </a:cubicBezTo>
                  <a:cubicBezTo>
                    <a:pt x="73" y="76"/>
                    <a:pt x="73" y="76"/>
                    <a:pt x="73" y="76"/>
                  </a:cubicBezTo>
                  <a:cubicBezTo>
                    <a:pt x="64" y="85"/>
                    <a:pt x="55" y="90"/>
                    <a:pt x="40" y="90"/>
                  </a:cubicBezTo>
                  <a:cubicBezTo>
                    <a:pt x="18" y="90"/>
                    <a:pt x="0" y="78"/>
                    <a:pt x="0" y="45"/>
                  </a:cubicBezTo>
                  <a:cubicBezTo>
                    <a:pt x="0" y="17"/>
                    <a:pt x="15" y="0"/>
                    <a:pt x="37" y="0"/>
                  </a:cubicBezTo>
                  <a:cubicBezTo>
                    <a:pt x="61" y="0"/>
                    <a:pt x="75" y="17"/>
                    <a:pt x="75" y="42"/>
                  </a:cubicBezTo>
                  <a:cubicBezTo>
                    <a:pt x="75" y="50"/>
                    <a:pt x="75" y="50"/>
                    <a:pt x="75" y="50"/>
                  </a:cubicBezTo>
                  <a:lnTo>
                    <a:pt x="18" y="50"/>
                  </a:lnTo>
                  <a:close/>
                  <a:moveTo>
                    <a:pt x="55" y="26"/>
                  </a:moveTo>
                  <a:cubicBezTo>
                    <a:pt x="52" y="19"/>
                    <a:pt x="46" y="15"/>
                    <a:pt x="37" y="15"/>
                  </a:cubicBezTo>
                  <a:cubicBezTo>
                    <a:pt x="29" y="15"/>
                    <a:pt x="23" y="19"/>
                    <a:pt x="20" y="26"/>
                  </a:cubicBezTo>
                  <a:cubicBezTo>
                    <a:pt x="18" y="30"/>
                    <a:pt x="18" y="33"/>
                    <a:pt x="18" y="38"/>
                  </a:cubicBezTo>
                  <a:cubicBezTo>
                    <a:pt x="57" y="38"/>
                    <a:pt x="57" y="38"/>
                    <a:pt x="57" y="38"/>
                  </a:cubicBezTo>
                  <a:cubicBezTo>
                    <a:pt x="57" y="33"/>
                    <a:pt x="57" y="30"/>
                    <a:pt x="55" y="26"/>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1" name="Freeform 9">
              <a:extLst>
                <a:ext uri="{FF2B5EF4-FFF2-40B4-BE49-F238E27FC236}">
                  <a16:creationId xmlns:a16="http://schemas.microsoft.com/office/drawing/2014/main" id="{FB92CE13-9236-42FA-B9FB-D2A2F9EC0E88}"/>
                </a:ext>
              </a:extLst>
            </p:cNvPr>
            <p:cNvSpPr>
              <a:spLocks/>
            </p:cNvSpPr>
            <p:nvPr userDrawn="1"/>
          </p:nvSpPr>
          <p:spPr bwMode="auto">
            <a:xfrm>
              <a:off x="1999" y="2155"/>
              <a:ext cx="153" cy="189"/>
            </a:xfrm>
            <a:custGeom>
              <a:avLst/>
              <a:gdLst>
                <a:gd name="T0" fmla="*/ 36 w 73"/>
                <a:gd name="T1" fmla="*/ 90 h 90"/>
                <a:gd name="T2" fmla="*/ 0 w 73"/>
                <a:gd name="T3" fmla="*/ 77 h 90"/>
                <a:gd name="T4" fmla="*/ 11 w 73"/>
                <a:gd name="T5" fmla="*/ 66 h 90"/>
                <a:gd name="T6" fmla="*/ 36 w 73"/>
                <a:gd name="T7" fmla="*/ 75 h 90"/>
                <a:gd name="T8" fmla="*/ 56 w 73"/>
                <a:gd name="T9" fmla="*/ 63 h 90"/>
                <a:gd name="T10" fmla="*/ 44 w 73"/>
                <a:gd name="T11" fmla="*/ 52 h 90"/>
                <a:gd name="T12" fmla="*/ 30 w 73"/>
                <a:gd name="T13" fmla="*/ 51 h 90"/>
                <a:gd name="T14" fmla="*/ 4 w 73"/>
                <a:gd name="T15" fmla="*/ 27 h 90"/>
                <a:gd name="T16" fmla="*/ 37 w 73"/>
                <a:gd name="T17" fmla="*/ 0 h 90"/>
                <a:gd name="T18" fmla="*/ 69 w 73"/>
                <a:gd name="T19" fmla="*/ 10 h 90"/>
                <a:gd name="T20" fmla="*/ 58 w 73"/>
                <a:gd name="T21" fmla="*/ 21 h 90"/>
                <a:gd name="T22" fmla="*/ 37 w 73"/>
                <a:gd name="T23" fmla="*/ 15 h 90"/>
                <a:gd name="T24" fmla="*/ 21 w 73"/>
                <a:gd name="T25" fmla="*/ 26 h 90"/>
                <a:gd name="T26" fmla="*/ 33 w 73"/>
                <a:gd name="T27" fmla="*/ 36 h 90"/>
                <a:gd name="T28" fmla="*/ 47 w 73"/>
                <a:gd name="T29" fmla="*/ 37 h 90"/>
                <a:gd name="T30" fmla="*/ 73 w 73"/>
                <a:gd name="T31" fmla="*/ 62 h 90"/>
                <a:gd name="T32" fmla="*/ 36 w 73"/>
                <a:gd name="T3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 h="90">
                  <a:moveTo>
                    <a:pt x="36" y="90"/>
                  </a:moveTo>
                  <a:cubicBezTo>
                    <a:pt x="22" y="90"/>
                    <a:pt x="10" y="87"/>
                    <a:pt x="0" y="77"/>
                  </a:cubicBezTo>
                  <a:cubicBezTo>
                    <a:pt x="11" y="66"/>
                    <a:pt x="11" y="66"/>
                    <a:pt x="11" y="66"/>
                  </a:cubicBezTo>
                  <a:cubicBezTo>
                    <a:pt x="18" y="73"/>
                    <a:pt x="28" y="75"/>
                    <a:pt x="36" y="75"/>
                  </a:cubicBezTo>
                  <a:cubicBezTo>
                    <a:pt x="47" y="75"/>
                    <a:pt x="56" y="71"/>
                    <a:pt x="56" y="63"/>
                  </a:cubicBezTo>
                  <a:cubicBezTo>
                    <a:pt x="56" y="57"/>
                    <a:pt x="52" y="53"/>
                    <a:pt x="44" y="52"/>
                  </a:cubicBezTo>
                  <a:cubicBezTo>
                    <a:pt x="30" y="51"/>
                    <a:pt x="30" y="51"/>
                    <a:pt x="30" y="51"/>
                  </a:cubicBezTo>
                  <a:cubicBezTo>
                    <a:pt x="13" y="50"/>
                    <a:pt x="4" y="42"/>
                    <a:pt x="4" y="27"/>
                  </a:cubicBezTo>
                  <a:cubicBezTo>
                    <a:pt x="4" y="10"/>
                    <a:pt x="19" y="0"/>
                    <a:pt x="37" y="0"/>
                  </a:cubicBezTo>
                  <a:cubicBezTo>
                    <a:pt x="50" y="0"/>
                    <a:pt x="61" y="3"/>
                    <a:pt x="69" y="10"/>
                  </a:cubicBezTo>
                  <a:cubicBezTo>
                    <a:pt x="58" y="21"/>
                    <a:pt x="58" y="21"/>
                    <a:pt x="58" y="21"/>
                  </a:cubicBezTo>
                  <a:cubicBezTo>
                    <a:pt x="53" y="17"/>
                    <a:pt x="45" y="15"/>
                    <a:pt x="37" y="15"/>
                  </a:cubicBezTo>
                  <a:cubicBezTo>
                    <a:pt x="26" y="15"/>
                    <a:pt x="21" y="20"/>
                    <a:pt x="21" y="26"/>
                  </a:cubicBezTo>
                  <a:cubicBezTo>
                    <a:pt x="21" y="31"/>
                    <a:pt x="24" y="35"/>
                    <a:pt x="33" y="36"/>
                  </a:cubicBezTo>
                  <a:cubicBezTo>
                    <a:pt x="47" y="37"/>
                    <a:pt x="47" y="37"/>
                    <a:pt x="47" y="37"/>
                  </a:cubicBezTo>
                  <a:cubicBezTo>
                    <a:pt x="63" y="39"/>
                    <a:pt x="73" y="47"/>
                    <a:pt x="73" y="62"/>
                  </a:cubicBezTo>
                  <a:cubicBezTo>
                    <a:pt x="73" y="80"/>
                    <a:pt x="57" y="90"/>
                    <a:pt x="36" y="9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Rectangle 10">
              <a:extLst>
                <a:ext uri="{FF2B5EF4-FFF2-40B4-BE49-F238E27FC236}">
                  <a16:creationId xmlns:a16="http://schemas.microsoft.com/office/drawing/2014/main" id="{35731B69-E3FB-4659-B315-BE99D3C78BD5}"/>
                </a:ext>
              </a:extLst>
            </p:cNvPr>
            <p:cNvSpPr>
              <a:spLocks noChangeArrowheads="1"/>
            </p:cNvSpPr>
            <p:nvPr userDrawn="1"/>
          </p:nvSpPr>
          <p:spPr bwMode="auto">
            <a:xfrm>
              <a:off x="2196" y="2157"/>
              <a:ext cx="38" cy="18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3" name="Freeform 11">
              <a:extLst>
                <a:ext uri="{FF2B5EF4-FFF2-40B4-BE49-F238E27FC236}">
                  <a16:creationId xmlns:a16="http://schemas.microsoft.com/office/drawing/2014/main" id="{4D1A33A4-9249-4814-A3E6-6610C111ED3D}"/>
                </a:ext>
              </a:extLst>
            </p:cNvPr>
            <p:cNvSpPr>
              <a:spLocks/>
            </p:cNvSpPr>
            <p:nvPr userDrawn="1"/>
          </p:nvSpPr>
          <p:spPr bwMode="auto">
            <a:xfrm>
              <a:off x="2826" y="1743"/>
              <a:ext cx="100" cy="162"/>
            </a:xfrm>
            <a:custGeom>
              <a:avLst/>
              <a:gdLst>
                <a:gd name="T0" fmla="*/ 48 w 48"/>
                <a:gd name="T1" fmla="*/ 52 h 77"/>
                <a:gd name="T2" fmla="*/ 42 w 48"/>
                <a:gd name="T3" fmla="*/ 71 h 77"/>
                <a:gd name="T4" fmla="*/ 24 w 48"/>
                <a:gd name="T5" fmla="*/ 77 h 77"/>
                <a:gd name="T6" fmla="*/ 6 w 48"/>
                <a:gd name="T7" fmla="*/ 68 h 77"/>
                <a:gd name="T8" fmla="*/ 0 w 48"/>
                <a:gd name="T9" fmla="*/ 45 h 77"/>
                <a:gd name="T10" fmla="*/ 0 w 48"/>
                <a:gd name="T11" fmla="*/ 31 h 77"/>
                <a:gd name="T12" fmla="*/ 6 w 48"/>
                <a:gd name="T13" fmla="*/ 8 h 77"/>
                <a:gd name="T14" fmla="*/ 25 w 48"/>
                <a:gd name="T15" fmla="*/ 0 h 77"/>
                <a:gd name="T16" fmla="*/ 42 w 48"/>
                <a:gd name="T17" fmla="*/ 6 h 77"/>
                <a:gd name="T18" fmla="*/ 48 w 48"/>
                <a:gd name="T19" fmla="*/ 25 h 77"/>
                <a:gd name="T20" fmla="*/ 39 w 48"/>
                <a:gd name="T21" fmla="*/ 25 h 77"/>
                <a:gd name="T22" fmla="*/ 35 w 48"/>
                <a:gd name="T23" fmla="*/ 12 h 77"/>
                <a:gd name="T24" fmla="*/ 25 w 48"/>
                <a:gd name="T25" fmla="*/ 8 h 77"/>
                <a:gd name="T26" fmla="*/ 13 w 48"/>
                <a:gd name="T27" fmla="*/ 14 h 77"/>
                <a:gd name="T28" fmla="*/ 9 w 48"/>
                <a:gd name="T29" fmla="*/ 31 h 77"/>
                <a:gd name="T30" fmla="*/ 9 w 48"/>
                <a:gd name="T31" fmla="*/ 45 h 77"/>
                <a:gd name="T32" fmla="*/ 13 w 48"/>
                <a:gd name="T33" fmla="*/ 63 h 77"/>
                <a:gd name="T34" fmla="*/ 24 w 48"/>
                <a:gd name="T35" fmla="*/ 69 h 77"/>
                <a:gd name="T36" fmla="*/ 35 w 48"/>
                <a:gd name="T37" fmla="*/ 65 h 77"/>
                <a:gd name="T38" fmla="*/ 39 w 48"/>
                <a:gd name="T39" fmla="*/ 52 h 77"/>
                <a:gd name="T40" fmla="*/ 48 w 48"/>
                <a:gd name="T41" fmla="*/ 5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77">
                  <a:moveTo>
                    <a:pt x="48" y="52"/>
                  </a:moveTo>
                  <a:cubicBezTo>
                    <a:pt x="48" y="60"/>
                    <a:pt x="46" y="66"/>
                    <a:pt x="42" y="71"/>
                  </a:cubicBezTo>
                  <a:cubicBezTo>
                    <a:pt x="38" y="75"/>
                    <a:pt x="32" y="77"/>
                    <a:pt x="24" y="77"/>
                  </a:cubicBezTo>
                  <a:cubicBezTo>
                    <a:pt x="17" y="77"/>
                    <a:pt x="11" y="74"/>
                    <a:pt x="6" y="68"/>
                  </a:cubicBezTo>
                  <a:cubicBezTo>
                    <a:pt x="2" y="63"/>
                    <a:pt x="0" y="55"/>
                    <a:pt x="0" y="45"/>
                  </a:cubicBezTo>
                  <a:cubicBezTo>
                    <a:pt x="0" y="31"/>
                    <a:pt x="0" y="31"/>
                    <a:pt x="0" y="31"/>
                  </a:cubicBezTo>
                  <a:cubicBezTo>
                    <a:pt x="0" y="22"/>
                    <a:pt x="2" y="14"/>
                    <a:pt x="6" y="8"/>
                  </a:cubicBezTo>
                  <a:cubicBezTo>
                    <a:pt x="11" y="3"/>
                    <a:pt x="17" y="0"/>
                    <a:pt x="25" y="0"/>
                  </a:cubicBezTo>
                  <a:cubicBezTo>
                    <a:pt x="32" y="0"/>
                    <a:pt x="38" y="2"/>
                    <a:pt x="42" y="6"/>
                  </a:cubicBezTo>
                  <a:cubicBezTo>
                    <a:pt x="46" y="11"/>
                    <a:pt x="48" y="17"/>
                    <a:pt x="48" y="25"/>
                  </a:cubicBezTo>
                  <a:cubicBezTo>
                    <a:pt x="39" y="25"/>
                    <a:pt x="39" y="25"/>
                    <a:pt x="39" y="25"/>
                  </a:cubicBezTo>
                  <a:cubicBezTo>
                    <a:pt x="38" y="19"/>
                    <a:pt x="37" y="14"/>
                    <a:pt x="35" y="12"/>
                  </a:cubicBezTo>
                  <a:cubicBezTo>
                    <a:pt x="33" y="9"/>
                    <a:pt x="30" y="8"/>
                    <a:pt x="25" y="8"/>
                  </a:cubicBezTo>
                  <a:cubicBezTo>
                    <a:pt x="20" y="8"/>
                    <a:pt x="16" y="10"/>
                    <a:pt x="13" y="14"/>
                  </a:cubicBezTo>
                  <a:cubicBezTo>
                    <a:pt x="11" y="18"/>
                    <a:pt x="9" y="24"/>
                    <a:pt x="9" y="31"/>
                  </a:cubicBezTo>
                  <a:cubicBezTo>
                    <a:pt x="9" y="45"/>
                    <a:pt x="9" y="45"/>
                    <a:pt x="9" y="45"/>
                  </a:cubicBezTo>
                  <a:cubicBezTo>
                    <a:pt x="9" y="53"/>
                    <a:pt x="10" y="59"/>
                    <a:pt x="13" y="63"/>
                  </a:cubicBezTo>
                  <a:cubicBezTo>
                    <a:pt x="16" y="67"/>
                    <a:pt x="19" y="69"/>
                    <a:pt x="24" y="69"/>
                  </a:cubicBezTo>
                  <a:cubicBezTo>
                    <a:pt x="29" y="69"/>
                    <a:pt x="33" y="68"/>
                    <a:pt x="35" y="65"/>
                  </a:cubicBezTo>
                  <a:cubicBezTo>
                    <a:pt x="37" y="63"/>
                    <a:pt x="38" y="58"/>
                    <a:pt x="39" y="52"/>
                  </a:cubicBezTo>
                  <a:lnTo>
                    <a:pt x="48"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4" name="Freeform 12">
              <a:extLst>
                <a:ext uri="{FF2B5EF4-FFF2-40B4-BE49-F238E27FC236}">
                  <a16:creationId xmlns:a16="http://schemas.microsoft.com/office/drawing/2014/main" id="{29AF8749-5D1F-4A7A-B26A-98439EB25788}"/>
                </a:ext>
              </a:extLst>
            </p:cNvPr>
            <p:cNvSpPr>
              <a:spLocks noEditPoints="1"/>
            </p:cNvSpPr>
            <p:nvPr userDrawn="1"/>
          </p:nvSpPr>
          <p:spPr bwMode="auto">
            <a:xfrm>
              <a:off x="2943" y="1745"/>
              <a:ext cx="119" cy="158"/>
            </a:xfrm>
            <a:custGeom>
              <a:avLst/>
              <a:gdLst>
                <a:gd name="T0" fmla="*/ 86 w 119"/>
                <a:gd name="T1" fmla="*/ 116 h 158"/>
                <a:gd name="T2" fmla="*/ 34 w 119"/>
                <a:gd name="T3" fmla="*/ 116 h 158"/>
                <a:gd name="T4" fmla="*/ 21 w 119"/>
                <a:gd name="T5" fmla="*/ 158 h 158"/>
                <a:gd name="T6" fmla="*/ 0 w 119"/>
                <a:gd name="T7" fmla="*/ 158 h 158"/>
                <a:gd name="T8" fmla="*/ 52 w 119"/>
                <a:gd name="T9" fmla="*/ 0 h 158"/>
                <a:gd name="T10" fmla="*/ 69 w 119"/>
                <a:gd name="T11" fmla="*/ 0 h 158"/>
                <a:gd name="T12" fmla="*/ 119 w 119"/>
                <a:gd name="T13" fmla="*/ 158 h 158"/>
                <a:gd name="T14" fmla="*/ 98 w 119"/>
                <a:gd name="T15" fmla="*/ 158 h 158"/>
                <a:gd name="T16" fmla="*/ 86 w 119"/>
                <a:gd name="T17" fmla="*/ 116 h 158"/>
                <a:gd name="T18" fmla="*/ 38 w 119"/>
                <a:gd name="T19" fmla="*/ 99 h 158"/>
                <a:gd name="T20" fmla="*/ 82 w 119"/>
                <a:gd name="T21" fmla="*/ 99 h 158"/>
                <a:gd name="T22" fmla="*/ 61 w 119"/>
                <a:gd name="T23" fmla="*/ 27 h 158"/>
                <a:gd name="T24" fmla="*/ 38 w 119"/>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9" h="158">
                  <a:moveTo>
                    <a:pt x="86" y="116"/>
                  </a:moveTo>
                  <a:lnTo>
                    <a:pt x="34" y="116"/>
                  </a:lnTo>
                  <a:lnTo>
                    <a:pt x="21" y="158"/>
                  </a:lnTo>
                  <a:lnTo>
                    <a:pt x="0" y="158"/>
                  </a:lnTo>
                  <a:lnTo>
                    <a:pt x="52" y="0"/>
                  </a:lnTo>
                  <a:lnTo>
                    <a:pt x="69" y="0"/>
                  </a:lnTo>
                  <a:lnTo>
                    <a:pt x="119" y="158"/>
                  </a:lnTo>
                  <a:lnTo>
                    <a:pt x="98" y="158"/>
                  </a:lnTo>
                  <a:lnTo>
                    <a:pt x="86" y="116"/>
                  </a:lnTo>
                  <a:close/>
                  <a:moveTo>
                    <a:pt x="38" y="99"/>
                  </a:moveTo>
                  <a:lnTo>
                    <a:pt x="82" y="99"/>
                  </a:lnTo>
                  <a:lnTo>
                    <a:pt x="61" y="27"/>
                  </a:lnTo>
                  <a:lnTo>
                    <a:pt x="38"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13">
              <a:extLst>
                <a:ext uri="{FF2B5EF4-FFF2-40B4-BE49-F238E27FC236}">
                  <a16:creationId xmlns:a16="http://schemas.microsoft.com/office/drawing/2014/main" id="{5044AF58-4022-4FC3-9DF6-B037965A6109}"/>
                </a:ext>
              </a:extLst>
            </p:cNvPr>
            <p:cNvSpPr>
              <a:spLocks/>
            </p:cNvSpPr>
            <p:nvPr userDrawn="1"/>
          </p:nvSpPr>
          <p:spPr bwMode="auto">
            <a:xfrm>
              <a:off x="3085" y="1745"/>
              <a:ext cx="134" cy="158"/>
            </a:xfrm>
            <a:custGeom>
              <a:avLst/>
              <a:gdLst>
                <a:gd name="T0" fmla="*/ 28 w 134"/>
                <a:gd name="T1" fmla="*/ 0 h 158"/>
                <a:gd name="T2" fmla="*/ 67 w 134"/>
                <a:gd name="T3" fmla="*/ 128 h 158"/>
                <a:gd name="T4" fmla="*/ 109 w 134"/>
                <a:gd name="T5" fmla="*/ 0 h 158"/>
                <a:gd name="T6" fmla="*/ 134 w 134"/>
                <a:gd name="T7" fmla="*/ 0 h 158"/>
                <a:gd name="T8" fmla="*/ 134 w 134"/>
                <a:gd name="T9" fmla="*/ 158 h 158"/>
                <a:gd name="T10" fmla="*/ 116 w 134"/>
                <a:gd name="T11" fmla="*/ 158 h 158"/>
                <a:gd name="T12" fmla="*/ 116 w 134"/>
                <a:gd name="T13" fmla="*/ 97 h 158"/>
                <a:gd name="T14" fmla="*/ 118 w 134"/>
                <a:gd name="T15" fmla="*/ 34 h 158"/>
                <a:gd name="T16" fmla="*/ 76 w 134"/>
                <a:gd name="T17" fmla="*/ 158 h 158"/>
                <a:gd name="T18" fmla="*/ 61 w 134"/>
                <a:gd name="T19" fmla="*/ 158 h 158"/>
                <a:gd name="T20" fmla="*/ 19 w 134"/>
                <a:gd name="T21" fmla="*/ 36 h 158"/>
                <a:gd name="T22" fmla="*/ 21 w 134"/>
                <a:gd name="T23" fmla="*/ 97 h 158"/>
                <a:gd name="T24" fmla="*/ 21 w 134"/>
                <a:gd name="T25" fmla="*/ 158 h 158"/>
                <a:gd name="T26" fmla="*/ 0 w 134"/>
                <a:gd name="T27" fmla="*/ 158 h 158"/>
                <a:gd name="T28" fmla="*/ 0 w 134"/>
                <a:gd name="T29" fmla="*/ 0 h 158"/>
                <a:gd name="T30" fmla="*/ 28 w 134"/>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4" h="158">
                  <a:moveTo>
                    <a:pt x="28" y="0"/>
                  </a:moveTo>
                  <a:lnTo>
                    <a:pt x="67" y="128"/>
                  </a:lnTo>
                  <a:lnTo>
                    <a:pt x="109" y="0"/>
                  </a:lnTo>
                  <a:lnTo>
                    <a:pt x="134" y="0"/>
                  </a:lnTo>
                  <a:lnTo>
                    <a:pt x="134" y="158"/>
                  </a:lnTo>
                  <a:lnTo>
                    <a:pt x="116" y="158"/>
                  </a:lnTo>
                  <a:lnTo>
                    <a:pt x="116" y="97"/>
                  </a:lnTo>
                  <a:lnTo>
                    <a:pt x="118" y="34"/>
                  </a:lnTo>
                  <a:lnTo>
                    <a:pt x="76" y="158"/>
                  </a:lnTo>
                  <a:lnTo>
                    <a:pt x="61" y="158"/>
                  </a:lnTo>
                  <a:lnTo>
                    <a:pt x="19" y="36"/>
                  </a:lnTo>
                  <a:lnTo>
                    <a:pt x="21" y="97"/>
                  </a:lnTo>
                  <a:lnTo>
                    <a:pt x="21" y="158"/>
                  </a:lnTo>
                  <a:lnTo>
                    <a:pt x="0" y="158"/>
                  </a:lnTo>
                  <a:lnTo>
                    <a:pt x="0" y="0"/>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14">
              <a:extLst>
                <a:ext uri="{FF2B5EF4-FFF2-40B4-BE49-F238E27FC236}">
                  <a16:creationId xmlns:a16="http://schemas.microsoft.com/office/drawing/2014/main" id="{EC0E1069-DF46-4D86-9EB1-F3317EF88CC0}"/>
                </a:ext>
              </a:extLst>
            </p:cNvPr>
            <p:cNvSpPr>
              <a:spLocks noEditPoints="1"/>
            </p:cNvSpPr>
            <p:nvPr userDrawn="1"/>
          </p:nvSpPr>
          <p:spPr bwMode="auto">
            <a:xfrm>
              <a:off x="3255" y="1745"/>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39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39"/>
                  </a:cubicBezTo>
                  <a:cubicBezTo>
                    <a:pt x="37" y="43"/>
                    <a:pt x="32" y="45"/>
                    <a:pt x="25" y="46"/>
                  </a:cubicBezTo>
                  <a:lnTo>
                    <a:pt x="10" y="46"/>
                  </a:lnTo>
                  <a:close/>
                  <a:moveTo>
                    <a:pt x="10" y="37"/>
                  </a:moveTo>
                  <a:cubicBezTo>
                    <a:pt x="24" y="37"/>
                    <a:pt x="24" y="37"/>
                    <a:pt x="24" y="37"/>
                  </a:cubicBezTo>
                  <a:cubicBezTo>
                    <a:pt x="29" y="37"/>
                    <a:pt x="32" y="36"/>
                    <a:pt x="34" y="34"/>
                  </a:cubicBezTo>
                  <a:cubicBezTo>
                    <a:pt x="36" y="31"/>
                    <a:pt x="37" y="27"/>
                    <a:pt x="37" y="23"/>
                  </a:cubicBezTo>
                  <a:cubicBezTo>
                    <a:pt x="37" y="18"/>
                    <a:pt x="36" y="15"/>
                    <a:pt x="34" y="12"/>
                  </a:cubicBezTo>
                  <a:cubicBezTo>
                    <a:pt x="32" y="9"/>
                    <a:pt x="29"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7" name="Freeform 15">
              <a:extLst>
                <a:ext uri="{FF2B5EF4-FFF2-40B4-BE49-F238E27FC236}">
                  <a16:creationId xmlns:a16="http://schemas.microsoft.com/office/drawing/2014/main" id="{CE781827-4E73-4F60-BABA-FF8B1B66374F}"/>
                </a:ext>
              </a:extLst>
            </p:cNvPr>
            <p:cNvSpPr>
              <a:spLocks/>
            </p:cNvSpPr>
            <p:nvPr userDrawn="1"/>
          </p:nvSpPr>
          <p:spPr bwMode="auto">
            <a:xfrm>
              <a:off x="3378" y="1745"/>
              <a:ext cx="97" cy="160"/>
            </a:xfrm>
            <a:custGeom>
              <a:avLst/>
              <a:gdLst>
                <a:gd name="T0" fmla="*/ 46 w 46"/>
                <a:gd name="T1" fmla="*/ 0 h 76"/>
                <a:gd name="T2" fmla="*/ 46 w 46"/>
                <a:gd name="T3" fmla="*/ 53 h 76"/>
                <a:gd name="T4" fmla="*/ 40 w 46"/>
                <a:gd name="T5" fmla="*/ 70 h 76"/>
                <a:gd name="T6" fmla="*/ 23 w 46"/>
                <a:gd name="T7" fmla="*/ 76 h 76"/>
                <a:gd name="T8" fmla="*/ 6 w 46"/>
                <a:gd name="T9" fmla="*/ 70 h 76"/>
                <a:gd name="T10" fmla="*/ 0 w 46"/>
                <a:gd name="T11" fmla="*/ 53 h 76"/>
                <a:gd name="T12" fmla="*/ 0 w 46"/>
                <a:gd name="T13" fmla="*/ 0 h 76"/>
                <a:gd name="T14" fmla="*/ 9 w 46"/>
                <a:gd name="T15" fmla="*/ 0 h 76"/>
                <a:gd name="T16" fmla="*/ 9 w 46"/>
                <a:gd name="T17" fmla="*/ 53 h 76"/>
                <a:gd name="T18" fmla="*/ 12 w 46"/>
                <a:gd name="T19" fmla="*/ 64 h 76"/>
                <a:gd name="T20" fmla="*/ 23 w 46"/>
                <a:gd name="T21" fmla="*/ 68 h 76"/>
                <a:gd name="T22" fmla="*/ 33 w 46"/>
                <a:gd name="T23" fmla="*/ 64 h 76"/>
                <a:gd name="T24" fmla="*/ 37 w 46"/>
                <a:gd name="T25" fmla="*/ 53 h 76"/>
                <a:gd name="T26" fmla="*/ 37 w 46"/>
                <a:gd name="T27" fmla="*/ 0 h 76"/>
                <a:gd name="T28" fmla="*/ 46 w 4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6">
                  <a:moveTo>
                    <a:pt x="46" y="0"/>
                  </a:moveTo>
                  <a:cubicBezTo>
                    <a:pt x="46" y="53"/>
                    <a:pt x="46" y="53"/>
                    <a:pt x="46" y="53"/>
                  </a:cubicBezTo>
                  <a:cubicBezTo>
                    <a:pt x="46" y="60"/>
                    <a:pt x="44" y="66"/>
                    <a:pt x="40" y="70"/>
                  </a:cubicBezTo>
                  <a:cubicBezTo>
                    <a:pt x="36" y="74"/>
                    <a:pt x="30" y="76"/>
                    <a:pt x="23" y="76"/>
                  </a:cubicBezTo>
                  <a:cubicBezTo>
                    <a:pt x="15" y="76"/>
                    <a:pt x="10" y="74"/>
                    <a:pt x="6" y="70"/>
                  </a:cubicBezTo>
                  <a:cubicBezTo>
                    <a:pt x="2" y="66"/>
                    <a:pt x="0" y="61"/>
                    <a:pt x="0" y="53"/>
                  </a:cubicBezTo>
                  <a:cubicBezTo>
                    <a:pt x="0" y="0"/>
                    <a:pt x="0" y="0"/>
                    <a:pt x="0" y="0"/>
                  </a:cubicBezTo>
                  <a:cubicBezTo>
                    <a:pt x="9" y="0"/>
                    <a:pt x="9" y="0"/>
                    <a:pt x="9" y="0"/>
                  </a:cubicBezTo>
                  <a:cubicBezTo>
                    <a:pt x="9" y="53"/>
                    <a:pt x="9" y="53"/>
                    <a:pt x="9" y="53"/>
                  </a:cubicBezTo>
                  <a:cubicBezTo>
                    <a:pt x="9" y="58"/>
                    <a:pt x="10" y="62"/>
                    <a:pt x="12" y="64"/>
                  </a:cubicBezTo>
                  <a:cubicBezTo>
                    <a:pt x="15" y="67"/>
                    <a:pt x="18" y="68"/>
                    <a:pt x="23" y="68"/>
                  </a:cubicBezTo>
                  <a:cubicBezTo>
                    <a:pt x="28" y="68"/>
                    <a:pt x="31" y="67"/>
                    <a:pt x="33" y="64"/>
                  </a:cubicBezTo>
                  <a:cubicBezTo>
                    <a:pt x="35" y="62"/>
                    <a:pt x="37" y="58"/>
                    <a:pt x="37" y="53"/>
                  </a:cubicBezTo>
                  <a:cubicBezTo>
                    <a:pt x="37" y="0"/>
                    <a:pt x="37" y="0"/>
                    <a:pt x="37"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16">
              <a:extLst>
                <a:ext uri="{FF2B5EF4-FFF2-40B4-BE49-F238E27FC236}">
                  <a16:creationId xmlns:a16="http://schemas.microsoft.com/office/drawing/2014/main" id="{17927F5E-EA58-4189-8C9A-7817B1868FDE}"/>
                </a:ext>
              </a:extLst>
            </p:cNvPr>
            <p:cNvSpPr>
              <a:spLocks/>
            </p:cNvSpPr>
            <p:nvPr userDrawn="1"/>
          </p:nvSpPr>
          <p:spPr bwMode="auto">
            <a:xfrm>
              <a:off x="3500" y="1743"/>
              <a:ext cx="96" cy="162"/>
            </a:xfrm>
            <a:custGeom>
              <a:avLst/>
              <a:gdLst>
                <a:gd name="T0" fmla="*/ 37 w 46"/>
                <a:gd name="T1" fmla="*/ 57 h 77"/>
                <a:gd name="T2" fmla="*/ 34 w 46"/>
                <a:gd name="T3" fmla="*/ 48 h 77"/>
                <a:gd name="T4" fmla="*/ 23 w 46"/>
                <a:gd name="T5" fmla="*/ 42 h 77"/>
                <a:gd name="T6" fmla="*/ 10 w 46"/>
                <a:gd name="T7" fmla="*/ 37 h 77"/>
                <a:gd name="T8" fmla="*/ 4 w 46"/>
                <a:gd name="T9" fmla="*/ 29 h 77"/>
                <a:gd name="T10" fmla="*/ 2 w 46"/>
                <a:gd name="T11" fmla="*/ 20 h 77"/>
                <a:gd name="T12" fmla="*/ 8 w 46"/>
                <a:gd name="T13" fmla="*/ 5 h 77"/>
                <a:gd name="T14" fmla="*/ 24 w 46"/>
                <a:gd name="T15" fmla="*/ 0 h 77"/>
                <a:gd name="T16" fmla="*/ 35 w 46"/>
                <a:gd name="T17" fmla="*/ 3 h 77"/>
                <a:gd name="T18" fmla="*/ 43 w 46"/>
                <a:gd name="T19" fmla="*/ 11 h 77"/>
                <a:gd name="T20" fmla="*/ 46 w 46"/>
                <a:gd name="T21" fmla="*/ 22 h 77"/>
                <a:gd name="T22" fmla="*/ 37 w 46"/>
                <a:gd name="T23" fmla="*/ 22 h 77"/>
                <a:gd name="T24" fmla="*/ 33 w 46"/>
                <a:gd name="T25" fmla="*/ 12 h 77"/>
                <a:gd name="T26" fmla="*/ 24 w 46"/>
                <a:gd name="T27" fmla="*/ 8 h 77"/>
                <a:gd name="T28" fmla="*/ 15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7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7" y="57"/>
                  </a:moveTo>
                  <a:cubicBezTo>
                    <a:pt x="37" y="53"/>
                    <a:pt x="36" y="50"/>
                    <a:pt x="34" y="48"/>
                  </a:cubicBezTo>
                  <a:cubicBezTo>
                    <a:pt x="31" y="46"/>
                    <a:pt x="28" y="44"/>
                    <a:pt x="23" y="42"/>
                  </a:cubicBezTo>
                  <a:cubicBezTo>
                    <a:pt x="17" y="41"/>
                    <a:pt x="13" y="39"/>
                    <a:pt x="10" y="37"/>
                  </a:cubicBezTo>
                  <a:cubicBezTo>
                    <a:pt x="8" y="34"/>
                    <a:pt x="5" y="32"/>
                    <a:pt x="4" y="29"/>
                  </a:cubicBezTo>
                  <a:cubicBezTo>
                    <a:pt x="3" y="27"/>
                    <a:pt x="2" y="24"/>
                    <a:pt x="2" y="20"/>
                  </a:cubicBezTo>
                  <a:cubicBezTo>
                    <a:pt x="2" y="14"/>
                    <a:pt x="4" y="9"/>
                    <a:pt x="8" y="5"/>
                  </a:cubicBezTo>
                  <a:cubicBezTo>
                    <a:pt x="12" y="2"/>
                    <a:pt x="17" y="0"/>
                    <a:pt x="24" y="0"/>
                  </a:cubicBezTo>
                  <a:cubicBezTo>
                    <a:pt x="28" y="0"/>
                    <a:pt x="32" y="1"/>
                    <a:pt x="35" y="3"/>
                  </a:cubicBezTo>
                  <a:cubicBezTo>
                    <a:pt x="39" y="5"/>
                    <a:pt x="41" y="7"/>
                    <a:pt x="43" y="11"/>
                  </a:cubicBezTo>
                  <a:cubicBezTo>
                    <a:pt x="45" y="14"/>
                    <a:pt x="46" y="18"/>
                    <a:pt x="46" y="22"/>
                  </a:cubicBezTo>
                  <a:cubicBezTo>
                    <a:pt x="37" y="22"/>
                    <a:pt x="37" y="22"/>
                    <a:pt x="37" y="22"/>
                  </a:cubicBezTo>
                  <a:cubicBezTo>
                    <a:pt x="37" y="18"/>
                    <a:pt x="35" y="14"/>
                    <a:pt x="33" y="12"/>
                  </a:cubicBezTo>
                  <a:cubicBezTo>
                    <a:pt x="31" y="9"/>
                    <a:pt x="28" y="8"/>
                    <a:pt x="24" y="8"/>
                  </a:cubicBezTo>
                  <a:cubicBezTo>
                    <a:pt x="20" y="8"/>
                    <a:pt x="17" y="9"/>
                    <a:pt x="15" y="11"/>
                  </a:cubicBezTo>
                  <a:cubicBezTo>
                    <a:pt x="13" y="13"/>
                    <a:pt x="11" y="16"/>
                    <a:pt x="11" y="20"/>
                  </a:cubicBezTo>
                  <a:cubicBezTo>
                    <a:pt x="11" y="23"/>
                    <a:pt x="13" y="26"/>
                    <a:pt x="15" y="28"/>
                  </a:cubicBezTo>
                  <a:cubicBezTo>
                    <a:pt x="17" y="30"/>
                    <a:pt x="21" y="32"/>
                    <a:pt x="25" y="34"/>
                  </a:cubicBezTo>
                  <a:cubicBezTo>
                    <a:pt x="33" y="36"/>
                    <a:pt x="38" y="39"/>
                    <a:pt x="41" y="43"/>
                  </a:cubicBezTo>
                  <a:cubicBezTo>
                    <a:pt x="45" y="46"/>
                    <a:pt x="46" y="51"/>
                    <a:pt x="46" y="57"/>
                  </a:cubicBezTo>
                  <a:cubicBezTo>
                    <a:pt x="46" y="63"/>
                    <a:pt x="44" y="68"/>
                    <a:pt x="40" y="72"/>
                  </a:cubicBezTo>
                  <a:cubicBezTo>
                    <a:pt x="36" y="75"/>
                    <a:pt x="31" y="77"/>
                    <a:pt x="24" y="77"/>
                  </a:cubicBezTo>
                  <a:cubicBezTo>
                    <a:pt x="20" y="77"/>
                    <a:pt x="16" y="76"/>
                    <a:pt x="12" y="74"/>
                  </a:cubicBezTo>
                  <a:cubicBezTo>
                    <a:pt x="8" y="72"/>
                    <a:pt x="5" y="70"/>
                    <a:pt x="3" y="66"/>
                  </a:cubicBezTo>
                  <a:cubicBezTo>
                    <a:pt x="1" y="63"/>
                    <a:pt x="0" y="59"/>
                    <a:pt x="0" y="54"/>
                  </a:cubicBezTo>
                  <a:cubicBezTo>
                    <a:pt x="9" y="54"/>
                    <a:pt x="9" y="54"/>
                    <a:pt x="9" y="54"/>
                  </a:cubicBezTo>
                  <a:cubicBezTo>
                    <a:pt x="9" y="59"/>
                    <a:pt x="11" y="62"/>
                    <a:pt x="13" y="65"/>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9" name="Freeform 17">
              <a:extLst>
                <a:ext uri="{FF2B5EF4-FFF2-40B4-BE49-F238E27FC236}">
                  <a16:creationId xmlns:a16="http://schemas.microsoft.com/office/drawing/2014/main" id="{1CC59778-DB92-43AE-82AD-5961050E8634}"/>
                </a:ext>
              </a:extLst>
            </p:cNvPr>
            <p:cNvSpPr>
              <a:spLocks noEditPoints="1"/>
            </p:cNvSpPr>
            <p:nvPr userDrawn="1"/>
          </p:nvSpPr>
          <p:spPr bwMode="auto">
            <a:xfrm>
              <a:off x="2828" y="1964"/>
              <a:ext cx="96" cy="159"/>
            </a:xfrm>
            <a:custGeom>
              <a:avLst/>
              <a:gdLst>
                <a:gd name="T0" fmla="*/ 0 w 46"/>
                <a:gd name="T1" fmla="*/ 76 h 76"/>
                <a:gd name="T2" fmla="*/ 0 w 46"/>
                <a:gd name="T3" fmla="*/ 0 h 76"/>
                <a:gd name="T4" fmla="*/ 18 w 46"/>
                <a:gd name="T5" fmla="*/ 0 h 76"/>
                <a:gd name="T6" fmla="*/ 39 w 46"/>
                <a:gd name="T7" fmla="*/ 8 h 76"/>
                <a:gd name="T8" fmla="*/ 46 w 46"/>
                <a:gd name="T9" fmla="*/ 32 h 76"/>
                <a:gd name="T10" fmla="*/ 46 w 46"/>
                <a:gd name="T11" fmla="*/ 44 h 76"/>
                <a:gd name="T12" fmla="*/ 39 w 46"/>
                <a:gd name="T13" fmla="*/ 67 h 76"/>
                <a:gd name="T14" fmla="*/ 17 w 46"/>
                <a:gd name="T15" fmla="*/ 76 h 76"/>
                <a:gd name="T16" fmla="*/ 0 w 46"/>
                <a:gd name="T17" fmla="*/ 76 h 76"/>
                <a:gd name="T18" fmla="*/ 10 w 46"/>
                <a:gd name="T19" fmla="*/ 8 h 76"/>
                <a:gd name="T20" fmla="*/ 10 w 46"/>
                <a:gd name="T21" fmla="*/ 67 h 76"/>
                <a:gd name="T22" fmla="*/ 17 w 46"/>
                <a:gd name="T23" fmla="*/ 67 h 76"/>
                <a:gd name="T24" fmla="*/ 32 w 46"/>
                <a:gd name="T25" fmla="*/ 62 h 76"/>
                <a:gd name="T26" fmla="*/ 37 w 46"/>
                <a:gd name="T27" fmla="*/ 45 h 76"/>
                <a:gd name="T28" fmla="*/ 37 w 46"/>
                <a:gd name="T29" fmla="*/ 31 h 76"/>
                <a:gd name="T30" fmla="*/ 32 w 46"/>
                <a:gd name="T31" fmla="*/ 14 h 76"/>
                <a:gd name="T32" fmla="*/ 18 w 46"/>
                <a:gd name="T33" fmla="*/ 8 h 76"/>
                <a:gd name="T34" fmla="*/ 10 w 46"/>
                <a:gd name="T35" fmla="*/ 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6">
                  <a:moveTo>
                    <a:pt x="0" y="76"/>
                  </a:moveTo>
                  <a:cubicBezTo>
                    <a:pt x="0" y="0"/>
                    <a:pt x="0" y="0"/>
                    <a:pt x="0" y="0"/>
                  </a:cubicBezTo>
                  <a:cubicBezTo>
                    <a:pt x="18" y="0"/>
                    <a:pt x="18" y="0"/>
                    <a:pt x="18" y="0"/>
                  </a:cubicBezTo>
                  <a:cubicBezTo>
                    <a:pt x="27" y="0"/>
                    <a:pt x="34" y="3"/>
                    <a:pt x="39" y="8"/>
                  </a:cubicBezTo>
                  <a:cubicBezTo>
                    <a:pt x="44" y="14"/>
                    <a:pt x="46" y="22"/>
                    <a:pt x="46" y="32"/>
                  </a:cubicBezTo>
                  <a:cubicBezTo>
                    <a:pt x="46" y="44"/>
                    <a:pt x="46" y="44"/>
                    <a:pt x="46" y="44"/>
                  </a:cubicBezTo>
                  <a:cubicBezTo>
                    <a:pt x="46" y="54"/>
                    <a:pt x="44" y="62"/>
                    <a:pt x="39" y="67"/>
                  </a:cubicBezTo>
                  <a:cubicBezTo>
                    <a:pt x="34" y="73"/>
                    <a:pt x="27" y="76"/>
                    <a:pt x="17" y="76"/>
                  </a:cubicBezTo>
                  <a:lnTo>
                    <a:pt x="0" y="76"/>
                  </a:lnTo>
                  <a:close/>
                  <a:moveTo>
                    <a:pt x="10" y="8"/>
                  </a:moveTo>
                  <a:cubicBezTo>
                    <a:pt x="10" y="67"/>
                    <a:pt x="10" y="67"/>
                    <a:pt x="10" y="67"/>
                  </a:cubicBezTo>
                  <a:cubicBezTo>
                    <a:pt x="17" y="67"/>
                    <a:pt x="17" y="67"/>
                    <a:pt x="17" y="67"/>
                  </a:cubicBezTo>
                  <a:cubicBezTo>
                    <a:pt x="24" y="67"/>
                    <a:pt x="29" y="65"/>
                    <a:pt x="32" y="62"/>
                  </a:cubicBezTo>
                  <a:cubicBezTo>
                    <a:pt x="35" y="58"/>
                    <a:pt x="37" y="52"/>
                    <a:pt x="37" y="45"/>
                  </a:cubicBezTo>
                  <a:cubicBezTo>
                    <a:pt x="37" y="31"/>
                    <a:pt x="37" y="31"/>
                    <a:pt x="37" y="31"/>
                  </a:cubicBezTo>
                  <a:cubicBezTo>
                    <a:pt x="37" y="23"/>
                    <a:pt x="35" y="18"/>
                    <a:pt x="32" y="14"/>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18">
              <a:extLst>
                <a:ext uri="{FF2B5EF4-FFF2-40B4-BE49-F238E27FC236}">
                  <a16:creationId xmlns:a16="http://schemas.microsoft.com/office/drawing/2014/main" id="{328ECA23-0D3A-4220-BC6B-093D62EE91C6}"/>
                </a:ext>
              </a:extLst>
            </p:cNvPr>
            <p:cNvSpPr>
              <a:spLocks/>
            </p:cNvSpPr>
            <p:nvPr userDrawn="1"/>
          </p:nvSpPr>
          <p:spPr bwMode="auto">
            <a:xfrm>
              <a:off x="2947" y="1955"/>
              <a:ext cx="28" cy="53"/>
            </a:xfrm>
            <a:custGeom>
              <a:avLst/>
              <a:gdLst>
                <a:gd name="T0" fmla="*/ 5 w 13"/>
                <a:gd name="T1" fmla="*/ 25 h 25"/>
                <a:gd name="T2" fmla="*/ 0 w 13"/>
                <a:gd name="T3" fmla="*/ 22 h 25"/>
                <a:gd name="T4" fmla="*/ 4 w 13"/>
                <a:gd name="T5" fmla="*/ 8 h 25"/>
                <a:gd name="T6" fmla="*/ 4 w 13"/>
                <a:gd name="T7" fmla="*/ 0 h 25"/>
                <a:gd name="T8" fmla="*/ 13 w 13"/>
                <a:gd name="T9" fmla="*/ 0 h 25"/>
                <a:gd name="T10" fmla="*/ 13 w 13"/>
                <a:gd name="T11" fmla="*/ 7 h 25"/>
                <a:gd name="T12" fmla="*/ 10 w 13"/>
                <a:gd name="T13" fmla="*/ 17 h 25"/>
                <a:gd name="T14" fmla="*/ 5 w 13"/>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5">
                  <a:moveTo>
                    <a:pt x="5" y="25"/>
                  </a:moveTo>
                  <a:cubicBezTo>
                    <a:pt x="0" y="22"/>
                    <a:pt x="0" y="22"/>
                    <a:pt x="0" y="22"/>
                  </a:cubicBezTo>
                  <a:cubicBezTo>
                    <a:pt x="2" y="17"/>
                    <a:pt x="4" y="13"/>
                    <a:pt x="4" y="8"/>
                  </a:cubicBezTo>
                  <a:cubicBezTo>
                    <a:pt x="4" y="0"/>
                    <a:pt x="4" y="0"/>
                    <a:pt x="4" y="0"/>
                  </a:cubicBezTo>
                  <a:cubicBezTo>
                    <a:pt x="13" y="0"/>
                    <a:pt x="13" y="0"/>
                    <a:pt x="13" y="0"/>
                  </a:cubicBezTo>
                  <a:cubicBezTo>
                    <a:pt x="13" y="7"/>
                    <a:pt x="13" y="7"/>
                    <a:pt x="13" y="7"/>
                  </a:cubicBezTo>
                  <a:cubicBezTo>
                    <a:pt x="13" y="10"/>
                    <a:pt x="12" y="14"/>
                    <a:pt x="10" y="17"/>
                  </a:cubicBezTo>
                  <a:cubicBezTo>
                    <a:pt x="9" y="21"/>
                    <a:pt x="7" y="23"/>
                    <a:pt x="5" y="2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19">
              <a:extLst>
                <a:ext uri="{FF2B5EF4-FFF2-40B4-BE49-F238E27FC236}">
                  <a16:creationId xmlns:a16="http://schemas.microsoft.com/office/drawing/2014/main" id="{DE511DB1-46C1-4DC4-9564-C28415508759}"/>
                </a:ext>
              </a:extLst>
            </p:cNvPr>
            <p:cNvSpPr>
              <a:spLocks/>
            </p:cNvSpPr>
            <p:nvPr userDrawn="1"/>
          </p:nvSpPr>
          <p:spPr bwMode="auto">
            <a:xfrm>
              <a:off x="3002"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3 w 86"/>
                <a:gd name="T15" fmla="*/ 0 h 159"/>
                <a:gd name="T16" fmla="*/ 83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3" y="0"/>
                  </a:lnTo>
                  <a:lnTo>
                    <a:pt x="83"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20">
              <a:extLst>
                <a:ext uri="{FF2B5EF4-FFF2-40B4-BE49-F238E27FC236}">
                  <a16:creationId xmlns:a16="http://schemas.microsoft.com/office/drawing/2014/main" id="{D14D8DC6-FC73-4E37-8977-87842EB091F2}"/>
                </a:ext>
              </a:extLst>
            </p:cNvPr>
            <p:cNvSpPr>
              <a:spLocks/>
            </p:cNvSpPr>
            <p:nvPr userDrawn="1"/>
          </p:nvSpPr>
          <p:spPr bwMode="auto">
            <a:xfrm>
              <a:off x="3115" y="1964"/>
              <a:ext cx="102" cy="159"/>
            </a:xfrm>
            <a:custGeom>
              <a:avLst/>
              <a:gdLst>
                <a:gd name="T0" fmla="*/ 102 w 102"/>
                <a:gd name="T1" fmla="*/ 159 h 159"/>
                <a:gd name="T2" fmla="*/ 83 w 102"/>
                <a:gd name="T3" fmla="*/ 159 h 159"/>
                <a:gd name="T4" fmla="*/ 21 w 102"/>
                <a:gd name="T5" fmla="*/ 37 h 159"/>
                <a:gd name="T6" fmla="*/ 21 w 102"/>
                <a:gd name="T7" fmla="*/ 159 h 159"/>
                <a:gd name="T8" fmla="*/ 0 w 102"/>
                <a:gd name="T9" fmla="*/ 159 h 159"/>
                <a:gd name="T10" fmla="*/ 0 w 102"/>
                <a:gd name="T11" fmla="*/ 0 h 159"/>
                <a:gd name="T12" fmla="*/ 21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1" y="37"/>
                  </a:lnTo>
                  <a:lnTo>
                    <a:pt x="21" y="159"/>
                  </a:lnTo>
                  <a:lnTo>
                    <a:pt x="0" y="159"/>
                  </a:lnTo>
                  <a:lnTo>
                    <a:pt x="0" y="0"/>
                  </a:lnTo>
                  <a:lnTo>
                    <a:pt x="21"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3" name="Freeform 21">
              <a:extLst>
                <a:ext uri="{FF2B5EF4-FFF2-40B4-BE49-F238E27FC236}">
                  <a16:creationId xmlns:a16="http://schemas.microsoft.com/office/drawing/2014/main" id="{454684E0-FC7C-4631-B8CB-CDC0C1141986}"/>
                </a:ext>
              </a:extLst>
            </p:cNvPr>
            <p:cNvSpPr>
              <a:spLocks/>
            </p:cNvSpPr>
            <p:nvPr userDrawn="1"/>
          </p:nvSpPr>
          <p:spPr bwMode="auto">
            <a:xfrm>
              <a:off x="3247" y="1961"/>
              <a:ext cx="96" cy="164"/>
            </a:xfrm>
            <a:custGeom>
              <a:avLst/>
              <a:gdLst>
                <a:gd name="T0" fmla="*/ 37 w 46"/>
                <a:gd name="T1" fmla="*/ 57 h 78"/>
                <a:gd name="T2" fmla="*/ 33 w 46"/>
                <a:gd name="T3" fmla="*/ 49 h 78"/>
                <a:gd name="T4" fmla="*/ 22 w 46"/>
                <a:gd name="T5" fmla="*/ 43 h 78"/>
                <a:gd name="T6" fmla="*/ 10 w 46"/>
                <a:gd name="T7" fmla="*/ 37 h 78"/>
                <a:gd name="T8" fmla="*/ 4 w 46"/>
                <a:gd name="T9" fmla="*/ 30 h 78"/>
                <a:gd name="T10" fmla="*/ 2 w 46"/>
                <a:gd name="T11" fmla="*/ 21 h 78"/>
                <a:gd name="T12" fmla="*/ 8 w 46"/>
                <a:gd name="T13" fmla="*/ 6 h 78"/>
                <a:gd name="T14" fmla="*/ 23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3 w 46"/>
                <a:gd name="T27" fmla="*/ 8 h 78"/>
                <a:gd name="T28" fmla="*/ 15 w 46"/>
                <a:gd name="T29" fmla="*/ 12 h 78"/>
                <a:gd name="T30" fmla="*/ 11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9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3" y="49"/>
                  </a:cubicBezTo>
                  <a:cubicBezTo>
                    <a:pt x="31" y="47"/>
                    <a:pt x="28" y="45"/>
                    <a:pt x="22" y="43"/>
                  </a:cubicBezTo>
                  <a:cubicBezTo>
                    <a:pt x="17" y="41"/>
                    <a:pt x="13" y="39"/>
                    <a:pt x="10" y="37"/>
                  </a:cubicBezTo>
                  <a:cubicBezTo>
                    <a:pt x="7" y="35"/>
                    <a:pt x="5" y="33"/>
                    <a:pt x="4" y="30"/>
                  </a:cubicBezTo>
                  <a:cubicBezTo>
                    <a:pt x="3" y="27"/>
                    <a:pt x="2" y="24"/>
                    <a:pt x="2" y="21"/>
                  </a:cubicBezTo>
                  <a:cubicBezTo>
                    <a:pt x="2" y="15"/>
                    <a:pt x="4" y="10"/>
                    <a:pt x="8" y="6"/>
                  </a:cubicBezTo>
                  <a:cubicBezTo>
                    <a:pt x="12" y="2"/>
                    <a:pt x="17" y="0"/>
                    <a:pt x="23"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3" y="8"/>
                  </a:cubicBezTo>
                  <a:cubicBezTo>
                    <a:pt x="20" y="8"/>
                    <a:pt x="17" y="9"/>
                    <a:pt x="15" y="12"/>
                  </a:cubicBezTo>
                  <a:cubicBezTo>
                    <a:pt x="12" y="14"/>
                    <a:pt x="11" y="17"/>
                    <a:pt x="11" y="21"/>
                  </a:cubicBezTo>
                  <a:cubicBezTo>
                    <a:pt x="11" y="24"/>
                    <a:pt x="13" y="26"/>
                    <a:pt x="15" y="29"/>
                  </a:cubicBezTo>
                  <a:cubicBezTo>
                    <a:pt x="17" y="31"/>
                    <a:pt x="21" y="33"/>
                    <a:pt x="25" y="34"/>
                  </a:cubicBezTo>
                  <a:cubicBezTo>
                    <a:pt x="33" y="37"/>
                    <a:pt x="38" y="40"/>
                    <a:pt x="41" y="43"/>
                  </a:cubicBezTo>
                  <a:cubicBezTo>
                    <a:pt x="44"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9" y="55"/>
                    <a:pt x="9" y="55"/>
                    <a:pt x="9" y="55"/>
                  </a:cubicBezTo>
                  <a:cubicBezTo>
                    <a:pt x="9" y="59"/>
                    <a:pt x="11" y="63"/>
                    <a:pt x="13" y="66"/>
                  </a:cubicBezTo>
                  <a:cubicBezTo>
                    <a:pt x="16" y="68"/>
                    <a:pt x="19" y="69"/>
                    <a:pt x="24" y="69"/>
                  </a:cubicBezTo>
                  <a:cubicBezTo>
                    <a:pt x="28" y="69"/>
                    <a:pt x="31" y="68"/>
                    <a:pt x="33" y="66"/>
                  </a:cubicBezTo>
                  <a:cubicBezTo>
                    <a:pt x="35"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4" name="Freeform 22">
              <a:extLst>
                <a:ext uri="{FF2B5EF4-FFF2-40B4-BE49-F238E27FC236}">
                  <a16:creationId xmlns:a16="http://schemas.microsoft.com/office/drawing/2014/main" id="{B7A0DF04-25D2-4CD7-A28E-12A4378C9809}"/>
                </a:ext>
              </a:extLst>
            </p:cNvPr>
            <p:cNvSpPr>
              <a:spLocks/>
            </p:cNvSpPr>
            <p:nvPr userDrawn="1"/>
          </p:nvSpPr>
          <p:spPr bwMode="auto">
            <a:xfrm>
              <a:off x="3372"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5" name="Rectangle 23">
              <a:extLst>
                <a:ext uri="{FF2B5EF4-FFF2-40B4-BE49-F238E27FC236}">
                  <a16:creationId xmlns:a16="http://schemas.microsoft.com/office/drawing/2014/main" id="{57D9B90A-6FEB-454D-95D9-1BF54D2C9E8C}"/>
                </a:ext>
              </a:extLst>
            </p:cNvPr>
            <p:cNvSpPr>
              <a:spLocks noChangeArrowheads="1"/>
            </p:cNvSpPr>
            <p:nvPr userDrawn="1"/>
          </p:nvSpPr>
          <p:spPr bwMode="auto">
            <a:xfrm>
              <a:off x="3485" y="1964"/>
              <a:ext cx="19"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6" name="Freeform 24">
              <a:extLst>
                <a:ext uri="{FF2B5EF4-FFF2-40B4-BE49-F238E27FC236}">
                  <a16:creationId xmlns:a16="http://schemas.microsoft.com/office/drawing/2014/main" id="{06317E63-6F5A-4A15-A845-E5C59D149582}"/>
                </a:ext>
              </a:extLst>
            </p:cNvPr>
            <p:cNvSpPr>
              <a:spLocks/>
            </p:cNvSpPr>
            <p:nvPr userDrawn="1"/>
          </p:nvSpPr>
          <p:spPr bwMode="auto">
            <a:xfrm>
              <a:off x="3538" y="1961"/>
              <a:ext cx="102" cy="164"/>
            </a:xfrm>
            <a:custGeom>
              <a:avLst/>
              <a:gdLst>
                <a:gd name="T0" fmla="*/ 49 w 49"/>
                <a:gd name="T1" fmla="*/ 67 h 78"/>
                <a:gd name="T2" fmla="*/ 47 w 49"/>
                <a:gd name="T3" fmla="*/ 69 h 78"/>
                <a:gd name="T4" fmla="*/ 26 w 49"/>
                <a:gd name="T5" fmla="*/ 78 h 78"/>
                <a:gd name="T6" fmla="*/ 7 w 49"/>
                <a:gd name="T7" fmla="*/ 69 h 78"/>
                <a:gd name="T8" fmla="*/ 0 w 49"/>
                <a:gd name="T9" fmla="*/ 47 h 78"/>
                <a:gd name="T10" fmla="*/ 0 w 49"/>
                <a:gd name="T11" fmla="*/ 32 h 78"/>
                <a:gd name="T12" fmla="*/ 6 w 49"/>
                <a:gd name="T13" fmla="*/ 8 h 78"/>
                <a:gd name="T14" fmla="*/ 25 w 49"/>
                <a:gd name="T15" fmla="*/ 0 h 78"/>
                <a:gd name="T16" fmla="*/ 42 w 49"/>
                <a:gd name="T17" fmla="*/ 6 h 78"/>
                <a:gd name="T18" fmla="*/ 49 w 49"/>
                <a:gd name="T19" fmla="*/ 23 h 78"/>
                <a:gd name="T20" fmla="*/ 39 w 49"/>
                <a:gd name="T21" fmla="*/ 23 h 78"/>
                <a:gd name="T22" fmla="*/ 35 w 49"/>
                <a:gd name="T23" fmla="*/ 12 h 78"/>
                <a:gd name="T24" fmla="*/ 25 w 49"/>
                <a:gd name="T25" fmla="*/ 8 h 78"/>
                <a:gd name="T26" fmla="*/ 13 w 49"/>
                <a:gd name="T27" fmla="*/ 14 h 78"/>
                <a:gd name="T28" fmla="*/ 10 w 49"/>
                <a:gd name="T29" fmla="*/ 31 h 78"/>
                <a:gd name="T30" fmla="*/ 10 w 49"/>
                <a:gd name="T31" fmla="*/ 46 h 78"/>
                <a:gd name="T32" fmla="*/ 14 w 49"/>
                <a:gd name="T33" fmla="*/ 63 h 78"/>
                <a:gd name="T34" fmla="*/ 26 w 49"/>
                <a:gd name="T35" fmla="*/ 69 h 78"/>
                <a:gd name="T36" fmla="*/ 38 w 49"/>
                <a:gd name="T37" fmla="*/ 66 h 78"/>
                <a:gd name="T38" fmla="*/ 39 w 49"/>
                <a:gd name="T39" fmla="*/ 64 h 78"/>
                <a:gd name="T40" fmla="*/ 39 w 49"/>
                <a:gd name="T41" fmla="*/ 47 h 78"/>
                <a:gd name="T42" fmla="*/ 26 w 49"/>
                <a:gd name="T43" fmla="*/ 47 h 78"/>
                <a:gd name="T44" fmla="*/ 26 w 49"/>
                <a:gd name="T45" fmla="*/ 39 h 78"/>
                <a:gd name="T46" fmla="*/ 49 w 49"/>
                <a:gd name="T47" fmla="*/ 39 h 78"/>
                <a:gd name="T48" fmla="*/ 49 w 49"/>
                <a:gd name="T49" fmla="*/ 6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9" h="78">
                  <a:moveTo>
                    <a:pt x="49" y="67"/>
                  </a:moveTo>
                  <a:cubicBezTo>
                    <a:pt x="47" y="69"/>
                    <a:pt x="47" y="69"/>
                    <a:pt x="47" y="69"/>
                  </a:cubicBezTo>
                  <a:cubicBezTo>
                    <a:pt x="42" y="75"/>
                    <a:pt x="35" y="78"/>
                    <a:pt x="26" y="78"/>
                  </a:cubicBezTo>
                  <a:cubicBezTo>
                    <a:pt x="18" y="78"/>
                    <a:pt x="12" y="75"/>
                    <a:pt x="7" y="69"/>
                  </a:cubicBezTo>
                  <a:cubicBezTo>
                    <a:pt x="2" y="64"/>
                    <a:pt x="0" y="56"/>
                    <a:pt x="0" y="47"/>
                  </a:cubicBezTo>
                  <a:cubicBezTo>
                    <a:pt x="0" y="32"/>
                    <a:pt x="0" y="32"/>
                    <a:pt x="0" y="32"/>
                  </a:cubicBezTo>
                  <a:cubicBezTo>
                    <a:pt x="0" y="21"/>
                    <a:pt x="2" y="13"/>
                    <a:pt x="6" y="8"/>
                  </a:cubicBezTo>
                  <a:cubicBezTo>
                    <a:pt x="11" y="3"/>
                    <a:pt x="17" y="0"/>
                    <a:pt x="25" y="0"/>
                  </a:cubicBezTo>
                  <a:cubicBezTo>
                    <a:pt x="32" y="0"/>
                    <a:pt x="38" y="2"/>
                    <a:pt x="42" y="6"/>
                  </a:cubicBezTo>
                  <a:cubicBezTo>
                    <a:pt x="46" y="10"/>
                    <a:pt x="48" y="16"/>
                    <a:pt x="49" y="23"/>
                  </a:cubicBezTo>
                  <a:cubicBezTo>
                    <a:pt x="39" y="23"/>
                    <a:pt x="39" y="23"/>
                    <a:pt x="39" y="23"/>
                  </a:cubicBezTo>
                  <a:cubicBezTo>
                    <a:pt x="39" y="19"/>
                    <a:pt x="38" y="15"/>
                    <a:pt x="35" y="12"/>
                  </a:cubicBezTo>
                  <a:cubicBezTo>
                    <a:pt x="33" y="10"/>
                    <a:pt x="30" y="8"/>
                    <a:pt x="25" y="8"/>
                  </a:cubicBezTo>
                  <a:cubicBezTo>
                    <a:pt x="20" y="8"/>
                    <a:pt x="16" y="10"/>
                    <a:pt x="13" y="14"/>
                  </a:cubicBezTo>
                  <a:cubicBezTo>
                    <a:pt x="11" y="17"/>
                    <a:pt x="10" y="23"/>
                    <a:pt x="10" y="31"/>
                  </a:cubicBezTo>
                  <a:cubicBezTo>
                    <a:pt x="10" y="46"/>
                    <a:pt x="10" y="46"/>
                    <a:pt x="10" y="46"/>
                  </a:cubicBezTo>
                  <a:cubicBezTo>
                    <a:pt x="10" y="53"/>
                    <a:pt x="11" y="59"/>
                    <a:pt x="14" y="63"/>
                  </a:cubicBezTo>
                  <a:cubicBezTo>
                    <a:pt x="17" y="67"/>
                    <a:pt x="21" y="69"/>
                    <a:pt x="26" y="69"/>
                  </a:cubicBezTo>
                  <a:cubicBezTo>
                    <a:pt x="31" y="69"/>
                    <a:pt x="35" y="68"/>
                    <a:pt x="38" y="66"/>
                  </a:cubicBezTo>
                  <a:cubicBezTo>
                    <a:pt x="39" y="64"/>
                    <a:pt x="39" y="64"/>
                    <a:pt x="39" y="64"/>
                  </a:cubicBezTo>
                  <a:cubicBezTo>
                    <a:pt x="39" y="47"/>
                    <a:pt x="39" y="47"/>
                    <a:pt x="39" y="47"/>
                  </a:cubicBezTo>
                  <a:cubicBezTo>
                    <a:pt x="26" y="47"/>
                    <a:pt x="26" y="47"/>
                    <a:pt x="26" y="47"/>
                  </a:cubicBezTo>
                  <a:cubicBezTo>
                    <a:pt x="26" y="39"/>
                    <a:pt x="26" y="39"/>
                    <a:pt x="26" y="39"/>
                  </a:cubicBezTo>
                  <a:cubicBezTo>
                    <a:pt x="49" y="39"/>
                    <a:pt x="49" y="39"/>
                    <a:pt x="49" y="39"/>
                  </a:cubicBezTo>
                  <a:lnTo>
                    <a:pt x="49"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7" name="Freeform 25">
              <a:extLst>
                <a:ext uri="{FF2B5EF4-FFF2-40B4-BE49-F238E27FC236}">
                  <a16:creationId xmlns:a16="http://schemas.microsoft.com/office/drawing/2014/main" id="{91455ED7-251B-4228-B2C9-ACCA2BA29A03}"/>
                </a:ext>
              </a:extLst>
            </p:cNvPr>
            <p:cNvSpPr>
              <a:spLocks/>
            </p:cNvSpPr>
            <p:nvPr userDrawn="1"/>
          </p:nvSpPr>
          <p:spPr bwMode="auto">
            <a:xfrm>
              <a:off x="3674" y="1964"/>
              <a:ext cx="102" cy="159"/>
            </a:xfrm>
            <a:custGeom>
              <a:avLst/>
              <a:gdLst>
                <a:gd name="T0" fmla="*/ 102 w 102"/>
                <a:gd name="T1" fmla="*/ 159 h 159"/>
                <a:gd name="T2" fmla="*/ 83 w 102"/>
                <a:gd name="T3" fmla="*/ 159 h 159"/>
                <a:gd name="T4" fmla="*/ 20 w 102"/>
                <a:gd name="T5" fmla="*/ 37 h 159"/>
                <a:gd name="T6" fmla="*/ 20 w 102"/>
                <a:gd name="T7" fmla="*/ 159 h 159"/>
                <a:gd name="T8" fmla="*/ 0 w 102"/>
                <a:gd name="T9" fmla="*/ 159 h 159"/>
                <a:gd name="T10" fmla="*/ 0 w 102"/>
                <a:gd name="T11" fmla="*/ 0 h 159"/>
                <a:gd name="T12" fmla="*/ 20 w 102"/>
                <a:gd name="T13" fmla="*/ 0 h 159"/>
                <a:gd name="T14" fmla="*/ 83 w 102"/>
                <a:gd name="T15" fmla="*/ 124 h 159"/>
                <a:gd name="T16" fmla="*/ 83 w 102"/>
                <a:gd name="T17" fmla="*/ 0 h 159"/>
                <a:gd name="T18" fmla="*/ 102 w 102"/>
                <a:gd name="T19" fmla="*/ 0 h 159"/>
                <a:gd name="T20" fmla="*/ 102 w 102"/>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9">
                  <a:moveTo>
                    <a:pt x="102" y="159"/>
                  </a:moveTo>
                  <a:lnTo>
                    <a:pt x="83" y="159"/>
                  </a:lnTo>
                  <a:lnTo>
                    <a:pt x="20" y="37"/>
                  </a:lnTo>
                  <a:lnTo>
                    <a:pt x="20" y="159"/>
                  </a:lnTo>
                  <a:lnTo>
                    <a:pt x="0" y="159"/>
                  </a:lnTo>
                  <a:lnTo>
                    <a:pt x="0" y="0"/>
                  </a:lnTo>
                  <a:lnTo>
                    <a:pt x="20" y="0"/>
                  </a:lnTo>
                  <a:lnTo>
                    <a:pt x="83" y="124"/>
                  </a:lnTo>
                  <a:lnTo>
                    <a:pt x="83" y="0"/>
                  </a:lnTo>
                  <a:lnTo>
                    <a:pt x="102" y="0"/>
                  </a:lnTo>
                  <a:lnTo>
                    <a:pt x="102"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8" name="Freeform 26">
              <a:extLst>
                <a:ext uri="{FF2B5EF4-FFF2-40B4-BE49-F238E27FC236}">
                  <a16:creationId xmlns:a16="http://schemas.microsoft.com/office/drawing/2014/main" id="{DD88DAF0-0D5B-42EC-9869-3617E9695BDE}"/>
                </a:ext>
              </a:extLst>
            </p:cNvPr>
            <p:cNvSpPr>
              <a:spLocks/>
            </p:cNvSpPr>
            <p:nvPr userDrawn="1"/>
          </p:nvSpPr>
          <p:spPr bwMode="auto">
            <a:xfrm>
              <a:off x="3814" y="1964"/>
              <a:ext cx="83" cy="159"/>
            </a:xfrm>
            <a:custGeom>
              <a:avLst/>
              <a:gdLst>
                <a:gd name="T0" fmla="*/ 75 w 83"/>
                <a:gd name="T1" fmla="*/ 86 h 159"/>
                <a:gd name="T2" fmla="*/ 19 w 83"/>
                <a:gd name="T3" fmla="*/ 86 h 159"/>
                <a:gd name="T4" fmla="*/ 19 w 83"/>
                <a:gd name="T5" fmla="*/ 140 h 159"/>
                <a:gd name="T6" fmla="*/ 83 w 83"/>
                <a:gd name="T7" fmla="*/ 140 h 159"/>
                <a:gd name="T8" fmla="*/ 83 w 83"/>
                <a:gd name="T9" fmla="*/ 159 h 159"/>
                <a:gd name="T10" fmla="*/ 0 w 83"/>
                <a:gd name="T11" fmla="*/ 159 h 159"/>
                <a:gd name="T12" fmla="*/ 0 w 83"/>
                <a:gd name="T13" fmla="*/ 0 h 159"/>
                <a:gd name="T14" fmla="*/ 83 w 83"/>
                <a:gd name="T15" fmla="*/ 0 h 159"/>
                <a:gd name="T16" fmla="*/ 83 w 83"/>
                <a:gd name="T17" fmla="*/ 16 h 159"/>
                <a:gd name="T18" fmla="*/ 19 w 83"/>
                <a:gd name="T19" fmla="*/ 16 h 159"/>
                <a:gd name="T20" fmla="*/ 19 w 83"/>
                <a:gd name="T21" fmla="*/ 69 h 159"/>
                <a:gd name="T22" fmla="*/ 75 w 83"/>
                <a:gd name="T23" fmla="*/ 69 h 159"/>
                <a:gd name="T24" fmla="*/ 75 w 83"/>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159">
                  <a:moveTo>
                    <a:pt x="75" y="86"/>
                  </a:moveTo>
                  <a:lnTo>
                    <a:pt x="19" y="86"/>
                  </a:lnTo>
                  <a:lnTo>
                    <a:pt x="19" y="140"/>
                  </a:lnTo>
                  <a:lnTo>
                    <a:pt x="83" y="140"/>
                  </a:lnTo>
                  <a:lnTo>
                    <a:pt x="83" y="159"/>
                  </a:lnTo>
                  <a:lnTo>
                    <a:pt x="0" y="159"/>
                  </a:lnTo>
                  <a:lnTo>
                    <a:pt x="0" y="0"/>
                  </a:lnTo>
                  <a:lnTo>
                    <a:pt x="83" y="0"/>
                  </a:lnTo>
                  <a:lnTo>
                    <a:pt x="83" y="16"/>
                  </a:lnTo>
                  <a:lnTo>
                    <a:pt x="19" y="16"/>
                  </a:lnTo>
                  <a:lnTo>
                    <a:pt x="19"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9" name="Freeform 27">
              <a:extLst>
                <a:ext uri="{FF2B5EF4-FFF2-40B4-BE49-F238E27FC236}">
                  <a16:creationId xmlns:a16="http://schemas.microsoft.com/office/drawing/2014/main" id="{BB8ED0FC-031A-45B3-8801-D9C292E282FA}"/>
                </a:ext>
              </a:extLst>
            </p:cNvPr>
            <p:cNvSpPr>
              <a:spLocks/>
            </p:cNvSpPr>
            <p:nvPr userDrawn="1"/>
          </p:nvSpPr>
          <p:spPr bwMode="auto">
            <a:xfrm>
              <a:off x="3927" y="1964"/>
              <a:ext cx="132" cy="159"/>
            </a:xfrm>
            <a:custGeom>
              <a:avLst/>
              <a:gdLst>
                <a:gd name="T0" fmla="*/ 25 w 132"/>
                <a:gd name="T1" fmla="*/ 0 h 159"/>
                <a:gd name="T2" fmla="*/ 65 w 132"/>
                <a:gd name="T3" fmla="*/ 130 h 159"/>
                <a:gd name="T4" fmla="*/ 107 w 132"/>
                <a:gd name="T5" fmla="*/ 0 h 159"/>
                <a:gd name="T6" fmla="*/ 132 w 132"/>
                <a:gd name="T7" fmla="*/ 0 h 159"/>
                <a:gd name="T8" fmla="*/ 132 w 132"/>
                <a:gd name="T9" fmla="*/ 159 h 159"/>
                <a:gd name="T10" fmla="*/ 113 w 132"/>
                <a:gd name="T11" fmla="*/ 159 h 159"/>
                <a:gd name="T12" fmla="*/ 113 w 132"/>
                <a:gd name="T13" fmla="*/ 96 h 159"/>
                <a:gd name="T14" fmla="*/ 115 w 132"/>
                <a:gd name="T15" fmla="*/ 35 h 159"/>
                <a:gd name="T16" fmla="*/ 73 w 132"/>
                <a:gd name="T17" fmla="*/ 159 h 159"/>
                <a:gd name="T18" fmla="*/ 58 w 132"/>
                <a:gd name="T19" fmla="*/ 159 h 159"/>
                <a:gd name="T20" fmla="*/ 17 w 132"/>
                <a:gd name="T21" fmla="*/ 35 h 159"/>
                <a:gd name="T22" fmla="*/ 19 w 132"/>
                <a:gd name="T23" fmla="*/ 96 h 159"/>
                <a:gd name="T24" fmla="*/ 19 w 132"/>
                <a:gd name="T25" fmla="*/ 159 h 159"/>
                <a:gd name="T26" fmla="*/ 0 w 132"/>
                <a:gd name="T27" fmla="*/ 159 h 159"/>
                <a:gd name="T28" fmla="*/ 0 w 132"/>
                <a:gd name="T29" fmla="*/ 0 h 159"/>
                <a:gd name="T30" fmla="*/ 25 w 132"/>
                <a:gd name="T31"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9">
                  <a:moveTo>
                    <a:pt x="25" y="0"/>
                  </a:moveTo>
                  <a:lnTo>
                    <a:pt x="65" y="130"/>
                  </a:lnTo>
                  <a:lnTo>
                    <a:pt x="107" y="0"/>
                  </a:lnTo>
                  <a:lnTo>
                    <a:pt x="132" y="0"/>
                  </a:lnTo>
                  <a:lnTo>
                    <a:pt x="132" y="159"/>
                  </a:lnTo>
                  <a:lnTo>
                    <a:pt x="113" y="159"/>
                  </a:lnTo>
                  <a:lnTo>
                    <a:pt x="113" y="96"/>
                  </a:lnTo>
                  <a:lnTo>
                    <a:pt x="115" y="35"/>
                  </a:lnTo>
                  <a:lnTo>
                    <a:pt x="73" y="159"/>
                  </a:lnTo>
                  <a:lnTo>
                    <a:pt x="58" y="159"/>
                  </a:lnTo>
                  <a:lnTo>
                    <a:pt x="17" y="35"/>
                  </a:lnTo>
                  <a:lnTo>
                    <a:pt x="19" y="96"/>
                  </a:lnTo>
                  <a:lnTo>
                    <a:pt x="19" y="159"/>
                  </a:lnTo>
                  <a:lnTo>
                    <a:pt x="0" y="159"/>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0" name="Freeform 28">
              <a:extLst>
                <a:ext uri="{FF2B5EF4-FFF2-40B4-BE49-F238E27FC236}">
                  <a16:creationId xmlns:a16="http://schemas.microsoft.com/office/drawing/2014/main" id="{E83DCB3E-17CA-4E59-9D6A-D7805908FA08}"/>
                </a:ext>
              </a:extLst>
            </p:cNvPr>
            <p:cNvSpPr>
              <a:spLocks/>
            </p:cNvSpPr>
            <p:nvPr userDrawn="1"/>
          </p:nvSpPr>
          <p:spPr bwMode="auto">
            <a:xfrm>
              <a:off x="4096" y="1964"/>
              <a:ext cx="84" cy="159"/>
            </a:xfrm>
            <a:custGeom>
              <a:avLst/>
              <a:gdLst>
                <a:gd name="T0" fmla="*/ 76 w 84"/>
                <a:gd name="T1" fmla="*/ 86 h 159"/>
                <a:gd name="T2" fmla="*/ 19 w 84"/>
                <a:gd name="T3" fmla="*/ 86 h 159"/>
                <a:gd name="T4" fmla="*/ 19 w 84"/>
                <a:gd name="T5" fmla="*/ 140 h 159"/>
                <a:gd name="T6" fmla="*/ 84 w 84"/>
                <a:gd name="T7" fmla="*/ 140 h 159"/>
                <a:gd name="T8" fmla="*/ 84 w 84"/>
                <a:gd name="T9" fmla="*/ 159 h 159"/>
                <a:gd name="T10" fmla="*/ 0 w 84"/>
                <a:gd name="T11" fmla="*/ 159 h 159"/>
                <a:gd name="T12" fmla="*/ 0 w 84"/>
                <a:gd name="T13" fmla="*/ 0 h 159"/>
                <a:gd name="T14" fmla="*/ 84 w 84"/>
                <a:gd name="T15" fmla="*/ 0 h 159"/>
                <a:gd name="T16" fmla="*/ 84 w 84"/>
                <a:gd name="T17" fmla="*/ 16 h 159"/>
                <a:gd name="T18" fmla="*/ 19 w 84"/>
                <a:gd name="T19" fmla="*/ 16 h 159"/>
                <a:gd name="T20" fmla="*/ 19 w 84"/>
                <a:gd name="T21" fmla="*/ 69 h 159"/>
                <a:gd name="T22" fmla="*/ 76 w 84"/>
                <a:gd name="T23" fmla="*/ 69 h 159"/>
                <a:gd name="T24" fmla="*/ 76 w 84"/>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9">
                  <a:moveTo>
                    <a:pt x="76" y="86"/>
                  </a:moveTo>
                  <a:lnTo>
                    <a:pt x="19" y="86"/>
                  </a:lnTo>
                  <a:lnTo>
                    <a:pt x="19" y="140"/>
                  </a:lnTo>
                  <a:lnTo>
                    <a:pt x="84" y="140"/>
                  </a:lnTo>
                  <a:lnTo>
                    <a:pt x="84" y="159"/>
                  </a:lnTo>
                  <a:lnTo>
                    <a:pt x="0" y="159"/>
                  </a:lnTo>
                  <a:lnTo>
                    <a:pt x="0" y="0"/>
                  </a:lnTo>
                  <a:lnTo>
                    <a:pt x="84" y="0"/>
                  </a:lnTo>
                  <a:lnTo>
                    <a:pt x="84" y="16"/>
                  </a:lnTo>
                  <a:lnTo>
                    <a:pt x="19" y="16"/>
                  </a:lnTo>
                  <a:lnTo>
                    <a:pt x="19" y="69"/>
                  </a:lnTo>
                  <a:lnTo>
                    <a:pt x="76" y="69"/>
                  </a:lnTo>
                  <a:lnTo>
                    <a:pt x="76"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1" name="Freeform 29">
              <a:extLst>
                <a:ext uri="{FF2B5EF4-FFF2-40B4-BE49-F238E27FC236}">
                  <a16:creationId xmlns:a16="http://schemas.microsoft.com/office/drawing/2014/main" id="{CAE9A965-9D67-4E28-87D3-9C93DCF1380D}"/>
                </a:ext>
              </a:extLst>
            </p:cNvPr>
            <p:cNvSpPr>
              <a:spLocks/>
            </p:cNvSpPr>
            <p:nvPr userDrawn="1"/>
          </p:nvSpPr>
          <p:spPr bwMode="auto">
            <a:xfrm>
              <a:off x="4207" y="1964"/>
              <a:ext cx="103" cy="159"/>
            </a:xfrm>
            <a:custGeom>
              <a:avLst/>
              <a:gdLst>
                <a:gd name="T0" fmla="*/ 103 w 103"/>
                <a:gd name="T1" fmla="*/ 159 h 159"/>
                <a:gd name="T2" fmla="*/ 84 w 103"/>
                <a:gd name="T3" fmla="*/ 159 h 159"/>
                <a:gd name="T4" fmla="*/ 21 w 103"/>
                <a:gd name="T5" fmla="*/ 37 h 159"/>
                <a:gd name="T6" fmla="*/ 21 w 103"/>
                <a:gd name="T7" fmla="*/ 159 h 159"/>
                <a:gd name="T8" fmla="*/ 0 w 103"/>
                <a:gd name="T9" fmla="*/ 159 h 159"/>
                <a:gd name="T10" fmla="*/ 0 w 103"/>
                <a:gd name="T11" fmla="*/ 0 h 159"/>
                <a:gd name="T12" fmla="*/ 21 w 103"/>
                <a:gd name="T13" fmla="*/ 0 h 159"/>
                <a:gd name="T14" fmla="*/ 84 w 103"/>
                <a:gd name="T15" fmla="*/ 124 h 159"/>
                <a:gd name="T16" fmla="*/ 84 w 103"/>
                <a:gd name="T17" fmla="*/ 0 h 159"/>
                <a:gd name="T18" fmla="*/ 103 w 103"/>
                <a:gd name="T19" fmla="*/ 0 h 159"/>
                <a:gd name="T20" fmla="*/ 103 w 103"/>
                <a:gd name="T21" fmla="*/ 15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9">
                  <a:moveTo>
                    <a:pt x="103" y="159"/>
                  </a:moveTo>
                  <a:lnTo>
                    <a:pt x="84" y="159"/>
                  </a:lnTo>
                  <a:lnTo>
                    <a:pt x="21" y="37"/>
                  </a:lnTo>
                  <a:lnTo>
                    <a:pt x="21" y="159"/>
                  </a:lnTo>
                  <a:lnTo>
                    <a:pt x="0" y="159"/>
                  </a:lnTo>
                  <a:lnTo>
                    <a:pt x="0" y="0"/>
                  </a:lnTo>
                  <a:lnTo>
                    <a:pt x="21" y="0"/>
                  </a:lnTo>
                  <a:lnTo>
                    <a:pt x="84" y="124"/>
                  </a:lnTo>
                  <a:lnTo>
                    <a:pt x="84" y="0"/>
                  </a:lnTo>
                  <a:lnTo>
                    <a:pt x="103" y="0"/>
                  </a:lnTo>
                  <a:lnTo>
                    <a:pt x="103"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2" name="Freeform 30">
              <a:extLst>
                <a:ext uri="{FF2B5EF4-FFF2-40B4-BE49-F238E27FC236}">
                  <a16:creationId xmlns:a16="http://schemas.microsoft.com/office/drawing/2014/main" id="{A1C4D36D-418F-43DF-A6B5-AAA560F66360}"/>
                </a:ext>
              </a:extLst>
            </p:cNvPr>
            <p:cNvSpPr>
              <a:spLocks/>
            </p:cNvSpPr>
            <p:nvPr userDrawn="1"/>
          </p:nvSpPr>
          <p:spPr bwMode="auto">
            <a:xfrm>
              <a:off x="4333" y="1964"/>
              <a:ext cx="102" cy="159"/>
            </a:xfrm>
            <a:custGeom>
              <a:avLst/>
              <a:gdLst>
                <a:gd name="T0" fmla="*/ 102 w 102"/>
                <a:gd name="T1" fmla="*/ 16 h 159"/>
                <a:gd name="T2" fmla="*/ 63 w 102"/>
                <a:gd name="T3" fmla="*/ 16 h 159"/>
                <a:gd name="T4" fmla="*/ 63 w 102"/>
                <a:gd name="T5" fmla="*/ 159 h 159"/>
                <a:gd name="T6" fmla="*/ 42 w 102"/>
                <a:gd name="T7" fmla="*/ 159 h 159"/>
                <a:gd name="T8" fmla="*/ 42 w 102"/>
                <a:gd name="T9" fmla="*/ 16 h 159"/>
                <a:gd name="T10" fmla="*/ 0 w 102"/>
                <a:gd name="T11" fmla="*/ 16 h 159"/>
                <a:gd name="T12" fmla="*/ 0 w 102"/>
                <a:gd name="T13" fmla="*/ 0 h 159"/>
                <a:gd name="T14" fmla="*/ 102 w 102"/>
                <a:gd name="T15" fmla="*/ 0 h 159"/>
                <a:gd name="T16" fmla="*/ 102 w 102"/>
                <a:gd name="T17" fmla="*/ 1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9">
                  <a:moveTo>
                    <a:pt x="102" y="16"/>
                  </a:moveTo>
                  <a:lnTo>
                    <a:pt x="63" y="16"/>
                  </a:lnTo>
                  <a:lnTo>
                    <a:pt x="63" y="159"/>
                  </a:lnTo>
                  <a:lnTo>
                    <a:pt x="42" y="159"/>
                  </a:lnTo>
                  <a:lnTo>
                    <a:pt x="42" y="16"/>
                  </a:lnTo>
                  <a:lnTo>
                    <a:pt x="0" y="16"/>
                  </a:lnTo>
                  <a:lnTo>
                    <a:pt x="0" y="0"/>
                  </a:lnTo>
                  <a:lnTo>
                    <a:pt x="102" y="0"/>
                  </a:lnTo>
                  <a:lnTo>
                    <a:pt x="102" y="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31">
              <a:extLst>
                <a:ext uri="{FF2B5EF4-FFF2-40B4-BE49-F238E27FC236}">
                  <a16:creationId xmlns:a16="http://schemas.microsoft.com/office/drawing/2014/main" id="{41881181-5ADE-41EE-A025-D4170C333291}"/>
                </a:ext>
              </a:extLst>
            </p:cNvPr>
            <p:cNvSpPr>
              <a:spLocks/>
            </p:cNvSpPr>
            <p:nvPr userDrawn="1"/>
          </p:nvSpPr>
          <p:spPr bwMode="auto">
            <a:xfrm>
              <a:off x="4502" y="1961"/>
              <a:ext cx="97" cy="164"/>
            </a:xfrm>
            <a:custGeom>
              <a:avLst/>
              <a:gdLst>
                <a:gd name="T0" fmla="*/ 37 w 46"/>
                <a:gd name="T1" fmla="*/ 57 h 78"/>
                <a:gd name="T2" fmla="*/ 34 w 46"/>
                <a:gd name="T3" fmla="*/ 49 h 78"/>
                <a:gd name="T4" fmla="*/ 23 w 46"/>
                <a:gd name="T5" fmla="*/ 43 h 78"/>
                <a:gd name="T6" fmla="*/ 10 w 46"/>
                <a:gd name="T7" fmla="*/ 37 h 78"/>
                <a:gd name="T8" fmla="*/ 4 w 46"/>
                <a:gd name="T9" fmla="*/ 30 h 78"/>
                <a:gd name="T10" fmla="*/ 2 w 46"/>
                <a:gd name="T11" fmla="*/ 21 h 78"/>
                <a:gd name="T12" fmla="*/ 8 w 46"/>
                <a:gd name="T13" fmla="*/ 6 h 78"/>
                <a:gd name="T14" fmla="*/ 24 w 46"/>
                <a:gd name="T15" fmla="*/ 0 h 78"/>
                <a:gd name="T16" fmla="*/ 35 w 46"/>
                <a:gd name="T17" fmla="*/ 3 h 78"/>
                <a:gd name="T18" fmla="*/ 43 w 46"/>
                <a:gd name="T19" fmla="*/ 11 h 78"/>
                <a:gd name="T20" fmla="*/ 46 w 46"/>
                <a:gd name="T21" fmla="*/ 23 h 78"/>
                <a:gd name="T22" fmla="*/ 37 w 46"/>
                <a:gd name="T23" fmla="*/ 23 h 78"/>
                <a:gd name="T24" fmla="*/ 33 w 46"/>
                <a:gd name="T25" fmla="*/ 12 h 78"/>
                <a:gd name="T26" fmla="*/ 24 w 46"/>
                <a:gd name="T27" fmla="*/ 8 h 78"/>
                <a:gd name="T28" fmla="*/ 15 w 46"/>
                <a:gd name="T29" fmla="*/ 12 h 78"/>
                <a:gd name="T30" fmla="*/ 12 w 46"/>
                <a:gd name="T31" fmla="*/ 21 h 78"/>
                <a:gd name="T32" fmla="*/ 15 w 46"/>
                <a:gd name="T33" fmla="*/ 29 h 78"/>
                <a:gd name="T34" fmla="*/ 25 w 46"/>
                <a:gd name="T35" fmla="*/ 34 h 78"/>
                <a:gd name="T36" fmla="*/ 41 w 46"/>
                <a:gd name="T37" fmla="*/ 43 h 78"/>
                <a:gd name="T38" fmla="*/ 46 w 46"/>
                <a:gd name="T39" fmla="*/ 57 h 78"/>
                <a:gd name="T40" fmla="*/ 40 w 46"/>
                <a:gd name="T41" fmla="*/ 72 h 78"/>
                <a:gd name="T42" fmla="*/ 24 w 46"/>
                <a:gd name="T43" fmla="*/ 78 h 78"/>
                <a:gd name="T44" fmla="*/ 12 w 46"/>
                <a:gd name="T45" fmla="*/ 75 h 78"/>
                <a:gd name="T46" fmla="*/ 3 w 46"/>
                <a:gd name="T47" fmla="*/ 67 h 78"/>
                <a:gd name="T48" fmla="*/ 0 w 46"/>
                <a:gd name="T49" fmla="*/ 55 h 78"/>
                <a:gd name="T50" fmla="*/ 10 w 46"/>
                <a:gd name="T51" fmla="*/ 55 h 78"/>
                <a:gd name="T52" fmla="*/ 13 w 46"/>
                <a:gd name="T53" fmla="*/ 66 h 78"/>
                <a:gd name="T54" fmla="*/ 24 w 46"/>
                <a:gd name="T55" fmla="*/ 69 h 78"/>
                <a:gd name="T56" fmla="*/ 33 w 46"/>
                <a:gd name="T57" fmla="*/ 66 h 78"/>
                <a:gd name="T58" fmla="*/ 37 w 46"/>
                <a:gd name="T59" fmla="*/ 57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8">
                  <a:moveTo>
                    <a:pt x="37" y="57"/>
                  </a:moveTo>
                  <a:cubicBezTo>
                    <a:pt x="37" y="54"/>
                    <a:pt x="36" y="51"/>
                    <a:pt x="34" y="49"/>
                  </a:cubicBezTo>
                  <a:cubicBezTo>
                    <a:pt x="32" y="47"/>
                    <a:pt x="28" y="45"/>
                    <a:pt x="23" y="43"/>
                  </a:cubicBezTo>
                  <a:cubicBezTo>
                    <a:pt x="17" y="41"/>
                    <a:pt x="13" y="39"/>
                    <a:pt x="10" y="37"/>
                  </a:cubicBezTo>
                  <a:cubicBezTo>
                    <a:pt x="8" y="35"/>
                    <a:pt x="5" y="33"/>
                    <a:pt x="4" y="30"/>
                  </a:cubicBezTo>
                  <a:cubicBezTo>
                    <a:pt x="3" y="27"/>
                    <a:pt x="2" y="24"/>
                    <a:pt x="2" y="21"/>
                  </a:cubicBezTo>
                  <a:cubicBezTo>
                    <a:pt x="2" y="15"/>
                    <a:pt x="4" y="10"/>
                    <a:pt x="8" y="6"/>
                  </a:cubicBezTo>
                  <a:cubicBezTo>
                    <a:pt x="12" y="2"/>
                    <a:pt x="17" y="0"/>
                    <a:pt x="24" y="0"/>
                  </a:cubicBezTo>
                  <a:cubicBezTo>
                    <a:pt x="28" y="0"/>
                    <a:pt x="32" y="1"/>
                    <a:pt x="35" y="3"/>
                  </a:cubicBezTo>
                  <a:cubicBezTo>
                    <a:pt x="39" y="5"/>
                    <a:pt x="41" y="8"/>
                    <a:pt x="43" y="11"/>
                  </a:cubicBezTo>
                  <a:cubicBezTo>
                    <a:pt x="45" y="15"/>
                    <a:pt x="46" y="19"/>
                    <a:pt x="46" y="23"/>
                  </a:cubicBezTo>
                  <a:cubicBezTo>
                    <a:pt x="37" y="23"/>
                    <a:pt x="37" y="23"/>
                    <a:pt x="37" y="23"/>
                  </a:cubicBezTo>
                  <a:cubicBezTo>
                    <a:pt x="37" y="18"/>
                    <a:pt x="35" y="15"/>
                    <a:pt x="33" y="12"/>
                  </a:cubicBezTo>
                  <a:cubicBezTo>
                    <a:pt x="31" y="10"/>
                    <a:pt x="28" y="8"/>
                    <a:pt x="24" y="8"/>
                  </a:cubicBezTo>
                  <a:cubicBezTo>
                    <a:pt x="20" y="8"/>
                    <a:pt x="17" y="9"/>
                    <a:pt x="15" y="12"/>
                  </a:cubicBezTo>
                  <a:cubicBezTo>
                    <a:pt x="13" y="14"/>
                    <a:pt x="12" y="17"/>
                    <a:pt x="12" y="21"/>
                  </a:cubicBezTo>
                  <a:cubicBezTo>
                    <a:pt x="12" y="24"/>
                    <a:pt x="13" y="26"/>
                    <a:pt x="15" y="29"/>
                  </a:cubicBezTo>
                  <a:cubicBezTo>
                    <a:pt x="17" y="31"/>
                    <a:pt x="21" y="33"/>
                    <a:pt x="25" y="34"/>
                  </a:cubicBezTo>
                  <a:cubicBezTo>
                    <a:pt x="33" y="37"/>
                    <a:pt x="38" y="40"/>
                    <a:pt x="41" y="43"/>
                  </a:cubicBezTo>
                  <a:cubicBezTo>
                    <a:pt x="45" y="47"/>
                    <a:pt x="46" y="52"/>
                    <a:pt x="46" y="57"/>
                  </a:cubicBezTo>
                  <a:cubicBezTo>
                    <a:pt x="46" y="63"/>
                    <a:pt x="44" y="68"/>
                    <a:pt x="40" y="72"/>
                  </a:cubicBezTo>
                  <a:cubicBezTo>
                    <a:pt x="36" y="76"/>
                    <a:pt x="31" y="78"/>
                    <a:pt x="24" y="78"/>
                  </a:cubicBezTo>
                  <a:cubicBezTo>
                    <a:pt x="20" y="78"/>
                    <a:pt x="16" y="77"/>
                    <a:pt x="12" y="75"/>
                  </a:cubicBezTo>
                  <a:cubicBezTo>
                    <a:pt x="8" y="73"/>
                    <a:pt x="5" y="70"/>
                    <a:pt x="3" y="67"/>
                  </a:cubicBezTo>
                  <a:cubicBezTo>
                    <a:pt x="1" y="63"/>
                    <a:pt x="0" y="59"/>
                    <a:pt x="0" y="55"/>
                  </a:cubicBezTo>
                  <a:cubicBezTo>
                    <a:pt x="10" y="55"/>
                    <a:pt x="10" y="55"/>
                    <a:pt x="10" y="55"/>
                  </a:cubicBezTo>
                  <a:cubicBezTo>
                    <a:pt x="10" y="59"/>
                    <a:pt x="11" y="63"/>
                    <a:pt x="13" y="66"/>
                  </a:cubicBezTo>
                  <a:cubicBezTo>
                    <a:pt x="16" y="68"/>
                    <a:pt x="20" y="69"/>
                    <a:pt x="24" y="69"/>
                  </a:cubicBezTo>
                  <a:cubicBezTo>
                    <a:pt x="28" y="69"/>
                    <a:pt x="31" y="68"/>
                    <a:pt x="33" y="66"/>
                  </a:cubicBezTo>
                  <a:cubicBezTo>
                    <a:pt x="36" y="64"/>
                    <a:pt x="37" y="61"/>
                    <a:pt x="37"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4" name="Freeform 32">
              <a:extLst>
                <a:ext uri="{FF2B5EF4-FFF2-40B4-BE49-F238E27FC236}">
                  <a16:creationId xmlns:a16="http://schemas.microsoft.com/office/drawing/2014/main" id="{E8EC9BE3-CDC4-410A-8AD5-1C3BA86208F8}"/>
                </a:ext>
              </a:extLst>
            </p:cNvPr>
            <p:cNvSpPr>
              <a:spLocks/>
            </p:cNvSpPr>
            <p:nvPr userDrawn="1"/>
          </p:nvSpPr>
          <p:spPr bwMode="auto">
            <a:xfrm>
              <a:off x="4624" y="1964"/>
              <a:ext cx="98" cy="161"/>
            </a:xfrm>
            <a:custGeom>
              <a:avLst/>
              <a:gdLst>
                <a:gd name="T0" fmla="*/ 47 w 47"/>
                <a:gd name="T1" fmla="*/ 0 h 77"/>
                <a:gd name="T2" fmla="*/ 47 w 47"/>
                <a:gd name="T3" fmla="*/ 54 h 77"/>
                <a:gd name="T4" fmla="*/ 40 w 47"/>
                <a:gd name="T5" fmla="*/ 70 h 77"/>
                <a:gd name="T6" fmla="*/ 23 w 47"/>
                <a:gd name="T7" fmla="*/ 77 h 77"/>
                <a:gd name="T8" fmla="*/ 6 w 47"/>
                <a:gd name="T9" fmla="*/ 71 h 77"/>
                <a:gd name="T10" fmla="*/ 0 w 47"/>
                <a:gd name="T11" fmla="*/ 54 h 77"/>
                <a:gd name="T12" fmla="*/ 0 w 47"/>
                <a:gd name="T13" fmla="*/ 0 h 77"/>
                <a:gd name="T14" fmla="*/ 10 w 47"/>
                <a:gd name="T15" fmla="*/ 0 h 77"/>
                <a:gd name="T16" fmla="*/ 10 w 47"/>
                <a:gd name="T17" fmla="*/ 53 h 77"/>
                <a:gd name="T18" fmla="*/ 13 w 47"/>
                <a:gd name="T19" fmla="*/ 65 h 77"/>
                <a:gd name="T20" fmla="*/ 23 w 47"/>
                <a:gd name="T21" fmla="*/ 68 h 77"/>
                <a:gd name="T22" fmla="*/ 34 w 47"/>
                <a:gd name="T23" fmla="*/ 65 h 77"/>
                <a:gd name="T24" fmla="*/ 37 w 47"/>
                <a:gd name="T25" fmla="*/ 53 h 77"/>
                <a:gd name="T26" fmla="*/ 37 w 47"/>
                <a:gd name="T27" fmla="*/ 0 h 77"/>
                <a:gd name="T28" fmla="*/ 47 w 47"/>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77">
                  <a:moveTo>
                    <a:pt x="47" y="0"/>
                  </a:moveTo>
                  <a:cubicBezTo>
                    <a:pt x="47" y="54"/>
                    <a:pt x="47" y="54"/>
                    <a:pt x="47" y="54"/>
                  </a:cubicBezTo>
                  <a:cubicBezTo>
                    <a:pt x="46" y="61"/>
                    <a:pt x="44" y="66"/>
                    <a:pt x="40" y="70"/>
                  </a:cubicBezTo>
                  <a:cubicBezTo>
                    <a:pt x="36" y="75"/>
                    <a:pt x="31" y="77"/>
                    <a:pt x="23" y="77"/>
                  </a:cubicBezTo>
                  <a:cubicBezTo>
                    <a:pt x="16" y="77"/>
                    <a:pt x="10" y="75"/>
                    <a:pt x="6" y="71"/>
                  </a:cubicBezTo>
                  <a:cubicBezTo>
                    <a:pt x="2" y="67"/>
                    <a:pt x="0" y="61"/>
                    <a:pt x="0" y="54"/>
                  </a:cubicBezTo>
                  <a:cubicBezTo>
                    <a:pt x="0" y="0"/>
                    <a:pt x="0" y="0"/>
                    <a:pt x="0" y="0"/>
                  </a:cubicBezTo>
                  <a:cubicBezTo>
                    <a:pt x="10" y="0"/>
                    <a:pt x="10" y="0"/>
                    <a:pt x="10" y="0"/>
                  </a:cubicBezTo>
                  <a:cubicBezTo>
                    <a:pt x="10" y="53"/>
                    <a:pt x="10" y="53"/>
                    <a:pt x="10" y="53"/>
                  </a:cubicBezTo>
                  <a:cubicBezTo>
                    <a:pt x="10" y="58"/>
                    <a:pt x="11" y="62"/>
                    <a:pt x="13" y="65"/>
                  </a:cubicBezTo>
                  <a:cubicBezTo>
                    <a:pt x="15" y="67"/>
                    <a:pt x="19" y="68"/>
                    <a:pt x="23" y="68"/>
                  </a:cubicBezTo>
                  <a:cubicBezTo>
                    <a:pt x="28" y="68"/>
                    <a:pt x="32" y="67"/>
                    <a:pt x="34" y="65"/>
                  </a:cubicBezTo>
                  <a:cubicBezTo>
                    <a:pt x="36" y="62"/>
                    <a:pt x="37" y="58"/>
                    <a:pt x="37" y="53"/>
                  </a:cubicBezTo>
                  <a:cubicBezTo>
                    <a:pt x="37" y="0"/>
                    <a:pt x="37" y="0"/>
                    <a:pt x="37" y="0"/>
                  </a:cubicBezTo>
                  <a:lnTo>
                    <a:pt x="4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5" name="Freeform 33">
              <a:extLst>
                <a:ext uri="{FF2B5EF4-FFF2-40B4-BE49-F238E27FC236}">
                  <a16:creationId xmlns:a16="http://schemas.microsoft.com/office/drawing/2014/main" id="{F2774323-7C96-4BEF-B29E-2CE78D0986B2}"/>
                </a:ext>
              </a:extLst>
            </p:cNvPr>
            <p:cNvSpPr>
              <a:spLocks noEditPoints="1"/>
            </p:cNvSpPr>
            <p:nvPr userDrawn="1"/>
          </p:nvSpPr>
          <p:spPr bwMode="auto">
            <a:xfrm>
              <a:off x="4753" y="1964"/>
              <a:ext cx="99" cy="159"/>
            </a:xfrm>
            <a:custGeom>
              <a:avLst/>
              <a:gdLst>
                <a:gd name="T0" fmla="*/ 10 w 47"/>
                <a:gd name="T1" fmla="*/ 46 h 76"/>
                <a:gd name="T2" fmla="*/ 10 w 47"/>
                <a:gd name="T3" fmla="*/ 76 h 76"/>
                <a:gd name="T4" fmla="*/ 0 w 47"/>
                <a:gd name="T5" fmla="*/ 76 h 76"/>
                <a:gd name="T6" fmla="*/ 0 w 47"/>
                <a:gd name="T7" fmla="*/ 0 h 76"/>
                <a:gd name="T8" fmla="*/ 24 w 47"/>
                <a:gd name="T9" fmla="*/ 0 h 76"/>
                <a:gd name="T10" fmla="*/ 41 w 47"/>
                <a:gd name="T11" fmla="*/ 7 h 76"/>
                <a:gd name="T12" fmla="*/ 47 w 47"/>
                <a:gd name="T13" fmla="*/ 23 h 76"/>
                <a:gd name="T14" fmla="*/ 41 w 47"/>
                <a:gd name="T15" fmla="*/ 40 h 76"/>
                <a:gd name="T16" fmla="*/ 25 w 47"/>
                <a:gd name="T17" fmla="*/ 46 h 76"/>
                <a:gd name="T18" fmla="*/ 10 w 47"/>
                <a:gd name="T19" fmla="*/ 46 h 76"/>
                <a:gd name="T20" fmla="*/ 10 w 47"/>
                <a:gd name="T21" fmla="*/ 38 h 76"/>
                <a:gd name="T22" fmla="*/ 24 w 47"/>
                <a:gd name="T23" fmla="*/ 38 h 76"/>
                <a:gd name="T24" fmla="*/ 34 w 47"/>
                <a:gd name="T25" fmla="*/ 34 h 76"/>
                <a:gd name="T26" fmla="*/ 37 w 47"/>
                <a:gd name="T27" fmla="*/ 23 h 76"/>
                <a:gd name="T28" fmla="*/ 34 w 47"/>
                <a:gd name="T29" fmla="*/ 12 h 76"/>
                <a:gd name="T30" fmla="*/ 24 w 47"/>
                <a:gd name="T31" fmla="*/ 8 h 76"/>
                <a:gd name="T32" fmla="*/ 10 w 47"/>
                <a:gd name="T33" fmla="*/ 8 h 76"/>
                <a:gd name="T34" fmla="*/ 10 w 47"/>
                <a:gd name="T35" fmla="*/ 3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6">
                  <a:moveTo>
                    <a:pt x="10" y="46"/>
                  </a:moveTo>
                  <a:cubicBezTo>
                    <a:pt x="10" y="76"/>
                    <a:pt x="10" y="76"/>
                    <a:pt x="10" y="76"/>
                  </a:cubicBezTo>
                  <a:cubicBezTo>
                    <a:pt x="0" y="76"/>
                    <a:pt x="0" y="76"/>
                    <a:pt x="0" y="76"/>
                  </a:cubicBezTo>
                  <a:cubicBezTo>
                    <a:pt x="0" y="0"/>
                    <a:pt x="0" y="0"/>
                    <a:pt x="0" y="0"/>
                  </a:cubicBezTo>
                  <a:cubicBezTo>
                    <a:pt x="24" y="0"/>
                    <a:pt x="24" y="0"/>
                    <a:pt x="24" y="0"/>
                  </a:cubicBezTo>
                  <a:cubicBezTo>
                    <a:pt x="31" y="0"/>
                    <a:pt x="37" y="2"/>
                    <a:pt x="41" y="7"/>
                  </a:cubicBezTo>
                  <a:cubicBezTo>
                    <a:pt x="45" y="11"/>
                    <a:pt x="47" y="16"/>
                    <a:pt x="47" y="23"/>
                  </a:cubicBezTo>
                  <a:cubicBezTo>
                    <a:pt x="47" y="30"/>
                    <a:pt x="45" y="36"/>
                    <a:pt x="41" y="40"/>
                  </a:cubicBezTo>
                  <a:cubicBezTo>
                    <a:pt x="37" y="44"/>
                    <a:pt x="32" y="46"/>
                    <a:pt x="25" y="46"/>
                  </a:cubicBezTo>
                  <a:lnTo>
                    <a:pt x="10" y="46"/>
                  </a:lnTo>
                  <a:close/>
                  <a:moveTo>
                    <a:pt x="10" y="38"/>
                  </a:moveTo>
                  <a:cubicBezTo>
                    <a:pt x="24" y="38"/>
                    <a:pt x="24" y="38"/>
                    <a:pt x="24" y="38"/>
                  </a:cubicBezTo>
                  <a:cubicBezTo>
                    <a:pt x="28" y="38"/>
                    <a:pt x="32" y="37"/>
                    <a:pt x="34" y="34"/>
                  </a:cubicBezTo>
                  <a:cubicBezTo>
                    <a:pt x="36" y="32"/>
                    <a:pt x="37" y="28"/>
                    <a:pt x="37" y="23"/>
                  </a:cubicBezTo>
                  <a:cubicBezTo>
                    <a:pt x="37" y="19"/>
                    <a:pt x="36" y="15"/>
                    <a:pt x="34" y="12"/>
                  </a:cubicBezTo>
                  <a:cubicBezTo>
                    <a:pt x="31" y="10"/>
                    <a:pt x="28" y="8"/>
                    <a:pt x="24" y="8"/>
                  </a:cubicBezTo>
                  <a:cubicBezTo>
                    <a:pt x="10" y="8"/>
                    <a:pt x="10" y="8"/>
                    <a:pt x="10" y="8"/>
                  </a:cubicBezTo>
                  <a:lnTo>
                    <a:pt x="1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6" name="Freeform 34">
              <a:extLst>
                <a:ext uri="{FF2B5EF4-FFF2-40B4-BE49-F238E27FC236}">
                  <a16:creationId xmlns:a16="http://schemas.microsoft.com/office/drawing/2014/main" id="{886165CE-CE0C-477B-B6BD-A7E1471EBCBC}"/>
                </a:ext>
              </a:extLst>
            </p:cNvPr>
            <p:cNvSpPr>
              <a:spLocks noEditPoints="1"/>
            </p:cNvSpPr>
            <p:nvPr userDrawn="1"/>
          </p:nvSpPr>
          <p:spPr bwMode="auto">
            <a:xfrm>
              <a:off x="4879" y="1921"/>
              <a:ext cx="84" cy="202"/>
            </a:xfrm>
            <a:custGeom>
              <a:avLst/>
              <a:gdLst>
                <a:gd name="T0" fmla="*/ 75 w 84"/>
                <a:gd name="T1" fmla="*/ 129 h 202"/>
                <a:gd name="T2" fmla="*/ 19 w 84"/>
                <a:gd name="T3" fmla="*/ 129 h 202"/>
                <a:gd name="T4" fmla="*/ 19 w 84"/>
                <a:gd name="T5" fmla="*/ 183 h 202"/>
                <a:gd name="T6" fmla="*/ 84 w 84"/>
                <a:gd name="T7" fmla="*/ 183 h 202"/>
                <a:gd name="T8" fmla="*/ 84 w 84"/>
                <a:gd name="T9" fmla="*/ 202 h 202"/>
                <a:gd name="T10" fmla="*/ 0 w 84"/>
                <a:gd name="T11" fmla="*/ 202 h 202"/>
                <a:gd name="T12" fmla="*/ 0 w 84"/>
                <a:gd name="T13" fmla="*/ 43 h 202"/>
                <a:gd name="T14" fmla="*/ 84 w 84"/>
                <a:gd name="T15" fmla="*/ 43 h 202"/>
                <a:gd name="T16" fmla="*/ 84 w 84"/>
                <a:gd name="T17" fmla="*/ 59 h 202"/>
                <a:gd name="T18" fmla="*/ 19 w 84"/>
                <a:gd name="T19" fmla="*/ 59 h 202"/>
                <a:gd name="T20" fmla="*/ 19 w 84"/>
                <a:gd name="T21" fmla="*/ 112 h 202"/>
                <a:gd name="T22" fmla="*/ 75 w 84"/>
                <a:gd name="T23" fmla="*/ 112 h 202"/>
                <a:gd name="T24" fmla="*/ 75 w 84"/>
                <a:gd name="T25" fmla="*/ 129 h 202"/>
                <a:gd name="T26" fmla="*/ 50 w 84"/>
                <a:gd name="T27" fmla="*/ 0 h 202"/>
                <a:gd name="T28" fmla="*/ 75 w 84"/>
                <a:gd name="T29" fmla="*/ 0 h 202"/>
                <a:gd name="T30" fmla="*/ 46 w 84"/>
                <a:gd name="T31" fmla="*/ 32 h 202"/>
                <a:gd name="T32" fmla="*/ 29 w 84"/>
                <a:gd name="T33" fmla="*/ 32 h 202"/>
                <a:gd name="T34" fmla="*/ 50 w 84"/>
                <a:gd name="T35" fmla="*/ 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 h="202">
                  <a:moveTo>
                    <a:pt x="75" y="129"/>
                  </a:moveTo>
                  <a:lnTo>
                    <a:pt x="19" y="129"/>
                  </a:lnTo>
                  <a:lnTo>
                    <a:pt x="19" y="183"/>
                  </a:lnTo>
                  <a:lnTo>
                    <a:pt x="84" y="183"/>
                  </a:lnTo>
                  <a:lnTo>
                    <a:pt x="84" y="202"/>
                  </a:lnTo>
                  <a:lnTo>
                    <a:pt x="0" y="202"/>
                  </a:lnTo>
                  <a:lnTo>
                    <a:pt x="0" y="43"/>
                  </a:lnTo>
                  <a:lnTo>
                    <a:pt x="84" y="43"/>
                  </a:lnTo>
                  <a:lnTo>
                    <a:pt x="84" y="59"/>
                  </a:lnTo>
                  <a:lnTo>
                    <a:pt x="19" y="59"/>
                  </a:lnTo>
                  <a:lnTo>
                    <a:pt x="19" y="112"/>
                  </a:lnTo>
                  <a:lnTo>
                    <a:pt x="75" y="112"/>
                  </a:lnTo>
                  <a:lnTo>
                    <a:pt x="75" y="129"/>
                  </a:lnTo>
                  <a:close/>
                  <a:moveTo>
                    <a:pt x="50" y="0"/>
                  </a:moveTo>
                  <a:lnTo>
                    <a:pt x="75" y="0"/>
                  </a:lnTo>
                  <a:lnTo>
                    <a:pt x="46" y="32"/>
                  </a:lnTo>
                  <a:lnTo>
                    <a:pt x="29" y="32"/>
                  </a:lnTo>
                  <a:lnTo>
                    <a:pt x="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7" name="Freeform 35">
              <a:extLst>
                <a:ext uri="{FF2B5EF4-FFF2-40B4-BE49-F238E27FC236}">
                  <a16:creationId xmlns:a16="http://schemas.microsoft.com/office/drawing/2014/main" id="{0577C10B-383F-49C1-9767-FC6A61CCF490}"/>
                </a:ext>
              </a:extLst>
            </p:cNvPr>
            <p:cNvSpPr>
              <a:spLocks noEditPoints="1"/>
            </p:cNvSpPr>
            <p:nvPr userDrawn="1"/>
          </p:nvSpPr>
          <p:spPr bwMode="auto">
            <a:xfrm>
              <a:off x="4992" y="1964"/>
              <a:ext cx="96" cy="159"/>
            </a:xfrm>
            <a:custGeom>
              <a:avLst/>
              <a:gdLst>
                <a:gd name="T0" fmla="*/ 22 w 46"/>
                <a:gd name="T1" fmla="*/ 45 h 76"/>
                <a:gd name="T2" fmla="*/ 9 w 46"/>
                <a:gd name="T3" fmla="*/ 45 h 76"/>
                <a:gd name="T4" fmla="*/ 9 w 46"/>
                <a:gd name="T5" fmla="*/ 76 h 76"/>
                <a:gd name="T6" fmla="*/ 0 w 46"/>
                <a:gd name="T7" fmla="*/ 76 h 76"/>
                <a:gd name="T8" fmla="*/ 0 w 46"/>
                <a:gd name="T9" fmla="*/ 0 h 76"/>
                <a:gd name="T10" fmla="*/ 21 w 46"/>
                <a:gd name="T11" fmla="*/ 0 h 76"/>
                <a:gd name="T12" fmla="*/ 37 w 46"/>
                <a:gd name="T13" fmla="*/ 6 h 76"/>
                <a:gd name="T14" fmla="*/ 43 w 46"/>
                <a:gd name="T15" fmla="*/ 23 h 76"/>
                <a:gd name="T16" fmla="*/ 40 w 46"/>
                <a:gd name="T17" fmla="*/ 35 h 76"/>
                <a:gd name="T18" fmla="*/ 31 w 46"/>
                <a:gd name="T19" fmla="*/ 43 h 76"/>
                <a:gd name="T20" fmla="*/ 46 w 46"/>
                <a:gd name="T21" fmla="*/ 75 h 76"/>
                <a:gd name="T22" fmla="*/ 46 w 46"/>
                <a:gd name="T23" fmla="*/ 76 h 76"/>
                <a:gd name="T24" fmla="*/ 36 w 46"/>
                <a:gd name="T25" fmla="*/ 76 h 76"/>
                <a:gd name="T26" fmla="*/ 22 w 46"/>
                <a:gd name="T27" fmla="*/ 45 h 76"/>
                <a:gd name="T28" fmla="*/ 9 w 46"/>
                <a:gd name="T29" fmla="*/ 37 h 76"/>
                <a:gd name="T30" fmla="*/ 21 w 46"/>
                <a:gd name="T31" fmla="*/ 37 h 76"/>
                <a:gd name="T32" fmla="*/ 30 w 46"/>
                <a:gd name="T33" fmla="*/ 33 h 76"/>
                <a:gd name="T34" fmla="*/ 34 w 46"/>
                <a:gd name="T35" fmla="*/ 23 h 76"/>
                <a:gd name="T36" fmla="*/ 20 w 46"/>
                <a:gd name="T37" fmla="*/ 8 h 76"/>
                <a:gd name="T38" fmla="*/ 9 w 46"/>
                <a:gd name="T39" fmla="*/ 8 h 76"/>
                <a:gd name="T40" fmla="*/ 9 w 46"/>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6">
                  <a:moveTo>
                    <a:pt x="22" y="45"/>
                  </a:moveTo>
                  <a:cubicBezTo>
                    <a:pt x="9" y="45"/>
                    <a:pt x="9" y="45"/>
                    <a:pt x="9" y="45"/>
                  </a:cubicBezTo>
                  <a:cubicBezTo>
                    <a:pt x="9" y="76"/>
                    <a:pt x="9" y="76"/>
                    <a:pt x="9" y="76"/>
                  </a:cubicBezTo>
                  <a:cubicBezTo>
                    <a:pt x="0" y="76"/>
                    <a:pt x="0" y="76"/>
                    <a:pt x="0" y="76"/>
                  </a:cubicBezTo>
                  <a:cubicBezTo>
                    <a:pt x="0" y="0"/>
                    <a:pt x="0" y="0"/>
                    <a:pt x="0" y="0"/>
                  </a:cubicBezTo>
                  <a:cubicBezTo>
                    <a:pt x="21" y="0"/>
                    <a:pt x="21" y="0"/>
                    <a:pt x="21" y="0"/>
                  </a:cubicBezTo>
                  <a:cubicBezTo>
                    <a:pt x="28" y="0"/>
                    <a:pt x="34" y="2"/>
                    <a:pt x="37" y="6"/>
                  </a:cubicBezTo>
                  <a:cubicBezTo>
                    <a:pt x="41" y="10"/>
                    <a:pt x="43" y="15"/>
                    <a:pt x="43" y="23"/>
                  </a:cubicBezTo>
                  <a:cubicBezTo>
                    <a:pt x="43" y="28"/>
                    <a:pt x="42" y="32"/>
                    <a:pt x="40" y="35"/>
                  </a:cubicBezTo>
                  <a:cubicBezTo>
                    <a:pt x="38" y="39"/>
                    <a:pt x="35" y="41"/>
                    <a:pt x="31" y="43"/>
                  </a:cubicBezTo>
                  <a:cubicBezTo>
                    <a:pt x="46" y="75"/>
                    <a:pt x="46" y="75"/>
                    <a:pt x="46" y="75"/>
                  </a:cubicBezTo>
                  <a:cubicBezTo>
                    <a:pt x="46" y="76"/>
                    <a:pt x="46" y="76"/>
                    <a:pt x="46" y="76"/>
                  </a:cubicBezTo>
                  <a:cubicBezTo>
                    <a:pt x="36" y="76"/>
                    <a:pt x="36" y="76"/>
                    <a:pt x="36" y="76"/>
                  </a:cubicBezTo>
                  <a:lnTo>
                    <a:pt x="22" y="45"/>
                  </a:lnTo>
                  <a:close/>
                  <a:moveTo>
                    <a:pt x="9" y="37"/>
                  </a:moveTo>
                  <a:cubicBezTo>
                    <a:pt x="21" y="37"/>
                    <a:pt x="21" y="37"/>
                    <a:pt x="21" y="37"/>
                  </a:cubicBezTo>
                  <a:cubicBezTo>
                    <a:pt x="24" y="37"/>
                    <a:pt x="28" y="36"/>
                    <a:pt x="30" y="33"/>
                  </a:cubicBezTo>
                  <a:cubicBezTo>
                    <a:pt x="32" y="31"/>
                    <a:pt x="34" y="27"/>
                    <a:pt x="34" y="23"/>
                  </a:cubicBezTo>
                  <a:cubicBezTo>
                    <a:pt x="34" y="13"/>
                    <a:pt x="29" y="8"/>
                    <a:pt x="20" y="8"/>
                  </a:cubicBezTo>
                  <a:cubicBezTo>
                    <a:pt x="9" y="8"/>
                    <a:pt x="9" y="8"/>
                    <a:pt x="9" y="8"/>
                  </a:cubicBezTo>
                  <a:lnTo>
                    <a:pt x="9"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8" name="Rectangle 36">
              <a:extLst>
                <a:ext uri="{FF2B5EF4-FFF2-40B4-BE49-F238E27FC236}">
                  <a16:creationId xmlns:a16="http://schemas.microsoft.com/office/drawing/2014/main" id="{82A1A5D3-4CC8-4ABC-825B-59B8224A2E6E}"/>
                </a:ext>
              </a:extLst>
            </p:cNvPr>
            <p:cNvSpPr>
              <a:spLocks noChangeArrowheads="1"/>
            </p:cNvSpPr>
            <p:nvPr userDrawn="1"/>
          </p:nvSpPr>
          <p:spPr bwMode="auto">
            <a:xfrm>
              <a:off x="5111" y="1964"/>
              <a:ext cx="21" cy="15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9" name="Freeform 37">
              <a:extLst>
                <a:ext uri="{FF2B5EF4-FFF2-40B4-BE49-F238E27FC236}">
                  <a16:creationId xmlns:a16="http://schemas.microsoft.com/office/drawing/2014/main" id="{34029D4F-A41B-47CB-8B9D-8212AF9089A9}"/>
                </a:ext>
              </a:extLst>
            </p:cNvPr>
            <p:cNvSpPr>
              <a:spLocks/>
            </p:cNvSpPr>
            <p:nvPr userDrawn="1"/>
          </p:nvSpPr>
          <p:spPr bwMode="auto">
            <a:xfrm>
              <a:off x="5168" y="1964"/>
              <a:ext cx="86" cy="159"/>
            </a:xfrm>
            <a:custGeom>
              <a:avLst/>
              <a:gdLst>
                <a:gd name="T0" fmla="*/ 75 w 86"/>
                <a:gd name="T1" fmla="*/ 86 h 159"/>
                <a:gd name="T2" fmla="*/ 21 w 86"/>
                <a:gd name="T3" fmla="*/ 86 h 159"/>
                <a:gd name="T4" fmla="*/ 21 w 86"/>
                <a:gd name="T5" fmla="*/ 140 h 159"/>
                <a:gd name="T6" fmla="*/ 86 w 86"/>
                <a:gd name="T7" fmla="*/ 140 h 159"/>
                <a:gd name="T8" fmla="*/ 86 w 86"/>
                <a:gd name="T9" fmla="*/ 159 h 159"/>
                <a:gd name="T10" fmla="*/ 0 w 86"/>
                <a:gd name="T11" fmla="*/ 159 h 159"/>
                <a:gd name="T12" fmla="*/ 0 w 86"/>
                <a:gd name="T13" fmla="*/ 0 h 159"/>
                <a:gd name="T14" fmla="*/ 84 w 86"/>
                <a:gd name="T15" fmla="*/ 0 h 159"/>
                <a:gd name="T16" fmla="*/ 84 w 86"/>
                <a:gd name="T17" fmla="*/ 16 h 159"/>
                <a:gd name="T18" fmla="*/ 21 w 86"/>
                <a:gd name="T19" fmla="*/ 16 h 159"/>
                <a:gd name="T20" fmla="*/ 21 w 86"/>
                <a:gd name="T21" fmla="*/ 69 h 159"/>
                <a:gd name="T22" fmla="*/ 75 w 86"/>
                <a:gd name="T23" fmla="*/ 69 h 159"/>
                <a:gd name="T24" fmla="*/ 75 w 86"/>
                <a:gd name="T25" fmla="*/ 86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9">
                  <a:moveTo>
                    <a:pt x="75" y="86"/>
                  </a:moveTo>
                  <a:lnTo>
                    <a:pt x="21" y="86"/>
                  </a:lnTo>
                  <a:lnTo>
                    <a:pt x="21" y="140"/>
                  </a:lnTo>
                  <a:lnTo>
                    <a:pt x="86" y="140"/>
                  </a:lnTo>
                  <a:lnTo>
                    <a:pt x="86" y="159"/>
                  </a:lnTo>
                  <a:lnTo>
                    <a:pt x="0" y="159"/>
                  </a:lnTo>
                  <a:lnTo>
                    <a:pt x="0" y="0"/>
                  </a:lnTo>
                  <a:lnTo>
                    <a:pt x="84" y="0"/>
                  </a:lnTo>
                  <a:lnTo>
                    <a:pt x="84" y="16"/>
                  </a:lnTo>
                  <a:lnTo>
                    <a:pt x="21" y="16"/>
                  </a:lnTo>
                  <a:lnTo>
                    <a:pt x="21" y="69"/>
                  </a:lnTo>
                  <a:lnTo>
                    <a:pt x="75" y="69"/>
                  </a:lnTo>
                  <a:lnTo>
                    <a:pt x="75" y="8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0" name="Freeform 38">
              <a:extLst>
                <a:ext uri="{FF2B5EF4-FFF2-40B4-BE49-F238E27FC236}">
                  <a16:creationId xmlns:a16="http://schemas.microsoft.com/office/drawing/2014/main" id="{FC238630-C981-417A-ABF4-F77A144FB01B}"/>
                </a:ext>
              </a:extLst>
            </p:cNvPr>
            <p:cNvSpPr>
              <a:spLocks/>
            </p:cNvSpPr>
            <p:nvPr userDrawn="1"/>
          </p:nvSpPr>
          <p:spPr bwMode="auto">
            <a:xfrm>
              <a:off x="5279" y="1964"/>
              <a:ext cx="96" cy="161"/>
            </a:xfrm>
            <a:custGeom>
              <a:avLst/>
              <a:gdLst>
                <a:gd name="T0" fmla="*/ 46 w 46"/>
                <a:gd name="T1" fmla="*/ 0 h 77"/>
                <a:gd name="T2" fmla="*/ 46 w 46"/>
                <a:gd name="T3" fmla="*/ 54 h 77"/>
                <a:gd name="T4" fmla="*/ 40 w 46"/>
                <a:gd name="T5" fmla="*/ 70 h 77"/>
                <a:gd name="T6" fmla="*/ 23 w 46"/>
                <a:gd name="T7" fmla="*/ 77 h 77"/>
                <a:gd name="T8" fmla="*/ 6 w 46"/>
                <a:gd name="T9" fmla="*/ 71 h 77"/>
                <a:gd name="T10" fmla="*/ 0 w 46"/>
                <a:gd name="T11" fmla="*/ 54 h 77"/>
                <a:gd name="T12" fmla="*/ 0 w 46"/>
                <a:gd name="T13" fmla="*/ 0 h 77"/>
                <a:gd name="T14" fmla="*/ 9 w 46"/>
                <a:gd name="T15" fmla="*/ 0 h 77"/>
                <a:gd name="T16" fmla="*/ 9 w 46"/>
                <a:gd name="T17" fmla="*/ 53 h 77"/>
                <a:gd name="T18" fmla="*/ 12 w 46"/>
                <a:gd name="T19" fmla="*/ 65 h 77"/>
                <a:gd name="T20" fmla="*/ 23 w 46"/>
                <a:gd name="T21" fmla="*/ 68 h 77"/>
                <a:gd name="T22" fmla="*/ 33 w 46"/>
                <a:gd name="T23" fmla="*/ 65 h 77"/>
                <a:gd name="T24" fmla="*/ 36 w 46"/>
                <a:gd name="T25" fmla="*/ 53 h 77"/>
                <a:gd name="T26" fmla="*/ 36 w 46"/>
                <a:gd name="T27" fmla="*/ 0 h 77"/>
                <a:gd name="T28" fmla="*/ 46 w 46"/>
                <a:gd name="T29"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 h="77">
                  <a:moveTo>
                    <a:pt x="46" y="0"/>
                  </a:moveTo>
                  <a:cubicBezTo>
                    <a:pt x="46" y="54"/>
                    <a:pt x="46" y="54"/>
                    <a:pt x="46" y="54"/>
                  </a:cubicBezTo>
                  <a:cubicBezTo>
                    <a:pt x="46" y="61"/>
                    <a:pt x="44" y="66"/>
                    <a:pt x="40" y="70"/>
                  </a:cubicBezTo>
                  <a:cubicBezTo>
                    <a:pt x="36" y="75"/>
                    <a:pt x="30" y="77"/>
                    <a:pt x="23" y="77"/>
                  </a:cubicBezTo>
                  <a:cubicBezTo>
                    <a:pt x="15" y="77"/>
                    <a:pt x="9" y="75"/>
                    <a:pt x="6" y="71"/>
                  </a:cubicBezTo>
                  <a:cubicBezTo>
                    <a:pt x="2" y="67"/>
                    <a:pt x="0" y="61"/>
                    <a:pt x="0" y="54"/>
                  </a:cubicBezTo>
                  <a:cubicBezTo>
                    <a:pt x="0" y="0"/>
                    <a:pt x="0" y="0"/>
                    <a:pt x="0" y="0"/>
                  </a:cubicBezTo>
                  <a:cubicBezTo>
                    <a:pt x="9" y="0"/>
                    <a:pt x="9" y="0"/>
                    <a:pt x="9" y="0"/>
                  </a:cubicBezTo>
                  <a:cubicBezTo>
                    <a:pt x="9" y="53"/>
                    <a:pt x="9" y="53"/>
                    <a:pt x="9" y="53"/>
                  </a:cubicBezTo>
                  <a:cubicBezTo>
                    <a:pt x="9" y="58"/>
                    <a:pt x="10" y="62"/>
                    <a:pt x="12" y="65"/>
                  </a:cubicBezTo>
                  <a:cubicBezTo>
                    <a:pt x="14" y="67"/>
                    <a:pt x="18" y="68"/>
                    <a:pt x="23" y="68"/>
                  </a:cubicBezTo>
                  <a:cubicBezTo>
                    <a:pt x="27" y="68"/>
                    <a:pt x="31" y="67"/>
                    <a:pt x="33" y="65"/>
                  </a:cubicBezTo>
                  <a:cubicBezTo>
                    <a:pt x="35" y="62"/>
                    <a:pt x="36" y="58"/>
                    <a:pt x="36" y="53"/>
                  </a:cubicBezTo>
                  <a:cubicBezTo>
                    <a:pt x="36" y="0"/>
                    <a:pt x="36" y="0"/>
                    <a:pt x="36" y="0"/>
                  </a:cubicBezTo>
                  <a:lnTo>
                    <a:pt x="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1" name="Freeform 39">
              <a:extLst>
                <a:ext uri="{FF2B5EF4-FFF2-40B4-BE49-F238E27FC236}">
                  <a16:creationId xmlns:a16="http://schemas.microsoft.com/office/drawing/2014/main" id="{D1A86798-7C24-41CA-B906-EE1AC2BA77EE}"/>
                </a:ext>
              </a:extLst>
            </p:cNvPr>
            <p:cNvSpPr>
              <a:spLocks noEditPoints="1"/>
            </p:cNvSpPr>
            <p:nvPr userDrawn="1"/>
          </p:nvSpPr>
          <p:spPr bwMode="auto">
            <a:xfrm>
              <a:off x="5406" y="1964"/>
              <a:ext cx="99" cy="159"/>
            </a:xfrm>
            <a:custGeom>
              <a:avLst/>
              <a:gdLst>
                <a:gd name="T0" fmla="*/ 23 w 47"/>
                <a:gd name="T1" fmla="*/ 45 h 76"/>
                <a:gd name="T2" fmla="*/ 10 w 47"/>
                <a:gd name="T3" fmla="*/ 45 h 76"/>
                <a:gd name="T4" fmla="*/ 10 w 47"/>
                <a:gd name="T5" fmla="*/ 76 h 76"/>
                <a:gd name="T6" fmla="*/ 0 w 47"/>
                <a:gd name="T7" fmla="*/ 76 h 76"/>
                <a:gd name="T8" fmla="*/ 0 w 47"/>
                <a:gd name="T9" fmla="*/ 0 h 76"/>
                <a:gd name="T10" fmla="*/ 22 w 47"/>
                <a:gd name="T11" fmla="*/ 0 h 76"/>
                <a:gd name="T12" fmla="*/ 38 w 47"/>
                <a:gd name="T13" fmla="*/ 6 h 76"/>
                <a:gd name="T14" fmla="*/ 44 w 47"/>
                <a:gd name="T15" fmla="*/ 23 h 76"/>
                <a:gd name="T16" fmla="*/ 41 w 47"/>
                <a:gd name="T17" fmla="*/ 35 h 76"/>
                <a:gd name="T18" fmla="*/ 32 w 47"/>
                <a:gd name="T19" fmla="*/ 43 h 76"/>
                <a:gd name="T20" fmla="*/ 47 w 47"/>
                <a:gd name="T21" fmla="*/ 75 h 76"/>
                <a:gd name="T22" fmla="*/ 47 w 47"/>
                <a:gd name="T23" fmla="*/ 76 h 76"/>
                <a:gd name="T24" fmla="*/ 37 w 47"/>
                <a:gd name="T25" fmla="*/ 76 h 76"/>
                <a:gd name="T26" fmla="*/ 23 w 47"/>
                <a:gd name="T27" fmla="*/ 45 h 76"/>
                <a:gd name="T28" fmla="*/ 10 w 47"/>
                <a:gd name="T29" fmla="*/ 37 h 76"/>
                <a:gd name="T30" fmla="*/ 21 w 47"/>
                <a:gd name="T31" fmla="*/ 37 h 76"/>
                <a:gd name="T32" fmla="*/ 31 w 47"/>
                <a:gd name="T33" fmla="*/ 33 h 76"/>
                <a:gd name="T34" fmla="*/ 34 w 47"/>
                <a:gd name="T35" fmla="*/ 23 h 76"/>
                <a:gd name="T36" fmla="*/ 21 w 47"/>
                <a:gd name="T37" fmla="*/ 8 h 76"/>
                <a:gd name="T38" fmla="*/ 10 w 47"/>
                <a:gd name="T39" fmla="*/ 8 h 76"/>
                <a:gd name="T40" fmla="*/ 10 w 47"/>
                <a:gd name="T41" fmla="*/ 3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6">
                  <a:moveTo>
                    <a:pt x="23" y="45"/>
                  </a:moveTo>
                  <a:cubicBezTo>
                    <a:pt x="10" y="45"/>
                    <a:pt x="10" y="45"/>
                    <a:pt x="10" y="45"/>
                  </a:cubicBezTo>
                  <a:cubicBezTo>
                    <a:pt x="10" y="76"/>
                    <a:pt x="10" y="76"/>
                    <a:pt x="10" y="76"/>
                  </a:cubicBezTo>
                  <a:cubicBezTo>
                    <a:pt x="0" y="76"/>
                    <a:pt x="0" y="76"/>
                    <a:pt x="0" y="76"/>
                  </a:cubicBezTo>
                  <a:cubicBezTo>
                    <a:pt x="0" y="0"/>
                    <a:pt x="0" y="0"/>
                    <a:pt x="0" y="0"/>
                  </a:cubicBezTo>
                  <a:cubicBezTo>
                    <a:pt x="22" y="0"/>
                    <a:pt x="22" y="0"/>
                    <a:pt x="22" y="0"/>
                  </a:cubicBezTo>
                  <a:cubicBezTo>
                    <a:pt x="29" y="0"/>
                    <a:pt x="34" y="2"/>
                    <a:pt x="38" y="6"/>
                  </a:cubicBezTo>
                  <a:cubicBezTo>
                    <a:pt x="42" y="10"/>
                    <a:pt x="44" y="15"/>
                    <a:pt x="44" y="23"/>
                  </a:cubicBezTo>
                  <a:cubicBezTo>
                    <a:pt x="44" y="28"/>
                    <a:pt x="43" y="32"/>
                    <a:pt x="41" y="35"/>
                  </a:cubicBezTo>
                  <a:cubicBezTo>
                    <a:pt x="39" y="39"/>
                    <a:pt x="36" y="41"/>
                    <a:pt x="32" y="43"/>
                  </a:cubicBezTo>
                  <a:cubicBezTo>
                    <a:pt x="47" y="75"/>
                    <a:pt x="47" y="75"/>
                    <a:pt x="47" y="75"/>
                  </a:cubicBezTo>
                  <a:cubicBezTo>
                    <a:pt x="47" y="76"/>
                    <a:pt x="47" y="76"/>
                    <a:pt x="47" y="76"/>
                  </a:cubicBezTo>
                  <a:cubicBezTo>
                    <a:pt x="37" y="76"/>
                    <a:pt x="37" y="76"/>
                    <a:pt x="37" y="76"/>
                  </a:cubicBezTo>
                  <a:lnTo>
                    <a:pt x="23" y="45"/>
                  </a:lnTo>
                  <a:close/>
                  <a:moveTo>
                    <a:pt x="10" y="37"/>
                  </a:moveTo>
                  <a:cubicBezTo>
                    <a:pt x="21" y="37"/>
                    <a:pt x="21" y="37"/>
                    <a:pt x="21" y="37"/>
                  </a:cubicBezTo>
                  <a:cubicBezTo>
                    <a:pt x="25" y="37"/>
                    <a:pt x="29" y="36"/>
                    <a:pt x="31" y="33"/>
                  </a:cubicBezTo>
                  <a:cubicBezTo>
                    <a:pt x="33" y="31"/>
                    <a:pt x="34" y="27"/>
                    <a:pt x="34" y="23"/>
                  </a:cubicBezTo>
                  <a:cubicBezTo>
                    <a:pt x="34" y="13"/>
                    <a:pt x="30" y="8"/>
                    <a:pt x="21"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0">
              <a:extLst>
                <a:ext uri="{FF2B5EF4-FFF2-40B4-BE49-F238E27FC236}">
                  <a16:creationId xmlns:a16="http://schemas.microsoft.com/office/drawing/2014/main" id="{89427CBF-0ABB-429C-9F35-818181A505B7}"/>
                </a:ext>
              </a:extLst>
            </p:cNvPr>
            <p:cNvSpPr>
              <a:spLocks/>
            </p:cNvSpPr>
            <p:nvPr userDrawn="1"/>
          </p:nvSpPr>
          <p:spPr bwMode="auto">
            <a:xfrm>
              <a:off x="2828" y="2184"/>
              <a:ext cx="86" cy="158"/>
            </a:xfrm>
            <a:custGeom>
              <a:avLst/>
              <a:gdLst>
                <a:gd name="T0" fmla="*/ 75 w 86"/>
                <a:gd name="T1" fmla="*/ 84 h 158"/>
                <a:gd name="T2" fmla="*/ 21 w 86"/>
                <a:gd name="T3" fmla="*/ 84 h 158"/>
                <a:gd name="T4" fmla="*/ 21 w 86"/>
                <a:gd name="T5" fmla="*/ 141 h 158"/>
                <a:gd name="T6" fmla="*/ 86 w 86"/>
                <a:gd name="T7" fmla="*/ 141 h 158"/>
                <a:gd name="T8" fmla="*/ 86 w 86"/>
                <a:gd name="T9" fmla="*/ 158 h 158"/>
                <a:gd name="T10" fmla="*/ 0 w 86"/>
                <a:gd name="T11" fmla="*/ 158 h 158"/>
                <a:gd name="T12" fmla="*/ 0 w 86"/>
                <a:gd name="T13" fmla="*/ 0 h 158"/>
                <a:gd name="T14" fmla="*/ 84 w 86"/>
                <a:gd name="T15" fmla="*/ 0 h 158"/>
                <a:gd name="T16" fmla="*/ 84 w 86"/>
                <a:gd name="T17" fmla="*/ 17 h 158"/>
                <a:gd name="T18" fmla="*/ 21 w 86"/>
                <a:gd name="T19" fmla="*/ 17 h 158"/>
                <a:gd name="T20" fmla="*/ 21 w 86"/>
                <a:gd name="T21" fmla="*/ 68 h 158"/>
                <a:gd name="T22" fmla="*/ 75 w 86"/>
                <a:gd name="T23" fmla="*/ 68 h 158"/>
                <a:gd name="T24" fmla="*/ 75 w 86"/>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158">
                  <a:moveTo>
                    <a:pt x="75" y="84"/>
                  </a:moveTo>
                  <a:lnTo>
                    <a:pt x="21" y="84"/>
                  </a:lnTo>
                  <a:lnTo>
                    <a:pt x="21" y="141"/>
                  </a:lnTo>
                  <a:lnTo>
                    <a:pt x="86" y="141"/>
                  </a:lnTo>
                  <a:lnTo>
                    <a:pt x="86" y="158"/>
                  </a:lnTo>
                  <a:lnTo>
                    <a:pt x="0" y="158"/>
                  </a:lnTo>
                  <a:lnTo>
                    <a:pt x="0" y="0"/>
                  </a:lnTo>
                  <a:lnTo>
                    <a:pt x="84" y="0"/>
                  </a:lnTo>
                  <a:lnTo>
                    <a:pt x="84" y="17"/>
                  </a:lnTo>
                  <a:lnTo>
                    <a:pt x="21" y="17"/>
                  </a:lnTo>
                  <a:lnTo>
                    <a:pt x="21"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3" name="Freeform 41">
              <a:extLst>
                <a:ext uri="{FF2B5EF4-FFF2-40B4-BE49-F238E27FC236}">
                  <a16:creationId xmlns:a16="http://schemas.microsoft.com/office/drawing/2014/main" id="{C8187423-0903-4981-AD3B-806267F42475}"/>
                </a:ext>
              </a:extLst>
            </p:cNvPr>
            <p:cNvSpPr>
              <a:spLocks/>
            </p:cNvSpPr>
            <p:nvPr userDrawn="1"/>
          </p:nvSpPr>
          <p:spPr bwMode="auto">
            <a:xfrm>
              <a:off x="2933" y="2184"/>
              <a:ext cx="102" cy="158"/>
            </a:xfrm>
            <a:custGeom>
              <a:avLst/>
              <a:gdLst>
                <a:gd name="T0" fmla="*/ 102 w 102"/>
                <a:gd name="T1" fmla="*/ 17 h 158"/>
                <a:gd name="T2" fmla="*/ 60 w 102"/>
                <a:gd name="T3" fmla="*/ 17 h 158"/>
                <a:gd name="T4" fmla="*/ 60 w 102"/>
                <a:gd name="T5" fmla="*/ 158 h 158"/>
                <a:gd name="T6" fmla="*/ 42 w 102"/>
                <a:gd name="T7" fmla="*/ 158 h 158"/>
                <a:gd name="T8" fmla="*/ 42 w 102"/>
                <a:gd name="T9" fmla="*/ 17 h 158"/>
                <a:gd name="T10" fmla="*/ 0 w 102"/>
                <a:gd name="T11" fmla="*/ 17 h 158"/>
                <a:gd name="T12" fmla="*/ 0 w 102"/>
                <a:gd name="T13" fmla="*/ 0 h 158"/>
                <a:gd name="T14" fmla="*/ 102 w 102"/>
                <a:gd name="T15" fmla="*/ 0 h 158"/>
                <a:gd name="T16" fmla="*/ 102 w 102"/>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58">
                  <a:moveTo>
                    <a:pt x="102" y="17"/>
                  </a:moveTo>
                  <a:lnTo>
                    <a:pt x="60" y="17"/>
                  </a:lnTo>
                  <a:lnTo>
                    <a:pt x="60" y="158"/>
                  </a:lnTo>
                  <a:lnTo>
                    <a:pt x="42" y="158"/>
                  </a:lnTo>
                  <a:lnTo>
                    <a:pt x="42" y="17"/>
                  </a:lnTo>
                  <a:lnTo>
                    <a:pt x="0" y="17"/>
                  </a:lnTo>
                  <a:lnTo>
                    <a:pt x="0" y="0"/>
                  </a:lnTo>
                  <a:lnTo>
                    <a:pt x="102" y="0"/>
                  </a:lnTo>
                  <a:lnTo>
                    <a:pt x="102"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2">
              <a:extLst>
                <a:ext uri="{FF2B5EF4-FFF2-40B4-BE49-F238E27FC236}">
                  <a16:creationId xmlns:a16="http://schemas.microsoft.com/office/drawing/2014/main" id="{94F1BE8A-177C-4798-8FBE-062BF2067C65}"/>
                </a:ext>
              </a:extLst>
            </p:cNvPr>
            <p:cNvSpPr>
              <a:spLocks noEditPoints="1"/>
            </p:cNvSpPr>
            <p:nvPr userDrawn="1"/>
          </p:nvSpPr>
          <p:spPr bwMode="auto">
            <a:xfrm>
              <a:off x="3108" y="2184"/>
              <a:ext cx="97" cy="158"/>
            </a:xfrm>
            <a:custGeom>
              <a:avLst/>
              <a:gdLst>
                <a:gd name="T0" fmla="*/ 0 w 46"/>
                <a:gd name="T1" fmla="*/ 75 h 75"/>
                <a:gd name="T2" fmla="*/ 0 w 46"/>
                <a:gd name="T3" fmla="*/ 0 h 75"/>
                <a:gd name="T4" fmla="*/ 18 w 46"/>
                <a:gd name="T5" fmla="*/ 0 h 75"/>
                <a:gd name="T6" fmla="*/ 39 w 46"/>
                <a:gd name="T7" fmla="*/ 8 h 75"/>
                <a:gd name="T8" fmla="*/ 46 w 46"/>
                <a:gd name="T9" fmla="*/ 31 h 75"/>
                <a:gd name="T10" fmla="*/ 46 w 46"/>
                <a:gd name="T11" fmla="*/ 44 h 75"/>
                <a:gd name="T12" fmla="*/ 39 w 46"/>
                <a:gd name="T13" fmla="*/ 67 h 75"/>
                <a:gd name="T14" fmla="*/ 17 w 46"/>
                <a:gd name="T15" fmla="*/ 75 h 75"/>
                <a:gd name="T16" fmla="*/ 0 w 46"/>
                <a:gd name="T17" fmla="*/ 75 h 75"/>
                <a:gd name="T18" fmla="*/ 10 w 46"/>
                <a:gd name="T19" fmla="*/ 8 h 75"/>
                <a:gd name="T20" fmla="*/ 10 w 46"/>
                <a:gd name="T21" fmla="*/ 67 h 75"/>
                <a:gd name="T22" fmla="*/ 17 w 46"/>
                <a:gd name="T23" fmla="*/ 67 h 75"/>
                <a:gd name="T24" fmla="*/ 32 w 46"/>
                <a:gd name="T25" fmla="*/ 61 h 75"/>
                <a:gd name="T26" fmla="*/ 37 w 46"/>
                <a:gd name="T27" fmla="*/ 44 h 75"/>
                <a:gd name="T28" fmla="*/ 37 w 46"/>
                <a:gd name="T29" fmla="*/ 31 h 75"/>
                <a:gd name="T30" fmla="*/ 32 w 46"/>
                <a:gd name="T31" fmla="*/ 13 h 75"/>
                <a:gd name="T32" fmla="*/ 18 w 46"/>
                <a:gd name="T33" fmla="*/ 8 h 75"/>
                <a:gd name="T34" fmla="*/ 10 w 46"/>
                <a:gd name="T35" fmla="*/ 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75">
                  <a:moveTo>
                    <a:pt x="0" y="75"/>
                  </a:moveTo>
                  <a:cubicBezTo>
                    <a:pt x="0" y="0"/>
                    <a:pt x="0" y="0"/>
                    <a:pt x="0" y="0"/>
                  </a:cubicBezTo>
                  <a:cubicBezTo>
                    <a:pt x="18" y="0"/>
                    <a:pt x="18" y="0"/>
                    <a:pt x="18" y="0"/>
                  </a:cubicBezTo>
                  <a:cubicBezTo>
                    <a:pt x="27" y="0"/>
                    <a:pt x="34" y="3"/>
                    <a:pt x="39" y="8"/>
                  </a:cubicBezTo>
                  <a:cubicBezTo>
                    <a:pt x="44" y="14"/>
                    <a:pt x="46" y="21"/>
                    <a:pt x="46" y="31"/>
                  </a:cubicBezTo>
                  <a:cubicBezTo>
                    <a:pt x="46" y="44"/>
                    <a:pt x="46" y="44"/>
                    <a:pt x="46" y="44"/>
                  </a:cubicBezTo>
                  <a:cubicBezTo>
                    <a:pt x="46" y="54"/>
                    <a:pt x="44" y="61"/>
                    <a:pt x="39" y="67"/>
                  </a:cubicBezTo>
                  <a:cubicBezTo>
                    <a:pt x="34" y="72"/>
                    <a:pt x="27" y="75"/>
                    <a:pt x="17" y="75"/>
                  </a:cubicBezTo>
                  <a:lnTo>
                    <a:pt x="0" y="75"/>
                  </a:lnTo>
                  <a:close/>
                  <a:moveTo>
                    <a:pt x="10" y="8"/>
                  </a:moveTo>
                  <a:cubicBezTo>
                    <a:pt x="10" y="67"/>
                    <a:pt x="10" y="67"/>
                    <a:pt x="10" y="67"/>
                  </a:cubicBezTo>
                  <a:cubicBezTo>
                    <a:pt x="17" y="67"/>
                    <a:pt x="17" y="67"/>
                    <a:pt x="17" y="67"/>
                  </a:cubicBezTo>
                  <a:cubicBezTo>
                    <a:pt x="24" y="67"/>
                    <a:pt x="29" y="65"/>
                    <a:pt x="32" y="61"/>
                  </a:cubicBezTo>
                  <a:cubicBezTo>
                    <a:pt x="35" y="57"/>
                    <a:pt x="37" y="52"/>
                    <a:pt x="37" y="44"/>
                  </a:cubicBezTo>
                  <a:cubicBezTo>
                    <a:pt x="37" y="31"/>
                    <a:pt x="37" y="31"/>
                    <a:pt x="37" y="31"/>
                  </a:cubicBezTo>
                  <a:cubicBezTo>
                    <a:pt x="37" y="23"/>
                    <a:pt x="35" y="17"/>
                    <a:pt x="32" y="13"/>
                  </a:cubicBezTo>
                  <a:cubicBezTo>
                    <a:pt x="29" y="10"/>
                    <a:pt x="24" y="8"/>
                    <a:pt x="18" y="8"/>
                  </a:cubicBezTo>
                  <a:lnTo>
                    <a:pt x="1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5" name="Freeform 43">
              <a:extLst>
                <a:ext uri="{FF2B5EF4-FFF2-40B4-BE49-F238E27FC236}">
                  <a16:creationId xmlns:a16="http://schemas.microsoft.com/office/drawing/2014/main" id="{46D3BF32-245C-46EC-A835-337911A6DE18}"/>
                </a:ext>
              </a:extLst>
            </p:cNvPr>
            <p:cNvSpPr>
              <a:spLocks/>
            </p:cNvSpPr>
            <p:nvPr userDrawn="1"/>
          </p:nvSpPr>
          <p:spPr bwMode="auto">
            <a:xfrm>
              <a:off x="3238"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4">
              <a:extLst>
                <a:ext uri="{FF2B5EF4-FFF2-40B4-BE49-F238E27FC236}">
                  <a16:creationId xmlns:a16="http://schemas.microsoft.com/office/drawing/2014/main" id="{175FE941-B38A-4AB1-BDF1-1B83A60B24C1}"/>
                </a:ext>
              </a:extLst>
            </p:cNvPr>
            <p:cNvSpPr>
              <a:spLocks/>
            </p:cNvSpPr>
            <p:nvPr userDrawn="1"/>
          </p:nvSpPr>
          <p:spPr bwMode="auto">
            <a:xfrm>
              <a:off x="3404"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45">
              <a:extLst>
                <a:ext uri="{FF2B5EF4-FFF2-40B4-BE49-F238E27FC236}">
                  <a16:creationId xmlns:a16="http://schemas.microsoft.com/office/drawing/2014/main" id="{490A04C9-BD2F-46F4-B8C4-128143A68B7B}"/>
                </a:ext>
              </a:extLst>
            </p:cNvPr>
            <p:cNvSpPr>
              <a:spLocks noEditPoints="1"/>
            </p:cNvSpPr>
            <p:nvPr userDrawn="1"/>
          </p:nvSpPr>
          <p:spPr bwMode="auto">
            <a:xfrm>
              <a:off x="3508"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6">
              <a:extLst>
                <a:ext uri="{FF2B5EF4-FFF2-40B4-BE49-F238E27FC236}">
                  <a16:creationId xmlns:a16="http://schemas.microsoft.com/office/drawing/2014/main" id="{582832FD-4E32-4B0B-9148-BCAE10C0CBC3}"/>
                </a:ext>
              </a:extLst>
            </p:cNvPr>
            <p:cNvSpPr>
              <a:spLocks noEditPoints="1"/>
            </p:cNvSpPr>
            <p:nvPr userDrawn="1"/>
          </p:nvSpPr>
          <p:spPr bwMode="auto">
            <a:xfrm>
              <a:off x="3646" y="2184"/>
              <a:ext cx="99" cy="158"/>
            </a:xfrm>
            <a:custGeom>
              <a:avLst/>
              <a:gdLst>
                <a:gd name="T0" fmla="*/ 23 w 47"/>
                <a:gd name="T1" fmla="*/ 45 h 75"/>
                <a:gd name="T2" fmla="*/ 10 w 47"/>
                <a:gd name="T3" fmla="*/ 45 h 75"/>
                <a:gd name="T4" fmla="*/ 10 w 47"/>
                <a:gd name="T5" fmla="*/ 75 h 75"/>
                <a:gd name="T6" fmla="*/ 0 w 47"/>
                <a:gd name="T7" fmla="*/ 75 h 75"/>
                <a:gd name="T8" fmla="*/ 0 w 47"/>
                <a:gd name="T9" fmla="*/ 0 h 75"/>
                <a:gd name="T10" fmla="*/ 21 w 47"/>
                <a:gd name="T11" fmla="*/ 0 h 75"/>
                <a:gd name="T12" fmla="*/ 38 w 47"/>
                <a:gd name="T13" fmla="*/ 6 h 75"/>
                <a:gd name="T14" fmla="*/ 44 w 47"/>
                <a:gd name="T15" fmla="*/ 22 h 75"/>
                <a:gd name="T16" fmla="*/ 41 w 47"/>
                <a:gd name="T17" fmla="*/ 35 h 75"/>
                <a:gd name="T18" fmla="*/ 32 w 47"/>
                <a:gd name="T19" fmla="*/ 42 h 75"/>
                <a:gd name="T20" fmla="*/ 47 w 47"/>
                <a:gd name="T21" fmla="*/ 74 h 75"/>
                <a:gd name="T22" fmla="*/ 47 w 47"/>
                <a:gd name="T23" fmla="*/ 75 h 75"/>
                <a:gd name="T24" fmla="*/ 36 w 47"/>
                <a:gd name="T25" fmla="*/ 75 h 75"/>
                <a:gd name="T26" fmla="*/ 23 w 47"/>
                <a:gd name="T27" fmla="*/ 45 h 75"/>
                <a:gd name="T28" fmla="*/ 10 w 47"/>
                <a:gd name="T29" fmla="*/ 36 h 75"/>
                <a:gd name="T30" fmla="*/ 21 w 47"/>
                <a:gd name="T31" fmla="*/ 36 h 75"/>
                <a:gd name="T32" fmla="*/ 31 w 47"/>
                <a:gd name="T33" fmla="*/ 33 h 75"/>
                <a:gd name="T34" fmla="*/ 34 w 47"/>
                <a:gd name="T35" fmla="*/ 22 h 75"/>
                <a:gd name="T36" fmla="*/ 21 w 47"/>
                <a:gd name="T37" fmla="*/ 8 h 75"/>
                <a:gd name="T38" fmla="*/ 10 w 47"/>
                <a:gd name="T39" fmla="*/ 8 h 75"/>
                <a:gd name="T40" fmla="*/ 10 w 47"/>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 h="75">
                  <a:moveTo>
                    <a:pt x="23" y="45"/>
                  </a:moveTo>
                  <a:cubicBezTo>
                    <a:pt x="10" y="45"/>
                    <a:pt x="10" y="45"/>
                    <a:pt x="10" y="45"/>
                  </a:cubicBezTo>
                  <a:cubicBezTo>
                    <a:pt x="10" y="75"/>
                    <a:pt x="10" y="75"/>
                    <a:pt x="10" y="75"/>
                  </a:cubicBezTo>
                  <a:cubicBezTo>
                    <a:pt x="0" y="75"/>
                    <a:pt x="0" y="75"/>
                    <a:pt x="0" y="75"/>
                  </a:cubicBezTo>
                  <a:cubicBezTo>
                    <a:pt x="0" y="0"/>
                    <a:pt x="0" y="0"/>
                    <a:pt x="0" y="0"/>
                  </a:cubicBezTo>
                  <a:cubicBezTo>
                    <a:pt x="21" y="0"/>
                    <a:pt x="21" y="0"/>
                    <a:pt x="21" y="0"/>
                  </a:cubicBezTo>
                  <a:cubicBezTo>
                    <a:pt x="29" y="0"/>
                    <a:pt x="34" y="2"/>
                    <a:pt x="38" y="6"/>
                  </a:cubicBezTo>
                  <a:cubicBezTo>
                    <a:pt x="42" y="9"/>
                    <a:pt x="44" y="15"/>
                    <a:pt x="44" y="22"/>
                  </a:cubicBezTo>
                  <a:cubicBezTo>
                    <a:pt x="44" y="27"/>
                    <a:pt x="43" y="31"/>
                    <a:pt x="41" y="35"/>
                  </a:cubicBezTo>
                  <a:cubicBezTo>
                    <a:pt x="39" y="38"/>
                    <a:pt x="36" y="41"/>
                    <a:pt x="32" y="42"/>
                  </a:cubicBezTo>
                  <a:cubicBezTo>
                    <a:pt x="47" y="74"/>
                    <a:pt x="47" y="74"/>
                    <a:pt x="47" y="74"/>
                  </a:cubicBezTo>
                  <a:cubicBezTo>
                    <a:pt x="47" y="75"/>
                    <a:pt x="47" y="75"/>
                    <a:pt x="47" y="75"/>
                  </a:cubicBezTo>
                  <a:cubicBezTo>
                    <a:pt x="36" y="75"/>
                    <a:pt x="36" y="75"/>
                    <a:pt x="36" y="75"/>
                  </a:cubicBezTo>
                  <a:lnTo>
                    <a:pt x="23" y="45"/>
                  </a:lnTo>
                  <a:close/>
                  <a:moveTo>
                    <a:pt x="10" y="36"/>
                  </a:moveTo>
                  <a:cubicBezTo>
                    <a:pt x="21" y="36"/>
                    <a:pt x="21" y="36"/>
                    <a:pt x="21" y="36"/>
                  </a:cubicBezTo>
                  <a:cubicBezTo>
                    <a:pt x="25" y="36"/>
                    <a:pt x="28" y="35"/>
                    <a:pt x="31" y="33"/>
                  </a:cubicBezTo>
                  <a:cubicBezTo>
                    <a:pt x="33" y="30"/>
                    <a:pt x="34" y="27"/>
                    <a:pt x="34" y="22"/>
                  </a:cubicBezTo>
                  <a:cubicBezTo>
                    <a:pt x="34" y="13"/>
                    <a:pt x="30" y="8"/>
                    <a:pt x="21" y="8"/>
                  </a:cubicBezTo>
                  <a:cubicBezTo>
                    <a:pt x="10" y="8"/>
                    <a:pt x="10" y="8"/>
                    <a:pt x="10" y="8"/>
                  </a:cubicBezTo>
                  <a:lnTo>
                    <a:pt x="1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7">
              <a:extLst>
                <a:ext uri="{FF2B5EF4-FFF2-40B4-BE49-F238E27FC236}">
                  <a16:creationId xmlns:a16="http://schemas.microsoft.com/office/drawing/2014/main" id="{5484FDB6-28F7-4FA7-A974-D28C185AC5F8}"/>
                </a:ext>
              </a:extLst>
            </p:cNvPr>
            <p:cNvSpPr>
              <a:spLocks/>
            </p:cNvSpPr>
            <p:nvPr userDrawn="1"/>
          </p:nvSpPr>
          <p:spPr bwMode="auto">
            <a:xfrm>
              <a:off x="3768" y="2184"/>
              <a:ext cx="132" cy="158"/>
            </a:xfrm>
            <a:custGeom>
              <a:avLst/>
              <a:gdLst>
                <a:gd name="T0" fmla="*/ 25 w 132"/>
                <a:gd name="T1" fmla="*/ 0 h 158"/>
                <a:gd name="T2" fmla="*/ 65 w 132"/>
                <a:gd name="T3" fmla="*/ 129 h 158"/>
                <a:gd name="T4" fmla="*/ 106 w 132"/>
                <a:gd name="T5" fmla="*/ 0 h 158"/>
                <a:gd name="T6" fmla="*/ 132 w 132"/>
                <a:gd name="T7" fmla="*/ 0 h 158"/>
                <a:gd name="T8" fmla="*/ 132 w 132"/>
                <a:gd name="T9" fmla="*/ 158 h 158"/>
                <a:gd name="T10" fmla="*/ 113 w 132"/>
                <a:gd name="T11" fmla="*/ 158 h 158"/>
                <a:gd name="T12" fmla="*/ 113 w 132"/>
                <a:gd name="T13" fmla="*/ 97 h 158"/>
                <a:gd name="T14" fmla="*/ 115 w 132"/>
                <a:gd name="T15" fmla="*/ 34 h 158"/>
                <a:gd name="T16" fmla="*/ 73 w 132"/>
                <a:gd name="T17" fmla="*/ 158 h 158"/>
                <a:gd name="T18" fmla="*/ 58 w 132"/>
                <a:gd name="T19" fmla="*/ 158 h 158"/>
                <a:gd name="T20" fmla="*/ 16 w 132"/>
                <a:gd name="T21" fmla="*/ 36 h 158"/>
                <a:gd name="T22" fmla="*/ 19 w 132"/>
                <a:gd name="T23" fmla="*/ 97 h 158"/>
                <a:gd name="T24" fmla="*/ 19 w 132"/>
                <a:gd name="T25" fmla="*/ 158 h 158"/>
                <a:gd name="T26" fmla="*/ 0 w 132"/>
                <a:gd name="T27" fmla="*/ 158 h 158"/>
                <a:gd name="T28" fmla="*/ 0 w 132"/>
                <a:gd name="T29" fmla="*/ 0 h 158"/>
                <a:gd name="T30" fmla="*/ 25 w 132"/>
                <a:gd name="T31"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58">
                  <a:moveTo>
                    <a:pt x="25" y="0"/>
                  </a:moveTo>
                  <a:lnTo>
                    <a:pt x="65" y="129"/>
                  </a:lnTo>
                  <a:lnTo>
                    <a:pt x="106" y="0"/>
                  </a:lnTo>
                  <a:lnTo>
                    <a:pt x="132" y="0"/>
                  </a:lnTo>
                  <a:lnTo>
                    <a:pt x="132" y="158"/>
                  </a:lnTo>
                  <a:lnTo>
                    <a:pt x="113" y="158"/>
                  </a:lnTo>
                  <a:lnTo>
                    <a:pt x="113" y="97"/>
                  </a:lnTo>
                  <a:lnTo>
                    <a:pt x="115" y="34"/>
                  </a:lnTo>
                  <a:lnTo>
                    <a:pt x="73" y="158"/>
                  </a:lnTo>
                  <a:lnTo>
                    <a:pt x="58" y="158"/>
                  </a:lnTo>
                  <a:lnTo>
                    <a:pt x="16" y="36"/>
                  </a:lnTo>
                  <a:lnTo>
                    <a:pt x="19" y="97"/>
                  </a:lnTo>
                  <a:lnTo>
                    <a:pt x="19" y="158"/>
                  </a:lnTo>
                  <a:lnTo>
                    <a:pt x="0" y="158"/>
                  </a:lnTo>
                  <a:lnTo>
                    <a:pt x="0"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0" name="Freeform 48">
              <a:extLst>
                <a:ext uri="{FF2B5EF4-FFF2-40B4-BE49-F238E27FC236}">
                  <a16:creationId xmlns:a16="http://schemas.microsoft.com/office/drawing/2014/main" id="{EC2F46BB-9129-4C7E-AFC1-9E901C2E8479}"/>
                </a:ext>
              </a:extLst>
            </p:cNvPr>
            <p:cNvSpPr>
              <a:spLocks noEditPoints="1"/>
            </p:cNvSpPr>
            <p:nvPr userDrawn="1"/>
          </p:nvSpPr>
          <p:spPr bwMode="auto">
            <a:xfrm>
              <a:off x="3927" y="2184"/>
              <a:ext cx="117" cy="158"/>
            </a:xfrm>
            <a:custGeom>
              <a:avLst/>
              <a:gdLst>
                <a:gd name="T0" fmla="*/ 86 w 117"/>
                <a:gd name="T1" fmla="*/ 116 h 158"/>
                <a:gd name="T2" fmla="*/ 31 w 117"/>
                <a:gd name="T3" fmla="*/ 116 h 158"/>
                <a:gd name="T4" fmla="*/ 19 w 117"/>
                <a:gd name="T5" fmla="*/ 158 h 158"/>
                <a:gd name="T6" fmla="*/ 0 w 117"/>
                <a:gd name="T7" fmla="*/ 158 h 158"/>
                <a:gd name="T8" fmla="*/ 50 w 117"/>
                <a:gd name="T9" fmla="*/ 0 h 158"/>
                <a:gd name="T10" fmla="*/ 67 w 117"/>
                <a:gd name="T11" fmla="*/ 0 h 158"/>
                <a:gd name="T12" fmla="*/ 117 w 117"/>
                <a:gd name="T13" fmla="*/ 158 h 158"/>
                <a:gd name="T14" fmla="*/ 98 w 117"/>
                <a:gd name="T15" fmla="*/ 158 h 158"/>
                <a:gd name="T16" fmla="*/ 86 w 117"/>
                <a:gd name="T17" fmla="*/ 116 h 158"/>
                <a:gd name="T18" fmla="*/ 37 w 117"/>
                <a:gd name="T19" fmla="*/ 99 h 158"/>
                <a:gd name="T20" fmla="*/ 79 w 117"/>
                <a:gd name="T21" fmla="*/ 99 h 158"/>
                <a:gd name="T22" fmla="*/ 58 w 117"/>
                <a:gd name="T23" fmla="*/ 28 h 158"/>
                <a:gd name="T24" fmla="*/ 37 w 117"/>
                <a:gd name="T25" fmla="*/ 9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58">
                  <a:moveTo>
                    <a:pt x="86" y="116"/>
                  </a:moveTo>
                  <a:lnTo>
                    <a:pt x="31" y="116"/>
                  </a:lnTo>
                  <a:lnTo>
                    <a:pt x="19" y="158"/>
                  </a:lnTo>
                  <a:lnTo>
                    <a:pt x="0" y="158"/>
                  </a:lnTo>
                  <a:lnTo>
                    <a:pt x="50" y="0"/>
                  </a:lnTo>
                  <a:lnTo>
                    <a:pt x="67" y="0"/>
                  </a:lnTo>
                  <a:lnTo>
                    <a:pt x="117" y="158"/>
                  </a:lnTo>
                  <a:lnTo>
                    <a:pt x="98" y="158"/>
                  </a:lnTo>
                  <a:lnTo>
                    <a:pt x="86" y="116"/>
                  </a:lnTo>
                  <a:close/>
                  <a:moveTo>
                    <a:pt x="37" y="99"/>
                  </a:moveTo>
                  <a:lnTo>
                    <a:pt x="79" y="99"/>
                  </a:lnTo>
                  <a:lnTo>
                    <a:pt x="58" y="28"/>
                  </a:lnTo>
                  <a:lnTo>
                    <a:pt x="37"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1" name="Freeform 49">
              <a:extLst>
                <a:ext uri="{FF2B5EF4-FFF2-40B4-BE49-F238E27FC236}">
                  <a16:creationId xmlns:a16="http://schemas.microsoft.com/office/drawing/2014/main" id="{C919FEDD-6814-4919-9A65-4B630FE186FF}"/>
                </a:ext>
              </a:extLst>
            </p:cNvPr>
            <p:cNvSpPr>
              <a:spLocks/>
            </p:cNvSpPr>
            <p:nvPr userDrawn="1"/>
          </p:nvSpPr>
          <p:spPr bwMode="auto">
            <a:xfrm>
              <a:off x="4044" y="2184"/>
              <a:ext cx="103" cy="158"/>
            </a:xfrm>
            <a:custGeom>
              <a:avLst/>
              <a:gdLst>
                <a:gd name="T0" fmla="*/ 103 w 103"/>
                <a:gd name="T1" fmla="*/ 17 h 158"/>
                <a:gd name="T2" fmla="*/ 61 w 103"/>
                <a:gd name="T3" fmla="*/ 17 h 158"/>
                <a:gd name="T4" fmla="*/ 61 w 103"/>
                <a:gd name="T5" fmla="*/ 158 h 158"/>
                <a:gd name="T6" fmla="*/ 42 w 103"/>
                <a:gd name="T7" fmla="*/ 158 h 158"/>
                <a:gd name="T8" fmla="*/ 42 w 103"/>
                <a:gd name="T9" fmla="*/ 17 h 158"/>
                <a:gd name="T10" fmla="*/ 0 w 103"/>
                <a:gd name="T11" fmla="*/ 17 h 158"/>
                <a:gd name="T12" fmla="*/ 0 w 103"/>
                <a:gd name="T13" fmla="*/ 0 h 158"/>
                <a:gd name="T14" fmla="*/ 103 w 103"/>
                <a:gd name="T15" fmla="*/ 0 h 158"/>
                <a:gd name="T16" fmla="*/ 103 w 103"/>
                <a:gd name="T17" fmla="*/ 17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158">
                  <a:moveTo>
                    <a:pt x="103" y="17"/>
                  </a:moveTo>
                  <a:lnTo>
                    <a:pt x="61" y="17"/>
                  </a:lnTo>
                  <a:lnTo>
                    <a:pt x="61" y="158"/>
                  </a:lnTo>
                  <a:lnTo>
                    <a:pt x="42" y="158"/>
                  </a:lnTo>
                  <a:lnTo>
                    <a:pt x="42" y="17"/>
                  </a:lnTo>
                  <a:lnTo>
                    <a:pt x="0" y="17"/>
                  </a:lnTo>
                  <a:lnTo>
                    <a:pt x="0" y="0"/>
                  </a:lnTo>
                  <a:lnTo>
                    <a:pt x="103" y="0"/>
                  </a:lnTo>
                  <a:lnTo>
                    <a:pt x="103"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2" name="Rectangle 50">
              <a:extLst>
                <a:ext uri="{FF2B5EF4-FFF2-40B4-BE49-F238E27FC236}">
                  <a16:creationId xmlns:a16="http://schemas.microsoft.com/office/drawing/2014/main" id="{05345AC7-976C-437B-9D58-569FA091B7B5}"/>
                </a:ext>
              </a:extLst>
            </p:cNvPr>
            <p:cNvSpPr>
              <a:spLocks noChangeArrowheads="1"/>
            </p:cNvSpPr>
            <p:nvPr userDrawn="1"/>
          </p:nvSpPr>
          <p:spPr bwMode="auto">
            <a:xfrm>
              <a:off x="417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51">
              <a:extLst>
                <a:ext uri="{FF2B5EF4-FFF2-40B4-BE49-F238E27FC236}">
                  <a16:creationId xmlns:a16="http://schemas.microsoft.com/office/drawing/2014/main" id="{B85446F9-F476-4D68-8E37-75890B5122DD}"/>
                </a:ext>
              </a:extLst>
            </p:cNvPr>
            <p:cNvSpPr>
              <a:spLocks noEditPoints="1"/>
            </p:cNvSpPr>
            <p:nvPr userDrawn="1"/>
          </p:nvSpPr>
          <p:spPr bwMode="auto">
            <a:xfrm>
              <a:off x="422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3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3" y="77"/>
                    <a:pt x="25" y="77"/>
                  </a:cubicBezTo>
                  <a:cubicBezTo>
                    <a:pt x="18" y="77"/>
                    <a:pt x="11" y="74"/>
                    <a:pt x="7" y="69"/>
                  </a:cubicBezTo>
                  <a:cubicBezTo>
                    <a:pt x="2"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0" y="21"/>
                    <a:pt x="51" y="31"/>
                  </a:cubicBezTo>
                  <a:lnTo>
                    <a:pt x="51" y="45"/>
                  </a:lnTo>
                  <a:close/>
                  <a:moveTo>
                    <a:pt x="41" y="32"/>
                  </a:moveTo>
                  <a:cubicBezTo>
                    <a:pt x="41" y="24"/>
                    <a:pt x="40" y="18"/>
                    <a:pt x="37" y="14"/>
                  </a:cubicBezTo>
                  <a:cubicBezTo>
                    <a:pt x="35" y="10"/>
                    <a:pt x="31" y="8"/>
                    <a:pt x="25" y="8"/>
                  </a:cubicBezTo>
                  <a:cubicBezTo>
                    <a:pt x="20" y="8"/>
                    <a:pt x="16" y="10"/>
                    <a:pt x="13" y="14"/>
                  </a:cubicBezTo>
                  <a:cubicBezTo>
                    <a:pt x="11" y="18"/>
                    <a:pt x="9"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4" name="Freeform 52">
              <a:extLst>
                <a:ext uri="{FF2B5EF4-FFF2-40B4-BE49-F238E27FC236}">
                  <a16:creationId xmlns:a16="http://schemas.microsoft.com/office/drawing/2014/main" id="{BD89C078-9E29-47BE-9DA1-09CF55E8C63D}"/>
                </a:ext>
              </a:extLst>
            </p:cNvPr>
            <p:cNvSpPr>
              <a:spLocks/>
            </p:cNvSpPr>
            <p:nvPr userDrawn="1"/>
          </p:nvSpPr>
          <p:spPr bwMode="auto">
            <a:xfrm>
              <a:off x="4364" y="2184"/>
              <a:ext cx="103" cy="158"/>
            </a:xfrm>
            <a:custGeom>
              <a:avLst/>
              <a:gdLst>
                <a:gd name="T0" fmla="*/ 103 w 103"/>
                <a:gd name="T1" fmla="*/ 158 h 158"/>
                <a:gd name="T2" fmla="*/ 84 w 103"/>
                <a:gd name="T3" fmla="*/ 158 h 158"/>
                <a:gd name="T4" fmla="*/ 21 w 103"/>
                <a:gd name="T5" fmla="*/ 36 h 158"/>
                <a:gd name="T6" fmla="*/ 21 w 103"/>
                <a:gd name="T7" fmla="*/ 158 h 158"/>
                <a:gd name="T8" fmla="*/ 0 w 103"/>
                <a:gd name="T9" fmla="*/ 158 h 158"/>
                <a:gd name="T10" fmla="*/ 0 w 103"/>
                <a:gd name="T11" fmla="*/ 0 h 158"/>
                <a:gd name="T12" fmla="*/ 21 w 103"/>
                <a:gd name="T13" fmla="*/ 0 h 158"/>
                <a:gd name="T14" fmla="*/ 84 w 103"/>
                <a:gd name="T15" fmla="*/ 122 h 158"/>
                <a:gd name="T16" fmla="*/ 84 w 103"/>
                <a:gd name="T17" fmla="*/ 0 h 158"/>
                <a:gd name="T18" fmla="*/ 103 w 103"/>
                <a:gd name="T19" fmla="*/ 0 h 158"/>
                <a:gd name="T20" fmla="*/ 103 w 103"/>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3" h="158">
                  <a:moveTo>
                    <a:pt x="103" y="158"/>
                  </a:moveTo>
                  <a:lnTo>
                    <a:pt x="84" y="158"/>
                  </a:lnTo>
                  <a:lnTo>
                    <a:pt x="21" y="36"/>
                  </a:lnTo>
                  <a:lnTo>
                    <a:pt x="21" y="158"/>
                  </a:lnTo>
                  <a:lnTo>
                    <a:pt x="0" y="158"/>
                  </a:lnTo>
                  <a:lnTo>
                    <a:pt x="0" y="0"/>
                  </a:lnTo>
                  <a:lnTo>
                    <a:pt x="21" y="0"/>
                  </a:lnTo>
                  <a:lnTo>
                    <a:pt x="84" y="122"/>
                  </a:lnTo>
                  <a:lnTo>
                    <a:pt x="84" y="0"/>
                  </a:lnTo>
                  <a:lnTo>
                    <a:pt x="103" y="0"/>
                  </a:lnTo>
                  <a:lnTo>
                    <a:pt x="103"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5" name="Freeform 53">
              <a:extLst>
                <a:ext uri="{FF2B5EF4-FFF2-40B4-BE49-F238E27FC236}">
                  <a16:creationId xmlns:a16="http://schemas.microsoft.com/office/drawing/2014/main" id="{23AB4691-55AB-44DB-B61A-34689FA88F3A}"/>
                </a:ext>
              </a:extLst>
            </p:cNvPr>
            <p:cNvSpPr>
              <a:spLocks noEditPoints="1"/>
            </p:cNvSpPr>
            <p:nvPr userDrawn="1"/>
          </p:nvSpPr>
          <p:spPr bwMode="auto">
            <a:xfrm>
              <a:off x="4557" y="2184"/>
              <a:ext cx="98" cy="158"/>
            </a:xfrm>
            <a:custGeom>
              <a:avLst/>
              <a:gdLst>
                <a:gd name="T0" fmla="*/ 10 w 47"/>
                <a:gd name="T1" fmla="*/ 46 h 75"/>
                <a:gd name="T2" fmla="*/ 10 w 47"/>
                <a:gd name="T3" fmla="*/ 75 h 75"/>
                <a:gd name="T4" fmla="*/ 0 w 47"/>
                <a:gd name="T5" fmla="*/ 75 h 75"/>
                <a:gd name="T6" fmla="*/ 0 w 47"/>
                <a:gd name="T7" fmla="*/ 0 h 75"/>
                <a:gd name="T8" fmla="*/ 24 w 47"/>
                <a:gd name="T9" fmla="*/ 0 h 75"/>
                <a:gd name="T10" fmla="*/ 41 w 47"/>
                <a:gd name="T11" fmla="*/ 6 h 75"/>
                <a:gd name="T12" fmla="*/ 47 w 47"/>
                <a:gd name="T13" fmla="*/ 23 h 75"/>
                <a:gd name="T14" fmla="*/ 41 w 47"/>
                <a:gd name="T15" fmla="*/ 40 h 75"/>
                <a:gd name="T16" fmla="*/ 25 w 47"/>
                <a:gd name="T17" fmla="*/ 46 h 75"/>
                <a:gd name="T18" fmla="*/ 10 w 47"/>
                <a:gd name="T19" fmla="*/ 46 h 75"/>
                <a:gd name="T20" fmla="*/ 10 w 47"/>
                <a:gd name="T21" fmla="*/ 37 h 75"/>
                <a:gd name="T22" fmla="*/ 24 w 47"/>
                <a:gd name="T23" fmla="*/ 37 h 75"/>
                <a:gd name="T24" fmla="*/ 34 w 47"/>
                <a:gd name="T25" fmla="*/ 34 h 75"/>
                <a:gd name="T26" fmla="*/ 37 w 47"/>
                <a:gd name="T27" fmla="*/ 23 h 75"/>
                <a:gd name="T28" fmla="*/ 34 w 47"/>
                <a:gd name="T29" fmla="*/ 12 h 75"/>
                <a:gd name="T30" fmla="*/ 24 w 47"/>
                <a:gd name="T31" fmla="*/ 8 h 75"/>
                <a:gd name="T32" fmla="*/ 10 w 47"/>
                <a:gd name="T33" fmla="*/ 8 h 75"/>
                <a:gd name="T34" fmla="*/ 10 w 47"/>
                <a:gd name="T35" fmla="*/ 3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75">
                  <a:moveTo>
                    <a:pt x="10" y="46"/>
                  </a:moveTo>
                  <a:cubicBezTo>
                    <a:pt x="10" y="75"/>
                    <a:pt x="10" y="75"/>
                    <a:pt x="10" y="75"/>
                  </a:cubicBezTo>
                  <a:cubicBezTo>
                    <a:pt x="0" y="75"/>
                    <a:pt x="0" y="75"/>
                    <a:pt x="0" y="75"/>
                  </a:cubicBezTo>
                  <a:cubicBezTo>
                    <a:pt x="0" y="0"/>
                    <a:pt x="0" y="0"/>
                    <a:pt x="0" y="0"/>
                  </a:cubicBezTo>
                  <a:cubicBezTo>
                    <a:pt x="24" y="0"/>
                    <a:pt x="24" y="0"/>
                    <a:pt x="24" y="0"/>
                  </a:cubicBezTo>
                  <a:cubicBezTo>
                    <a:pt x="31" y="0"/>
                    <a:pt x="37" y="2"/>
                    <a:pt x="41" y="6"/>
                  </a:cubicBezTo>
                  <a:cubicBezTo>
                    <a:pt x="45" y="10"/>
                    <a:pt x="47" y="16"/>
                    <a:pt x="47" y="23"/>
                  </a:cubicBezTo>
                  <a:cubicBezTo>
                    <a:pt x="47" y="30"/>
                    <a:pt x="45" y="36"/>
                    <a:pt x="41" y="40"/>
                  </a:cubicBezTo>
                  <a:cubicBezTo>
                    <a:pt x="37" y="43"/>
                    <a:pt x="32" y="45"/>
                    <a:pt x="25" y="46"/>
                  </a:cubicBezTo>
                  <a:lnTo>
                    <a:pt x="10" y="46"/>
                  </a:lnTo>
                  <a:close/>
                  <a:moveTo>
                    <a:pt x="10" y="37"/>
                  </a:moveTo>
                  <a:cubicBezTo>
                    <a:pt x="24" y="37"/>
                    <a:pt x="24" y="37"/>
                    <a:pt x="24" y="37"/>
                  </a:cubicBezTo>
                  <a:cubicBezTo>
                    <a:pt x="28" y="37"/>
                    <a:pt x="32" y="36"/>
                    <a:pt x="34" y="34"/>
                  </a:cubicBezTo>
                  <a:cubicBezTo>
                    <a:pt x="36" y="31"/>
                    <a:pt x="37" y="28"/>
                    <a:pt x="37" y="23"/>
                  </a:cubicBezTo>
                  <a:cubicBezTo>
                    <a:pt x="37" y="18"/>
                    <a:pt x="36" y="15"/>
                    <a:pt x="34" y="12"/>
                  </a:cubicBezTo>
                  <a:cubicBezTo>
                    <a:pt x="31" y="9"/>
                    <a:pt x="28" y="8"/>
                    <a:pt x="24" y="8"/>
                  </a:cubicBezTo>
                  <a:cubicBezTo>
                    <a:pt x="10" y="8"/>
                    <a:pt x="10" y="8"/>
                    <a:pt x="10" y="8"/>
                  </a:cubicBezTo>
                  <a:lnTo>
                    <a:pt x="10"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6" name="Freeform 54">
              <a:extLst>
                <a:ext uri="{FF2B5EF4-FFF2-40B4-BE49-F238E27FC236}">
                  <a16:creationId xmlns:a16="http://schemas.microsoft.com/office/drawing/2014/main" id="{31E183C4-783A-4FB2-A59E-8C3620AF889D}"/>
                </a:ext>
              </a:extLst>
            </p:cNvPr>
            <p:cNvSpPr>
              <a:spLocks noEditPoints="1"/>
            </p:cNvSpPr>
            <p:nvPr userDrawn="1"/>
          </p:nvSpPr>
          <p:spPr bwMode="auto">
            <a:xfrm>
              <a:off x="4682" y="2184"/>
              <a:ext cx="97" cy="158"/>
            </a:xfrm>
            <a:custGeom>
              <a:avLst/>
              <a:gdLst>
                <a:gd name="T0" fmla="*/ 23 w 46"/>
                <a:gd name="T1" fmla="*/ 45 h 75"/>
                <a:gd name="T2" fmla="*/ 9 w 46"/>
                <a:gd name="T3" fmla="*/ 45 h 75"/>
                <a:gd name="T4" fmla="*/ 9 w 46"/>
                <a:gd name="T5" fmla="*/ 75 h 75"/>
                <a:gd name="T6" fmla="*/ 0 w 46"/>
                <a:gd name="T7" fmla="*/ 75 h 75"/>
                <a:gd name="T8" fmla="*/ 0 w 46"/>
                <a:gd name="T9" fmla="*/ 0 h 75"/>
                <a:gd name="T10" fmla="*/ 21 w 46"/>
                <a:gd name="T11" fmla="*/ 0 h 75"/>
                <a:gd name="T12" fmla="*/ 38 w 46"/>
                <a:gd name="T13" fmla="*/ 6 h 75"/>
                <a:gd name="T14" fmla="*/ 43 w 46"/>
                <a:gd name="T15" fmla="*/ 22 h 75"/>
                <a:gd name="T16" fmla="*/ 40 w 46"/>
                <a:gd name="T17" fmla="*/ 35 h 75"/>
                <a:gd name="T18" fmla="*/ 32 w 46"/>
                <a:gd name="T19" fmla="*/ 42 h 75"/>
                <a:gd name="T20" fmla="*/ 46 w 46"/>
                <a:gd name="T21" fmla="*/ 74 h 75"/>
                <a:gd name="T22" fmla="*/ 46 w 46"/>
                <a:gd name="T23" fmla="*/ 75 h 75"/>
                <a:gd name="T24" fmla="*/ 36 w 46"/>
                <a:gd name="T25" fmla="*/ 75 h 75"/>
                <a:gd name="T26" fmla="*/ 23 w 46"/>
                <a:gd name="T27" fmla="*/ 45 h 75"/>
                <a:gd name="T28" fmla="*/ 9 w 46"/>
                <a:gd name="T29" fmla="*/ 36 h 75"/>
                <a:gd name="T30" fmla="*/ 21 w 46"/>
                <a:gd name="T31" fmla="*/ 36 h 75"/>
                <a:gd name="T32" fmla="*/ 30 w 46"/>
                <a:gd name="T33" fmla="*/ 33 h 75"/>
                <a:gd name="T34" fmla="*/ 34 w 46"/>
                <a:gd name="T35" fmla="*/ 22 h 75"/>
                <a:gd name="T36" fmla="*/ 21 w 46"/>
                <a:gd name="T37" fmla="*/ 8 h 75"/>
                <a:gd name="T38" fmla="*/ 9 w 46"/>
                <a:gd name="T39" fmla="*/ 8 h 75"/>
                <a:gd name="T40" fmla="*/ 9 w 46"/>
                <a:gd name="T41"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75">
                  <a:moveTo>
                    <a:pt x="23" y="45"/>
                  </a:moveTo>
                  <a:cubicBezTo>
                    <a:pt x="9" y="45"/>
                    <a:pt x="9" y="45"/>
                    <a:pt x="9" y="45"/>
                  </a:cubicBezTo>
                  <a:cubicBezTo>
                    <a:pt x="9" y="75"/>
                    <a:pt x="9" y="75"/>
                    <a:pt x="9" y="75"/>
                  </a:cubicBezTo>
                  <a:cubicBezTo>
                    <a:pt x="0" y="75"/>
                    <a:pt x="0" y="75"/>
                    <a:pt x="0" y="75"/>
                  </a:cubicBezTo>
                  <a:cubicBezTo>
                    <a:pt x="0" y="0"/>
                    <a:pt x="0" y="0"/>
                    <a:pt x="0" y="0"/>
                  </a:cubicBezTo>
                  <a:cubicBezTo>
                    <a:pt x="21" y="0"/>
                    <a:pt x="21" y="0"/>
                    <a:pt x="21" y="0"/>
                  </a:cubicBezTo>
                  <a:cubicBezTo>
                    <a:pt x="28" y="0"/>
                    <a:pt x="34" y="2"/>
                    <a:pt x="38" y="6"/>
                  </a:cubicBezTo>
                  <a:cubicBezTo>
                    <a:pt x="42" y="9"/>
                    <a:pt x="43" y="15"/>
                    <a:pt x="43" y="22"/>
                  </a:cubicBezTo>
                  <a:cubicBezTo>
                    <a:pt x="43" y="27"/>
                    <a:pt x="42" y="31"/>
                    <a:pt x="40" y="35"/>
                  </a:cubicBezTo>
                  <a:cubicBezTo>
                    <a:pt x="38" y="38"/>
                    <a:pt x="35" y="41"/>
                    <a:pt x="32" y="42"/>
                  </a:cubicBezTo>
                  <a:cubicBezTo>
                    <a:pt x="46" y="74"/>
                    <a:pt x="46" y="74"/>
                    <a:pt x="46" y="74"/>
                  </a:cubicBezTo>
                  <a:cubicBezTo>
                    <a:pt x="46" y="75"/>
                    <a:pt x="46" y="75"/>
                    <a:pt x="46" y="75"/>
                  </a:cubicBezTo>
                  <a:cubicBezTo>
                    <a:pt x="36" y="75"/>
                    <a:pt x="36" y="75"/>
                    <a:pt x="36" y="75"/>
                  </a:cubicBezTo>
                  <a:lnTo>
                    <a:pt x="23" y="45"/>
                  </a:lnTo>
                  <a:close/>
                  <a:moveTo>
                    <a:pt x="9" y="36"/>
                  </a:moveTo>
                  <a:cubicBezTo>
                    <a:pt x="21" y="36"/>
                    <a:pt x="21" y="36"/>
                    <a:pt x="21" y="36"/>
                  </a:cubicBezTo>
                  <a:cubicBezTo>
                    <a:pt x="25" y="36"/>
                    <a:pt x="28" y="35"/>
                    <a:pt x="30" y="33"/>
                  </a:cubicBezTo>
                  <a:cubicBezTo>
                    <a:pt x="33" y="30"/>
                    <a:pt x="34" y="27"/>
                    <a:pt x="34" y="22"/>
                  </a:cubicBezTo>
                  <a:cubicBezTo>
                    <a:pt x="34" y="13"/>
                    <a:pt x="30" y="8"/>
                    <a:pt x="21" y="8"/>
                  </a:cubicBezTo>
                  <a:cubicBezTo>
                    <a:pt x="9" y="8"/>
                    <a:pt x="9" y="8"/>
                    <a:pt x="9" y="8"/>
                  </a:cubicBezTo>
                  <a:lnTo>
                    <a:pt x="9"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7" name="Freeform 55">
              <a:extLst>
                <a:ext uri="{FF2B5EF4-FFF2-40B4-BE49-F238E27FC236}">
                  <a16:creationId xmlns:a16="http://schemas.microsoft.com/office/drawing/2014/main" id="{358BFE55-DF16-48EB-AFE3-35F536B2035C}"/>
                </a:ext>
              </a:extLst>
            </p:cNvPr>
            <p:cNvSpPr>
              <a:spLocks noEditPoints="1"/>
            </p:cNvSpPr>
            <p:nvPr userDrawn="1"/>
          </p:nvSpPr>
          <p:spPr bwMode="auto">
            <a:xfrm>
              <a:off x="4800" y="2182"/>
              <a:ext cx="104" cy="162"/>
            </a:xfrm>
            <a:custGeom>
              <a:avLst/>
              <a:gdLst>
                <a:gd name="T0" fmla="*/ 50 w 50"/>
                <a:gd name="T1" fmla="*/ 45 h 77"/>
                <a:gd name="T2" fmla="*/ 44 w 50"/>
                <a:gd name="T3" fmla="*/ 69 h 77"/>
                <a:gd name="T4" fmla="*/ 25 w 50"/>
                <a:gd name="T5" fmla="*/ 77 h 77"/>
                <a:gd name="T6" fmla="*/ 7 w 50"/>
                <a:gd name="T7" fmla="*/ 69 h 77"/>
                <a:gd name="T8" fmla="*/ 0 w 50"/>
                <a:gd name="T9" fmla="*/ 46 h 77"/>
                <a:gd name="T10" fmla="*/ 0 w 50"/>
                <a:gd name="T11" fmla="*/ 32 h 77"/>
                <a:gd name="T12" fmla="*/ 6 w 50"/>
                <a:gd name="T13" fmla="*/ 8 h 77"/>
                <a:gd name="T14" fmla="*/ 25 w 50"/>
                <a:gd name="T15" fmla="*/ 0 h 77"/>
                <a:gd name="T16" fmla="*/ 43 w 50"/>
                <a:gd name="T17" fmla="*/ 8 h 77"/>
                <a:gd name="T18" fmla="*/ 50 w 50"/>
                <a:gd name="T19" fmla="*/ 31 h 77"/>
                <a:gd name="T20" fmla="*/ 50 w 50"/>
                <a:gd name="T21" fmla="*/ 45 h 77"/>
                <a:gd name="T22" fmla="*/ 41 w 50"/>
                <a:gd name="T23" fmla="*/ 32 h 77"/>
                <a:gd name="T24" fmla="*/ 37 w 50"/>
                <a:gd name="T25" fmla="*/ 14 h 77"/>
                <a:gd name="T26" fmla="*/ 25 w 50"/>
                <a:gd name="T27" fmla="*/ 8 h 77"/>
                <a:gd name="T28" fmla="*/ 13 w 50"/>
                <a:gd name="T29" fmla="*/ 14 h 77"/>
                <a:gd name="T30" fmla="*/ 9 w 50"/>
                <a:gd name="T31" fmla="*/ 32 h 77"/>
                <a:gd name="T32" fmla="*/ 9 w 50"/>
                <a:gd name="T33" fmla="*/ 45 h 77"/>
                <a:gd name="T34" fmla="*/ 13 w 50"/>
                <a:gd name="T35" fmla="*/ 63 h 77"/>
                <a:gd name="T36" fmla="*/ 25 w 50"/>
                <a:gd name="T37" fmla="*/ 69 h 77"/>
                <a:gd name="T38" fmla="*/ 37 w 50"/>
                <a:gd name="T39" fmla="*/ 63 h 77"/>
                <a:gd name="T40" fmla="*/ 41 w 50"/>
                <a:gd name="T41" fmla="*/ 46 h 77"/>
                <a:gd name="T42" fmla="*/ 41 w 50"/>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77">
                  <a:moveTo>
                    <a:pt x="50" y="45"/>
                  </a:moveTo>
                  <a:cubicBezTo>
                    <a:pt x="50" y="55"/>
                    <a:pt x="48" y="63"/>
                    <a:pt x="44" y="69"/>
                  </a:cubicBezTo>
                  <a:cubicBezTo>
                    <a:pt x="39" y="74"/>
                    <a:pt x="33" y="77"/>
                    <a:pt x="25" y="77"/>
                  </a:cubicBezTo>
                  <a:cubicBezTo>
                    <a:pt x="17" y="77"/>
                    <a:pt x="11" y="74"/>
                    <a:pt x="7" y="69"/>
                  </a:cubicBezTo>
                  <a:cubicBezTo>
                    <a:pt x="2" y="64"/>
                    <a:pt x="0" y="56"/>
                    <a:pt x="0" y="46"/>
                  </a:cubicBezTo>
                  <a:cubicBezTo>
                    <a:pt x="0" y="32"/>
                    <a:pt x="0" y="32"/>
                    <a:pt x="0" y="32"/>
                  </a:cubicBezTo>
                  <a:cubicBezTo>
                    <a:pt x="0" y="22"/>
                    <a:pt x="2" y="14"/>
                    <a:pt x="6" y="8"/>
                  </a:cubicBezTo>
                  <a:cubicBezTo>
                    <a:pt x="11" y="3"/>
                    <a:pt x="17" y="0"/>
                    <a:pt x="25" y="0"/>
                  </a:cubicBezTo>
                  <a:cubicBezTo>
                    <a:pt x="33" y="0"/>
                    <a:pt x="39" y="2"/>
                    <a:pt x="43" y="8"/>
                  </a:cubicBezTo>
                  <a:cubicBezTo>
                    <a:pt x="48" y="13"/>
                    <a:pt x="50" y="21"/>
                    <a:pt x="50" y="31"/>
                  </a:cubicBezTo>
                  <a:lnTo>
                    <a:pt x="50" y="45"/>
                  </a:lnTo>
                  <a:close/>
                  <a:moveTo>
                    <a:pt x="41" y="32"/>
                  </a:moveTo>
                  <a:cubicBezTo>
                    <a:pt x="41" y="24"/>
                    <a:pt x="39" y="18"/>
                    <a:pt x="37" y="14"/>
                  </a:cubicBezTo>
                  <a:cubicBezTo>
                    <a:pt x="34" y="10"/>
                    <a:pt x="30" y="8"/>
                    <a:pt x="25" y="8"/>
                  </a:cubicBezTo>
                  <a:cubicBezTo>
                    <a:pt x="20" y="8"/>
                    <a:pt x="16" y="10"/>
                    <a:pt x="13" y="14"/>
                  </a:cubicBezTo>
                  <a:cubicBezTo>
                    <a:pt x="10" y="18"/>
                    <a:pt x="9" y="24"/>
                    <a:pt x="9" y="32"/>
                  </a:cubicBezTo>
                  <a:cubicBezTo>
                    <a:pt x="9" y="45"/>
                    <a:pt x="9" y="45"/>
                    <a:pt x="9" y="45"/>
                  </a:cubicBezTo>
                  <a:cubicBezTo>
                    <a:pt x="9" y="53"/>
                    <a:pt x="10" y="59"/>
                    <a:pt x="13" y="63"/>
                  </a:cubicBezTo>
                  <a:cubicBezTo>
                    <a:pt x="16" y="67"/>
                    <a:pt x="20" y="69"/>
                    <a:pt x="25" y="69"/>
                  </a:cubicBezTo>
                  <a:cubicBezTo>
                    <a:pt x="30" y="69"/>
                    <a:pt x="34" y="67"/>
                    <a:pt x="37" y="63"/>
                  </a:cubicBezTo>
                  <a:cubicBezTo>
                    <a:pt x="39"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8" name="Freeform 56">
              <a:extLst>
                <a:ext uri="{FF2B5EF4-FFF2-40B4-BE49-F238E27FC236}">
                  <a16:creationId xmlns:a16="http://schemas.microsoft.com/office/drawing/2014/main" id="{B80325B2-3E47-42FB-86DE-2A2C2AD0C119}"/>
                </a:ext>
              </a:extLst>
            </p:cNvPr>
            <p:cNvSpPr>
              <a:spLocks/>
            </p:cNvSpPr>
            <p:nvPr userDrawn="1"/>
          </p:nvSpPr>
          <p:spPr bwMode="auto">
            <a:xfrm>
              <a:off x="4938" y="2184"/>
              <a:ext cx="81" cy="158"/>
            </a:xfrm>
            <a:custGeom>
              <a:avLst/>
              <a:gdLst>
                <a:gd name="T0" fmla="*/ 73 w 81"/>
                <a:gd name="T1" fmla="*/ 89 h 158"/>
                <a:gd name="T2" fmla="*/ 18 w 81"/>
                <a:gd name="T3" fmla="*/ 89 h 158"/>
                <a:gd name="T4" fmla="*/ 18 w 81"/>
                <a:gd name="T5" fmla="*/ 158 h 158"/>
                <a:gd name="T6" fmla="*/ 0 w 81"/>
                <a:gd name="T7" fmla="*/ 158 h 158"/>
                <a:gd name="T8" fmla="*/ 0 w 81"/>
                <a:gd name="T9" fmla="*/ 0 h 158"/>
                <a:gd name="T10" fmla="*/ 81 w 81"/>
                <a:gd name="T11" fmla="*/ 0 h 158"/>
                <a:gd name="T12" fmla="*/ 81 w 81"/>
                <a:gd name="T13" fmla="*/ 17 h 158"/>
                <a:gd name="T14" fmla="*/ 18 w 81"/>
                <a:gd name="T15" fmla="*/ 17 h 158"/>
                <a:gd name="T16" fmla="*/ 18 w 81"/>
                <a:gd name="T17" fmla="*/ 72 h 158"/>
                <a:gd name="T18" fmla="*/ 73 w 81"/>
                <a:gd name="T19" fmla="*/ 72 h 158"/>
                <a:gd name="T20" fmla="*/ 73 w 81"/>
                <a:gd name="T21" fmla="*/ 8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58">
                  <a:moveTo>
                    <a:pt x="73" y="89"/>
                  </a:moveTo>
                  <a:lnTo>
                    <a:pt x="18" y="89"/>
                  </a:lnTo>
                  <a:lnTo>
                    <a:pt x="18" y="158"/>
                  </a:lnTo>
                  <a:lnTo>
                    <a:pt x="0" y="158"/>
                  </a:lnTo>
                  <a:lnTo>
                    <a:pt x="0" y="0"/>
                  </a:lnTo>
                  <a:lnTo>
                    <a:pt x="81" y="0"/>
                  </a:lnTo>
                  <a:lnTo>
                    <a:pt x="81" y="17"/>
                  </a:lnTo>
                  <a:lnTo>
                    <a:pt x="18" y="17"/>
                  </a:lnTo>
                  <a:lnTo>
                    <a:pt x="18" y="72"/>
                  </a:lnTo>
                  <a:lnTo>
                    <a:pt x="73" y="72"/>
                  </a:lnTo>
                  <a:lnTo>
                    <a:pt x="73"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57">
              <a:extLst>
                <a:ext uri="{FF2B5EF4-FFF2-40B4-BE49-F238E27FC236}">
                  <a16:creationId xmlns:a16="http://schemas.microsoft.com/office/drawing/2014/main" id="{E4E5501B-9B0A-4C47-A570-EA2D409E29D9}"/>
                </a:ext>
              </a:extLst>
            </p:cNvPr>
            <p:cNvSpPr>
              <a:spLocks/>
            </p:cNvSpPr>
            <p:nvPr userDrawn="1"/>
          </p:nvSpPr>
          <p:spPr bwMode="auto">
            <a:xfrm>
              <a:off x="5046"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0" name="Freeform 58">
              <a:extLst>
                <a:ext uri="{FF2B5EF4-FFF2-40B4-BE49-F238E27FC236}">
                  <a16:creationId xmlns:a16="http://schemas.microsoft.com/office/drawing/2014/main" id="{1B1C26DD-CAE7-43A1-B97B-195E7A936C9F}"/>
                </a:ext>
              </a:extLst>
            </p:cNvPr>
            <p:cNvSpPr>
              <a:spLocks/>
            </p:cNvSpPr>
            <p:nvPr userDrawn="1"/>
          </p:nvSpPr>
          <p:spPr bwMode="auto">
            <a:xfrm>
              <a:off x="5151" y="2182"/>
              <a:ext cx="96"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2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8" y="44"/>
                    <a:pt x="22" y="43"/>
                  </a:cubicBezTo>
                  <a:cubicBezTo>
                    <a:pt x="17" y="41"/>
                    <a:pt x="13" y="39"/>
                    <a:pt x="10" y="37"/>
                  </a:cubicBezTo>
                  <a:cubicBezTo>
                    <a:pt x="7" y="34"/>
                    <a:pt x="5" y="32"/>
                    <a:pt x="4" y="29"/>
                  </a:cubicBezTo>
                  <a:cubicBezTo>
                    <a:pt x="2" y="27"/>
                    <a:pt x="2" y="24"/>
                    <a:pt x="2" y="20"/>
                  </a:cubicBezTo>
                  <a:cubicBezTo>
                    <a:pt x="2" y="14"/>
                    <a:pt x="4" y="9"/>
                    <a:pt x="8" y="6"/>
                  </a:cubicBezTo>
                  <a:cubicBezTo>
                    <a:pt x="12" y="2"/>
                    <a:pt x="17" y="0"/>
                    <a:pt x="23" y="0"/>
                  </a:cubicBezTo>
                  <a:cubicBezTo>
                    <a:pt x="28" y="0"/>
                    <a:pt x="32"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3" y="36"/>
                    <a:pt x="38" y="39"/>
                    <a:pt x="41" y="43"/>
                  </a:cubicBezTo>
                  <a:cubicBezTo>
                    <a:pt x="44" y="46"/>
                    <a:pt x="46" y="51"/>
                    <a:pt x="46" y="57"/>
                  </a:cubicBezTo>
                  <a:cubicBezTo>
                    <a:pt x="46" y="63"/>
                    <a:pt x="44" y="68"/>
                    <a:pt x="40" y="72"/>
                  </a:cubicBezTo>
                  <a:cubicBezTo>
                    <a:pt x="36" y="75"/>
                    <a:pt x="31" y="77"/>
                    <a:pt x="24" y="77"/>
                  </a:cubicBezTo>
                  <a:cubicBezTo>
                    <a:pt x="19" y="77"/>
                    <a:pt x="15" y="76"/>
                    <a:pt x="12"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1" name="Freeform 59">
              <a:extLst>
                <a:ext uri="{FF2B5EF4-FFF2-40B4-BE49-F238E27FC236}">
                  <a16:creationId xmlns:a16="http://schemas.microsoft.com/office/drawing/2014/main" id="{44044D4C-7F46-40AE-888C-8E4BBB5319F2}"/>
                </a:ext>
              </a:extLst>
            </p:cNvPr>
            <p:cNvSpPr>
              <a:spLocks/>
            </p:cNvSpPr>
            <p:nvPr userDrawn="1"/>
          </p:nvSpPr>
          <p:spPr bwMode="auto">
            <a:xfrm>
              <a:off x="5268" y="2182"/>
              <a:ext cx="97" cy="162"/>
            </a:xfrm>
            <a:custGeom>
              <a:avLst/>
              <a:gdLst>
                <a:gd name="T0" fmla="*/ 36 w 46"/>
                <a:gd name="T1" fmla="*/ 57 h 77"/>
                <a:gd name="T2" fmla="*/ 33 w 46"/>
                <a:gd name="T3" fmla="*/ 48 h 77"/>
                <a:gd name="T4" fmla="*/ 22 w 46"/>
                <a:gd name="T5" fmla="*/ 43 h 77"/>
                <a:gd name="T6" fmla="*/ 10 w 46"/>
                <a:gd name="T7" fmla="*/ 37 h 77"/>
                <a:gd name="T8" fmla="*/ 4 w 46"/>
                <a:gd name="T9" fmla="*/ 29 h 77"/>
                <a:gd name="T10" fmla="*/ 2 w 46"/>
                <a:gd name="T11" fmla="*/ 20 h 77"/>
                <a:gd name="T12" fmla="*/ 8 w 46"/>
                <a:gd name="T13" fmla="*/ 6 h 77"/>
                <a:gd name="T14" fmla="*/ 23 w 46"/>
                <a:gd name="T15" fmla="*/ 0 h 77"/>
                <a:gd name="T16" fmla="*/ 35 w 46"/>
                <a:gd name="T17" fmla="*/ 3 h 77"/>
                <a:gd name="T18" fmla="*/ 43 w 46"/>
                <a:gd name="T19" fmla="*/ 11 h 77"/>
                <a:gd name="T20" fmla="*/ 46 w 46"/>
                <a:gd name="T21" fmla="*/ 22 h 77"/>
                <a:gd name="T22" fmla="*/ 36 w 46"/>
                <a:gd name="T23" fmla="*/ 22 h 77"/>
                <a:gd name="T24" fmla="*/ 33 w 46"/>
                <a:gd name="T25" fmla="*/ 12 h 77"/>
                <a:gd name="T26" fmla="*/ 23 w 46"/>
                <a:gd name="T27" fmla="*/ 8 h 77"/>
                <a:gd name="T28" fmla="*/ 14 w 46"/>
                <a:gd name="T29" fmla="*/ 11 h 77"/>
                <a:gd name="T30" fmla="*/ 11 w 46"/>
                <a:gd name="T31" fmla="*/ 20 h 77"/>
                <a:gd name="T32" fmla="*/ 15 w 46"/>
                <a:gd name="T33" fmla="*/ 28 h 77"/>
                <a:gd name="T34" fmla="*/ 25 w 46"/>
                <a:gd name="T35" fmla="*/ 34 h 77"/>
                <a:gd name="T36" fmla="*/ 41 w 46"/>
                <a:gd name="T37" fmla="*/ 43 h 77"/>
                <a:gd name="T38" fmla="*/ 46 w 46"/>
                <a:gd name="T39" fmla="*/ 57 h 77"/>
                <a:gd name="T40" fmla="*/ 40 w 46"/>
                <a:gd name="T41" fmla="*/ 72 h 77"/>
                <a:gd name="T42" fmla="*/ 24 w 46"/>
                <a:gd name="T43" fmla="*/ 77 h 77"/>
                <a:gd name="T44" fmla="*/ 11 w 46"/>
                <a:gd name="T45" fmla="*/ 74 h 77"/>
                <a:gd name="T46" fmla="*/ 3 w 46"/>
                <a:gd name="T47" fmla="*/ 66 h 77"/>
                <a:gd name="T48" fmla="*/ 0 w 46"/>
                <a:gd name="T49" fmla="*/ 54 h 77"/>
                <a:gd name="T50" fmla="*/ 9 w 46"/>
                <a:gd name="T51" fmla="*/ 54 h 77"/>
                <a:gd name="T52" fmla="*/ 13 w 46"/>
                <a:gd name="T53" fmla="*/ 65 h 77"/>
                <a:gd name="T54" fmla="*/ 24 w 46"/>
                <a:gd name="T55" fmla="*/ 69 h 77"/>
                <a:gd name="T56" fmla="*/ 33 w 46"/>
                <a:gd name="T57" fmla="*/ 66 h 77"/>
                <a:gd name="T58" fmla="*/ 36 w 46"/>
                <a:gd name="T59"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 h="77">
                  <a:moveTo>
                    <a:pt x="36" y="57"/>
                  </a:moveTo>
                  <a:cubicBezTo>
                    <a:pt x="36" y="53"/>
                    <a:pt x="35" y="50"/>
                    <a:pt x="33" y="48"/>
                  </a:cubicBezTo>
                  <a:cubicBezTo>
                    <a:pt x="31" y="46"/>
                    <a:pt x="27" y="44"/>
                    <a:pt x="22" y="43"/>
                  </a:cubicBezTo>
                  <a:cubicBezTo>
                    <a:pt x="17" y="41"/>
                    <a:pt x="13" y="39"/>
                    <a:pt x="10" y="37"/>
                  </a:cubicBezTo>
                  <a:cubicBezTo>
                    <a:pt x="7" y="34"/>
                    <a:pt x="5" y="32"/>
                    <a:pt x="4" y="29"/>
                  </a:cubicBezTo>
                  <a:cubicBezTo>
                    <a:pt x="2" y="27"/>
                    <a:pt x="2" y="24"/>
                    <a:pt x="2" y="20"/>
                  </a:cubicBezTo>
                  <a:cubicBezTo>
                    <a:pt x="2" y="14"/>
                    <a:pt x="4" y="9"/>
                    <a:pt x="8" y="6"/>
                  </a:cubicBezTo>
                  <a:cubicBezTo>
                    <a:pt x="11" y="2"/>
                    <a:pt x="17" y="0"/>
                    <a:pt x="23" y="0"/>
                  </a:cubicBezTo>
                  <a:cubicBezTo>
                    <a:pt x="28" y="0"/>
                    <a:pt x="31" y="1"/>
                    <a:pt x="35" y="3"/>
                  </a:cubicBezTo>
                  <a:cubicBezTo>
                    <a:pt x="38" y="5"/>
                    <a:pt x="41" y="7"/>
                    <a:pt x="43" y="11"/>
                  </a:cubicBezTo>
                  <a:cubicBezTo>
                    <a:pt x="45" y="14"/>
                    <a:pt x="46" y="18"/>
                    <a:pt x="46" y="22"/>
                  </a:cubicBezTo>
                  <a:cubicBezTo>
                    <a:pt x="36" y="22"/>
                    <a:pt x="36" y="22"/>
                    <a:pt x="36" y="22"/>
                  </a:cubicBezTo>
                  <a:cubicBezTo>
                    <a:pt x="36" y="18"/>
                    <a:pt x="35" y="14"/>
                    <a:pt x="33" y="12"/>
                  </a:cubicBezTo>
                  <a:cubicBezTo>
                    <a:pt x="31" y="9"/>
                    <a:pt x="27" y="8"/>
                    <a:pt x="23" y="8"/>
                  </a:cubicBezTo>
                  <a:cubicBezTo>
                    <a:pt x="19" y="8"/>
                    <a:pt x="16" y="9"/>
                    <a:pt x="14" y="11"/>
                  </a:cubicBezTo>
                  <a:cubicBezTo>
                    <a:pt x="12" y="13"/>
                    <a:pt x="11" y="16"/>
                    <a:pt x="11" y="20"/>
                  </a:cubicBezTo>
                  <a:cubicBezTo>
                    <a:pt x="11" y="23"/>
                    <a:pt x="12" y="26"/>
                    <a:pt x="15" y="28"/>
                  </a:cubicBezTo>
                  <a:cubicBezTo>
                    <a:pt x="17" y="30"/>
                    <a:pt x="20" y="32"/>
                    <a:pt x="25" y="34"/>
                  </a:cubicBezTo>
                  <a:cubicBezTo>
                    <a:pt x="32" y="36"/>
                    <a:pt x="38" y="39"/>
                    <a:pt x="41" y="43"/>
                  </a:cubicBezTo>
                  <a:cubicBezTo>
                    <a:pt x="44" y="46"/>
                    <a:pt x="46" y="51"/>
                    <a:pt x="46" y="57"/>
                  </a:cubicBezTo>
                  <a:cubicBezTo>
                    <a:pt x="46" y="63"/>
                    <a:pt x="44" y="68"/>
                    <a:pt x="40" y="72"/>
                  </a:cubicBezTo>
                  <a:cubicBezTo>
                    <a:pt x="36" y="75"/>
                    <a:pt x="30" y="77"/>
                    <a:pt x="24" y="77"/>
                  </a:cubicBezTo>
                  <a:cubicBezTo>
                    <a:pt x="19" y="77"/>
                    <a:pt x="15" y="76"/>
                    <a:pt x="11" y="74"/>
                  </a:cubicBezTo>
                  <a:cubicBezTo>
                    <a:pt x="8" y="72"/>
                    <a:pt x="5" y="70"/>
                    <a:pt x="3" y="66"/>
                  </a:cubicBezTo>
                  <a:cubicBezTo>
                    <a:pt x="1" y="63"/>
                    <a:pt x="0" y="59"/>
                    <a:pt x="0" y="54"/>
                  </a:cubicBezTo>
                  <a:cubicBezTo>
                    <a:pt x="9" y="54"/>
                    <a:pt x="9" y="54"/>
                    <a:pt x="9" y="54"/>
                  </a:cubicBezTo>
                  <a:cubicBezTo>
                    <a:pt x="9" y="59"/>
                    <a:pt x="10" y="62"/>
                    <a:pt x="13" y="65"/>
                  </a:cubicBezTo>
                  <a:cubicBezTo>
                    <a:pt x="16" y="68"/>
                    <a:pt x="19" y="69"/>
                    <a:pt x="24" y="69"/>
                  </a:cubicBezTo>
                  <a:cubicBezTo>
                    <a:pt x="28" y="69"/>
                    <a:pt x="31" y="68"/>
                    <a:pt x="33" y="66"/>
                  </a:cubicBezTo>
                  <a:cubicBezTo>
                    <a:pt x="35" y="64"/>
                    <a:pt x="36" y="61"/>
                    <a:pt x="36" y="5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2" name="Rectangle 60">
              <a:extLst>
                <a:ext uri="{FF2B5EF4-FFF2-40B4-BE49-F238E27FC236}">
                  <a16:creationId xmlns:a16="http://schemas.microsoft.com/office/drawing/2014/main" id="{285D75BD-5A9B-4563-931B-B9E75E25BAD0}"/>
                </a:ext>
              </a:extLst>
            </p:cNvPr>
            <p:cNvSpPr>
              <a:spLocks noChangeArrowheads="1"/>
            </p:cNvSpPr>
            <p:nvPr userDrawn="1"/>
          </p:nvSpPr>
          <p:spPr bwMode="auto">
            <a:xfrm>
              <a:off x="5394" y="2184"/>
              <a:ext cx="19" cy="15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3" name="Freeform 61">
              <a:extLst>
                <a:ext uri="{FF2B5EF4-FFF2-40B4-BE49-F238E27FC236}">
                  <a16:creationId xmlns:a16="http://schemas.microsoft.com/office/drawing/2014/main" id="{C8B2B4C0-744B-4505-95B3-6CCC0140E3F4}"/>
                </a:ext>
              </a:extLst>
            </p:cNvPr>
            <p:cNvSpPr>
              <a:spLocks noEditPoints="1"/>
            </p:cNvSpPr>
            <p:nvPr userDrawn="1"/>
          </p:nvSpPr>
          <p:spPr bwMode="auto">
            <a:xfrm>
              <a:off x="5446" y="2182"/>
              <a:ext cx="107" cy="162"/>
            </a:xfrm>
            <a:custGeom>
              <a:avLst/>
              <a:gdLst>
                <a:gd name="T0" fmla="*/ 51 w 51"/>
                <a:gd name="T1" fmla="*/ 45 h 77"/>
                <a:gd name="T2" fmla="*/ 44 w 51"/>
                <a:gd name="T3" fmla="*/ 69 h 77"/>
                <a:gd name="T4" fmla="*/ 25 w 51"/>
                <a:gd name="T5" fmla="*/ 77 h 77"/>
                <a:gd name="T6" fmla="*/ 7 w 51"/>
                <a:gd name="T7" fmla="*/ 69 h 77"/>
                <a:gd name="T8" fmla="*/ 0 w 51"/>
                <a:gd name="T9" fmla="*/ 46 h 77"/>
                <a:gd name="T10" fmla="*/ 0 w 51"/>
                <a:gd name="T11" fmla="*/ 32 h 77"/>
                <a:gd name="T12" fmla="*/ 7 w 51"/>
                <a:gd name="T13" fmla="*/ 8 h 77"/>
                <a:gd name="T14" fmla="*/ 25 w 51"/>
                <a:gd name="T15" fmla="*/ 0 h 77"/>
                <a:gd name="T16" fmla="*/ 44 w 51"/>
                <a:gd name="T17" fmla="*/ 8 h 77"/>
                <a:gd name="T18" fmla="*/ 51 w 51"/>
                <a:gd name="T19" fmla="*/ 31 h 77"/>
                <a:gd name="T20" fmla="*/ 51 w 51"/>
                <a:gd name="T21" fmla="*/ 45 h 77"/>
                <a:gd name="T22" fmla="*/ 41 w 51"/>
                <a:gd name="T23" fmla="*/ 32 h 77"/>
                <a:gd name="T24" fmla="*/ 37 w 51"/>
                <a:gd name="T25" fmla="*/ 14 h 77"/>
                <a:gd name="T26" fmla="*/ 25 w 51"/>
                <a:gd name="T27" fmla="*/ 8 h 77"/>
                <a:gd name="T28" fmla="*/ 14 w 51"/>
                <a:gd name="T29" fmla="*/ 14 h 77"/>
                <a:gd name="T30" fmla="*/ 9 w 51"/>
                <a:gd name="T31" fmla="*/ 32 h 77"/>
                <a:gd name="T32" fmla="*/ 9 w 51"/>
                <a:gd name="T33" fmla="*/ 45 h 77"/>
                <a:gd name="T34" fmla="*/ 13 w 51"/>
                <a:gd name="T35" fmla="*/ 63 h 77"/>
                <a:gd name="T36" fmla="*/ 25 w 51"/>
                <a:gd name="T37" fmla="*/ 69 h 77"/>
                <a:gd name="T38" fmla="*/ 37 w 51"/>
                <a:gd name="T39" fmla="*/ 63 h 77"/>
                <a:gd name="T40" fmla="*/ 41 w 51"/>
                <a:gd name="T41" fmla="*/ 46 h 77"/>
                <a:gd name="T42" fmla="*/ 41 w 51"/>
                <a:gd name="T43" fmla="*/ 3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 h="77">
                  <a:moveTo>
                    <a:pt x="51" y="45"/>
                  </a:moveTo>
                  <a:cubicBezTo>
                    <a:pt x="51" y="55"/>
                    <a:pt x="48" y="63"/>
                    <a:pt x="44" y="69"/>
                  </a:cubicBezTo>
                  <a:cubicBezTo>
                    <a:pt x="40" y="74"/>
                    <a:pt x="34" y="77"/>
                    <a:pt x="25" y="77"/>
                  </a:cubicBezTo>
                  <a:cubicBezTo>
                    <a:pt x="18" y="77"/>
                    <a:pt x="12" y="74"/>
                    <a:pt x="7" y="69"/>
                  </a:cubicBezTo>
                  <a:cubicBezTo>
                    <a:pt x="3" y="64"/>
                    <a:pt x="0" y="56"/>
                    <a:pt x="0" y="46"/>
                  </a:cubicBezTo>
                  <a:cubicBezTo>
                    <a:pt x="0" y="32"/>
                    <a:pt x="0" y="32"/>
                    <a:pt x="0" y="32"/>
                  </a:cubicBezTo>
                  <a:cubicBezTo>
                    <a:pt x="0" y="22"/>
                    <a:pt x="2" y="14"/>
                    <a:pt x="7" y="8"/>
                  </a:cubicBezTo>
                  <a:cubicBezTo>
                    <a:pt x="11" y="3"/>
                    <a:pt x="17" y="0"/>
                    <a:pt x="25" y="0"/>
                  </a:cubicBezTo>
                  <a:cubicBezTo>
                    <a:pt x="33" y="0"/>
                    <a:pt x="39" y="2"/>
                    <a:pt x="44" y="8"/>
                  </a:cubicBezTo>
                  <a:cubicBezTo>
                    <a:pt x="48" y="13"/>
                    <a:pt x="51" y="21"/>
                    <a:pt x="51" y="31"/>
                  </a:cubicBezTo>
                  <a:lnTo>
                    <a:pt x="51" y="45"/>
                  </a:lnTo>
                  <a:close/>
                  <a:moveTo>
                    <a:pt x="41" y="32"/>
                  </a:moveTo>
                  <a:cubicBezTo>
                    <a:pt x="41" y="24"/>
                    <a:pt x="40" y="18"/>
                    <a:pt x="37" y="14"/>
                  </a:cubicBezTo>
                  <a:cubicBezTo>
                    <a:pt x="35" y="10"/>
                    <a:pt x="31" y="8"/>
                    <a:pt x="25" y="8"/>
                  </a:cubicBezTo>
                  <a:cubicBezTo>
                    <a:pt x="20" y="8"/>
                    <a:pt x="16" y="10"/>
                    <a:pt x="14" y="14"/>
                  </a:cubicBezTo>
                  <a:cubicBezTo>
                    <a:pt x="11" y="18"/>
                    <a:pt x="10" y="24"/>
                    <a:pt x="9" y="32"/>
                  </a:cubicBezTo>
                  <a:cubicBezTo>
                    <a:pt x="9" y="45"/>
                    <a:pt x="9" y="45"/>
                    <a:pt x="9" y="45"/>
                  </a:cubicBezTo>
                  <a:cubicBezTo>
                    <a:pt x="9" y="53"/>
                    <a:pt x="11" y="59"/>
                    <a:pt x="13" y="63"/>
                  </a:cubicBezTo>
                  <a:cubicBezTo>
                    <a:pt x="16" y="67"/>
                    <a:pt x="20" y="69"/>
                    <a:pt x="25" y="69"/>
                  </a:cubicBezTo>
                  <a:cubicBezTo>
                    <a:pt x="31" y="69"/>
                    <a:pt x="35" y="67"/>
                    <a:pt x="37" y="63"/>
                  </a:cubicBezTo>
                  <a:cubicBezTo>
                    <a:pt x="40" y="59"/>
                    <a:pt x="41" y="54"/>
                    <a:pt x="41" y="46"/>
                  </a:cubicBezTo>
                  <a:lnTo>
                    <a:pt x="4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4" name="Freeform 62">
              <a:extLst>
                <a:ext uri="{FF2B5EF4-FFF2-40B4-BE49-F238E27FC236}">
                  <a16:creationId xmlns:a16="http://schemas.microsoft.com/office/drawing/2014/main" id="{7B623CBC-4FCA-46A4-976F-3E501372DE7B}"/>
                </a:ext>
              </a:extLst>
            </p:cNvPr>
            <p:cNvSpPr>
              <a:spLocks/>
            </p:cNvSpPr>
            <p:nvPr userDrawn="1"/>
          </p:nvSpPr>
          <p:spPr bwMode="auto">
            <a:xfrm>
              <a:off x="5584" y="2184"/>
              <a:ext cx="105" cy="158"/>
            </a:xfrm>
            <a:custGeom>
              <a:avLst/>
              <a:gdLst>
                <a:gd name="T0" fmla="*/ 105 w 105"/>
                <a:gd name="T1" fmla="*/ 158 h 158"/>
                <a:gd name="T2" fmla="*/ 84 w 105"/>
                <a:gd name="T3" fmla="*/ 158 h 158"/>
                <a:gd name="T4" fmla="*/ 21 w 105"/>
                <a:gd name="T5" fmla="*/ 36 h 158"/>
                <a:gd name="T6" fmla="*/ 21 w 105"/>
                <a:gd name="T7" fmla="*/ 158 h 158"/>
                <a:gd name="T8" fmla="*/ 0 w 105"/>
                <a:gd name="T9" fmla="*/ 158 h 158"/>
                <a:gd name="T10" fmla="*/ 0 w 105"/>
                <a:gd name="T11" fmla="*/ 0 h 158"/>
                <a:gd name="T12" fmla="*/ 21 w 105"/>
                <a:gd name="T13" fmla="*/ 0 h 158"/>
                <a:gd name="T14" fmla="*/ 84 w 105"/>
                <a:gd name="T15" fmla="*/ 122 h 158"/>
                <a:gd name="T16" fmla="*/ 84 w 105"/>
                <a:gd name="T17" fmla="*/ 0 h 158"/>
                <a:gd name="T18" fmla="*/ 105 w 105"/>
                <a:gd name="T19" fmla="*/ 0 h 158"/>
                <a:gd name="T20" fmla="*/ 105 w 105"/>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8">
                  <a:moveTo>
                    <a:pt x="105" y="158"/>
                  </a:moveTo>
                  <a:lnTo>
                    <a:pt x="84" y="158"/>
                  </a:lnTo>
                  <a:lnTo>
                    <a:pt x="21" y="36"/>
                  </a:lnTo>
                  <a:lnTo>
                    <a:pt x="21" y="158"/>
                  </a:lnTo>
                  <a:lnTo>
                    <a:pt x="0" y="158"/>
                  </a:lnTo>
                  <a:lnTo>
                    <a:pt x="0" y="0"/>
                  </a:lnTo>
                  <a:lnTo>
                    <a:pt x="21" y="0"/>
                  </a:lnTo>
                  <a:lnTo>
                    <a:pt x="84" y="122"/>
                  </a:lnTo>
                  <a:lnTo>
                    <a:pt x="84" y="0"/>
                  </a:lnTo>
                  <a:lnTo>
                    <a:pt x="105" y="0"/>
                  </a:lnTo>
                  <a:lnTo>
                    <a:pt x="105"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63">
              <a:extLst>
                <a:ext uri="{FF2B5EF4-FFF2-40B4-BE49-F238E27FC236}">
                  <a16:creationId xmlns:a16="http://schemas.microsoft.com/office/drawing/2014/main" id="{33F5B420-CE28-4709-BFD1-79D9F264D555}"/>
                </a:ext>
              </a:extLst>
            </p:cNvPr>
            <p:cNvSpPr>
              <a:spLocks/>
            </p:cNvSpPr>
            <p:nvPr userDrawn="1"/>
          </p:nvSpPr>
          <p:spPr bwMode="auto">
            <a:xfrm>
              <a:off x="5725" y="2184"/>
              <a:ext cx="102" cy="158"/>
            </a:xfrm>
            <a:custGeom>
              <a:avLst/>
              <a:gdLst>
                <a:gd name="T0" fmla="*/ 102 w 102"/>
                <a:gd name="T1" fmla="*/ 158 h 158"/>
                <a:gd name="T2" fmla="*/ 83 w 102"/>
                <a:gd name="T3" fmla="*/ 158 h 158"/>
                <a:gd name="T4" fmla="*/ 18 w 102"/>
                <a:gd name="T5" fmla="*/ 36 h 158"/>
                <a:gd name="T6" fmla="*/ 18 w 102"/>
                <a:gd name="T7" fmla="*/ 158 h 158"/>
                <a:gd name="T8" fmla="*/ 0 w 102"/>
                <a:gd name="T9" fmla="*/ 158 h 158"/>
                <a:gd name="T10" fmla="*/ 0 w 102"/>
                <a:gd name="T11" fmla="*/ 0 h 158"/>
                <a:gd name="T12" fmla="*/ 18 w 102"/>
                <a:gd name="T13" fmla="*/ 0 h 158"/>
                <a:gd name="T14" fmla="*/ 83 w 102"/>
                <a:gd name="T15" fmla="*/ 122 h 158"/>
                <a:gd name="T16" fmla="*/ 83 w 102"/>
                <a:gd name="T17" fmla="*/ 0 h 158"/>
                <a:gd name="T18" fmla="*/ 102 w 102"/>
                <a:gd name="T19" fmla="*/ 0 h 158"/>
                <a:gd name="T20" fmla="*/ 102 w 102"/>
                <a:gd name="T21"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2" h="158">
                  <a:moveTo>
                    <a:pt x="102" y="158"/>
                  </a:moveTo>
                  <a:lnTo>
                    <a:pt x="83" y="158"/>
                  </a:lnTo>
                  <a:lnTo>
                    <a:pt x="18" y="36"/>
                  </a:lnTo>
                  <a:lnTo>
                    <a:pt x="18" y="158"/>
                  </a:lnTo>
                  <a:lnTo>
                    <a:pt x="0" y="158"/>
                  </a:lnTo>
                  <a:lnTo>
                    <a:pt x="0" y="0"/>
                  </a:lnTo>
                  <a:lnTo>
                    <a:pt x="18" y="0"/>
                  </a:lnTo>
                  <a:lnTo>
                    <a:pt x="83" y="122"/>
                  </a:lnTo>
                  <a:lnTo>
                    <a:pt x="83" y="0"/>
                  </a:lnTo>
                  <a:lnTo>
                    <a:pt x="102" y="0"/>
                  </a:lnTo>
                  <a:lnTo>
                    <a:pt x="102"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Freeform 64">
              <a:extLst>
                <a:ext uri="{FF2B5EF4-FFF2-40B4-BE49-F238E27FC236}">
                  <a16:creationId xmlns:a16="http://schemas.microsoft.com/office/drawing/2014/main" id="{FFA8EF28-5807-4840-BD6D-05C7E5402904}"/>
                </a:ext>
              </a:extLst>
            </p:cNvPr>
            <p:cNvSpPr>
              <a:spLocks/>
            </p:cNvSpPr>
            <p:nvPr userDrawn="1"/>
          </p:nvSpPr>
          <p:spPr bwMode="auto">
            <a:xfrm>
              <a:off x="5865" y="2184"/>
              <a:ext cx="84" cy="158"/>
            </a:xfrm>
            <a:custGeom>
              <a:avLst/>
              <a:gdLst>
                <a:gd name="T0" fmla="*/ 75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5 w 84"/>
                <a:gd name="T23" fmla="*/ 68 h 158"/>
                <a:gd name="T24" fmla="*/ 75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5" y="84"/>
                  </a:moveTo>
                  <a:lnTo>
                    <a:pt x="19" y="84"/>
                  </a:lnTo>
                  <a:lnTo>
                    <a:pt x="19" y="141"/>
                  </a:lnTo>
                  <a:lnTo>
                    <a:pt x="84" y="141"/>
                  </a:lnTo>
                  <a:lnTo>
                    <a:pt x="84" y="158"/>
                  </a:lnTo>
                  <a:lnTo>
                    <a:pt x="0" y="158"/>
                  </a:lnTo>
                  <a:lnTo>
                    <a:pt x="0" y="0"/>
                  </a:lnTo>
                  <a:lnTo>
                    <a:pt x="84" y="0"/>
                  </a:lnTo>
                  <a:lnTo>
                    <a:pt x="84" y="17"/>
                  </a:lnTo>
                  <a:lnTo>
                    <a:pt x="19" y="17"/>
                  </a:lnTo>
                  <a:lnTo>
                    <a:pt x="19" y="68"/>
                  </a:lnTo>
                  <a:lnTo>
                    <a:pt x="75" y="68"/>
                  </a:lnTo>
                  <a:lnTo>
                    <a:pt x="75"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65">
              <a:extLst>
                <a:ext uri="{FF2B5EF4-FFF2-40B4-BE49-F238E27FC236}">
                  <a16:creationId xmlns:a16="http://schemas.microsoft.com/office/drawing/2014/main" id="{6B06E663-359D-4826-9CEC-5CEF5EA9D39D}"/>
                </a:ext>
              </a:extLst>
            </p:cNvPr>
            <p:cNvSpPr>
              <a:spLocks/>
            </p:cNvSpPr>
            <p:nvPr userDrawn="1"/>
          </p:nvSpPr>
          <p:spPr bwMode="auto">
            <a:xfrm>
              <a:off x="5976" y="2184"/>
              <a:ext cx="81" cy="158"/>
            </a:xfrm>
            <a:custGeom>
              <a:avLst/>
              <a:gdLst>
                <a:gd name="T0" fmla="*/ 21 w 81"/>
                <a:gd name="T1" fmla="*/ 141 h 158"/>
                <a:gd name="T2" fmla="*/ 81 w 81"/>
                <a:gd name="T3" fmla="*/ 141 h 158"/>
                <a:gd name="T4" fmla="*/ 81 w 81"/>
                <a:gd name="T5" fmla="*/ 158 h 158"/>
                <a:gd name="T6" fmla="*/ 0 w 81"/>
                <a:gd name="T7" fmla="*/ 158 h 158"/>
                <a:gd name="T8" fmla="*/ 0 w 81"/>
                <a:gd name="T9" fmla="*/ 0 h 158"/>
                <a:gd name="T10" fmla="*/ 21 w 81"/>
                <a:gd name="T11" fmla="*/ 0 h 158"/>
                <a:gd name="T12" fmla="*/ 21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21" y="141"/>
                  </a:moveTo>
                  <a:lnTo>
                    <a:pt x="81" y="141"/>
                  </a:lnTo>
                  <a:lnTo>
                    <a:pt x="81" y="158"/>
                  </a:lnTo>
                  <a:lnTo>
                    <a:pt x="0" y="158"/>
                  </a:lnTo>
                  <a:lnTo>
                    <a:pt x="0" y="0"/>
                  </a:lnTo>
                  <a:lnTo>
                    <a:pt x="21" y="0"/>
                  </a:lnTo>
                  <a:lnTo>
                    <a:pt x="21"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8" name="Freeform 66">
              <a:extLst>
                <a:ext uri="{FF2B5EF4-FFF2-40B4-BE49-F238E27FC236}">
                  <a16:creationId xmlns:a16="http://schemas.microsoft.com/office/drawing/2014/main" id="{6037C619-A373-4C76-A3E4-4D406113DFC3}"/>
                </a:ext>
              </a:extLst>
            </p:cNvPr>
            <p:cNvSpPr>
              <a:spLocks/>
            </p:cNvSpPr>
            <p:nvPr userDrawn="1"/>
          </p:nvSpPr>
          <p:spPr bwMode="auto">
            <a:xfrm>
              <a:off x="6085" y="2184"/>
              <a:ext cx="81" cy="158"/>
            </a:xfrm>
            <a:custGeom>
              <a:avLst/>
              <a:gdLst>
                <a:gd name="T0" fmla="*/ 18 w 81"/>
                <a:gd name="T1" fmla="*/ 141 h 158"/>
                <a:gd name="T2" fmla="*/ 81 w 81"/>
                <a:gd name="T3" fmla="*/ 141 h 158"/>
                <a:gd name="T4" fmla="*/ 81 w 81"/>
                <a:gd name="T5" fmla="*/ 158 h 158"/>
                <a:gd name="T6" fmla="*/ 0 w 81"/>
                <a:gd name="T7" fmla="*/ 158 h 158"/>
                <a:gd name="T8" fmla="*/ 0 w 81"/>
                <a:gd name="T9" fmla="*/ 0 h 158"/>
                <a:gd name="T10" fmla="*/ 18 w 81"/>
                <a:gd name="T11" fmla="*/ 0 h 158"/>
                <a:gd name="T12" fmla="*/ 18 w 81"/>
                <a:gd name="T13" fmla="*/ 141 h 158"/>
              </a:gdLst>
              <a:ahLst/>
              <a:cxnLst>
                <a:cxn ang="0">
                  <a:pos x="T0" y="T1"/>
                </a:cxn>
                <a:cxn ang="0">
                  <a:pos x="T2" y="T3"/>
                </a:cxn>
                <a:cxn ang="0">
                  <a:pos x="T4" y="T5"/>
                </a:cxn>
                <a:cxn ang="0">
                  <a:pos x="T6" y="T7"/>
                </a:cxn>
                <a:cxn ang="0">
                  <a:pos x="T8" y="T9"/>
                </a:cxn>
                <a:cxn ang="0">
                  <a:pos x="T10" y="T11"/>
                </a:cxn>
                <a:cxn ang="0">
                  <a:pos x="T12" y="T13"/>
                </a:cxn>
              </a:cxnLst>
              <a:rect l="0" t="0" r="r" b="b"/>
              <a:pathLst>
                <a:path w="81" h="158">
                  <a:moveTo>
                    <a:pt x="18" y="141"/>
                  </a:moveTo>
                  <a:lnTo>
                    <a:pt x="81" y="141"/>
                  </a:lnTo>
                  <a:lnTo>
                    <a:pt x="81" y="158"/>
                  </a:lnTo>
                  <a:lnTo>
                    <a:pt x="0" y="158"/>
                  </a:lnTo>
                  <a:lnTo>
                    <a:pt x="0" y="0"/>
                  </a:lnTo>
                  <a:lnTo>
                    <a:pt x="18" y="0"/>
                  </a:lnTo>
                  <a:lnTo>
                    <a:pt x="18"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9" name="Freeform 67">
              <a:extLst>
                <a:ext uri="{FF2B5EF4-FFF2-40B4-BE49-F238E27FC236}">
                  <a16:creationId xmlns:a16="http://schemas.microsoft.com/office/drawing/2014/main" id="{4A1F12E8-66A5-46B1-8E6A-0F818E332E35}"/>
                </a:ext>
              </a:extLst>
            </p:cNvPr>
            <p:cNvSpPr>
              <a:spLocks/>
            </p:cNvSpPr>
            <p:nvPr userDrawn="1"/>
          </p:nvSpPr>
          <p:spPr bwMode="auto">
            <a:xfrm>
              <a:off x="6191" y="2184"/>
              <a:ext cx="84" cy="158"/>
            </a:xfrm>
            <a:custGeom>
              <a:avLst/>
              <a:gdLst>
                <a:gd name="T0" fmla="*/ 76 w 84"/>
                <a:gd name="T1" fmla="*/ 84 h 158"/>
                <a:gd name="T2" fmla="*/ 19 w 84"/>
                <a:gd name="T3" fmla="*/ 84 h 158"/>
                <a:gd name="T4" fmla="*/ 19 w 84"/>
                <a:gd name="T5" fmla="*/ 141 h 158"/>
                <a:gd name="T6" fmla="*/ 84 w 84"/>
                <a:gd name="T7" fmla="*/ 141 h 158"/>
                <a:gd name="T8" fmla="*/ 84 w 84"/>
                <a:gd name="T9" fmla="*/ 158 h 158"/>
                <a:gd name="T10" fmla="*/ 0 w 84"/>
                <a:gd name="T11" fmla="*/ 158 h 158"/>
                <a:gd name="T12" fmla="*/ 0 w 84"/>
                <a:gd name="T13" fmla="*/ 0 h 158"/>
                <a:gd name="T14" fmla="*/ 84 w 84"/>
                <a:gd name="T15" fmla="*/ 0 h 158"/>
                <a:gd name="T16" fmla="*/ 84 w 84"/>
                <a:gd name="T17" fmla="*/ 17 h 158"/>
                <a:gd name="T18" fmla="*/ 19 w 84"/>
                <a:gd name="T19" fmla="*/ 17 h 158"/>
                <a:gd name="T20" fmla="*/ 19 w 84"/>
                <a:gd name="T21" fmla="*/ 68 h 158"/>
                <a:gd name="T22" fmla="*/ 76 w 84"/>
                <a:gd name="T23" fmla="*/ 68 h 158"/>
                <a:gd name="T24" fmla="*/ 76 w 84"/>
                <a:gd name="T25" fmla="*/ 84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58">
                  <a:moveTo>
                    <a:pt x="76" y="84"/>
                  </a:moveTo>
                  <a:lnTo>
                    <a:pt x="19" y="84"/>
                  </a:lnTo>
                  <a:lnTo>
                    <a:pt x="19" y="141"/>
                  </a:lnTo>
                  <a:lnTo>
                    <a:pt x="84" y="141"/>
                  </a:lnTo>
                  <a:lnTo>
                    <a:pt x="84" y="158"/>
                  </a:lnTo>
                  <a:lnTo>
                    <a:pt x="0" y="158"/>
                  </a:lnTo>
                  <a:lnTo>
                    <a:pt x="0" y="0"/>
                  </a:lnTo>
                  <a:lnTo>
                    <a:pt x="84" y="0"/>
                  </a:lnTo>
                  <a:lnTo>
                    <a:pt x="84" y="17"/>
                  </a:lnTo>
                  <a:lnTo>
                    <a:pt x="19" y="17"/>
                  </a:lnTo>
                  <a:lnTo>
                    <a:pt x="19" y="68"/>
                  </a:lnTo>
                  <a:lnTo>
                    <a:pt x="76" y="68"/>
                  </a:lnTo>
                  <a:lnTo>
                    <a:pt x="76" y="8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pic>
        <p:nvPicPr>
          <p:cNvPr id="73" name="Image 7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5360" y="568215"/>
            <a:ext cx="779816" cy="262027"/>
          </a:xfrm>
          <a:prstGeom prst="rect">
            <a:avLst/>
          </a:prstGeom>
        </p:spPr>
      </p:pic>
      <p:pic>
        <p:nvPicPr>
          <p:cNvPr id="1026" name="Picture 2" descr="RÃ©sultat de recherche d'images pour &quot;logo afaq iso 9001 2018&quot;"/>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258067" y="332656"/>
            <a:ext cx="625309" cy="6253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associÃ©e"/>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2056566" y="450435"/>
            <a:ext cx="871082" cy="497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553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u 1 colonne ">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EB83D37-8D82-40C7-B32E-DD6A0DAB299B}"/>
              </a:ext>
            </a:extLst>
          </p:cNvPr>
          <p:cNvSpPr>
            <a:spLocks noGrp="1"/>
          </p:cNvSpPr>
          <p:nvPr>
            <p:ph idx="1"/>
          </p:nvPr>
        </p:nvSpPr>
        <p:spPr>
          <a:xfrm>
            <a:off x="334962" y="1628800"/>
            <a:ext cx="11522077" cy="446402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FBEFD684-202D-4D8F-8AFC-EAA02D8EBAD8}"/>
              </a:ext>
            </a:extLst>
          </p:cNvPr>
          <p:cNvSpPr>
            <a:spLocks noGrp="1"/>
          </p:cNvSpPr>
          <p:nvPr>
            <p:ph type="sldNum" sz="quarter" idx="12"/>
          </p:nvPr>
        </p:nvSpPr>
        <p:spPr/>
        <p:txBody>
          <a:bodyPr/>
          <a:lstStyle/>
          <a:p>
            <a:fld id="{A57235EC-159A-4C7E-A680-7883DF5088C2}" type="slidenum">
              <a:rPr lang="fr-FR" smtClean="0"/>
              <a:t>‹N°›</a:t>
            </a:fld>
            <a:endParaRPr lang="fr-FR" dirty="0"/>
          </a:p>
        </p:txBody>
      </p:sp>
      <p:sp>
        <p:nvSpPr>
          <p:cNvPr id="7" name="Titre 6">
            <a:extLst>
              <a:ext uri="{FF2B5EF4-FFF2-40B4-BE49-F238E27FC236}">
                <a16:creationId xmlns:a16="http://schemas.microsoft.com/office/drawing/2014/main" id="{F5E52BF2-A491-4678-876E-9E9820A94C15}"/>
              </a:ext>
            </a:extLst>
          </p:cNvPr>
          <p:cNvSpPr>
            <a:spLocks noGrp="1"/>
          </p:cNvSpPr>
          <p:nvPr>
            <p:ph type="title"/>
          </p:nvPr>
        </p:nvSpPr>
        <p:spPr/>
        <p:txBody>
          <a:bodyPr/>
          <a:lstStyle/>
          <a:p>
            <a:r>
              <a:rPr lang="fr-FR"/>
              <a:t>Modifiez le style du titre</a:t>
            </a:r>
            <a:endParaRPr lang="en-GB"/>
          </a:p>
        </p:txBody>
      </p:sp>
      <p:sp>
        <p:nvSpPr>
          <p:cNvPr id="8" name="Espace réservé de la date 3">
            <a:extLst>
              <a:ext uri="{FF2B5EF4-FFF2-40B4-BE49-F238E27FC236}">
                <a16:creationId xmlns:a16="http://schemas.microsoft.com/office/drawing/2014/main" id="{07541FBC-E40D-486A-968C-E8BA3CF01CC0}"/>
              </a:ext>
            </a:extLst>
          </p:cNvPr>
          <p:cNvSpPr>
            <a:spLocks noGrp="1"/>
          </p:cNvSpPr>
          <p:nvPr>
            <p:ph type="dt" sz="half" idx="2"/>
          </p:nvPr>
        </p:nvSpPr>
        <p:spPr>
          <a:xfrm>
            <a:off x="10955437" y="6266208"/>
            <a:ext cx="1333251" cy="365125"/>
          </a:xfrm>
          <a:prstGeom prst="rect">
            <a:avLst/>
          </a:prstGeom>
        </p:spPr>
        <p:txBody>
          <a:bodyPr vert="horz" lIns="91440" tIns="45720" rIns="91440" bIns="45720" rtlCol="0" anchor="ctr"/>
          <a:lstStyle>
            <a:lvl1pPr algn="l">
              <a:defRPr sz="700" cap="all" spc="300" baseline="0">
                <a:solidFill>
                  <a:schemeClr val="tx1"/>
                </a:solidFill>
                <a:latin typeface="+mj-lt"/>
              </a:defRPr>
            </a:lvl1pPr>
          </a:lstStyle>
          <a:p>
            <a:endParaRPr lang="fr-FR" dirty="0"/>
          </a:p>
        </p:txBody>
      </p:sp>
      <p:sp>
        <p:nvSpPr>
          <p:cNvPr id="9" name="Espace réservé du pied de page 4">
            <a:extLst>
              <a:ext uri="{FF2B5EF4-FFF2-40B4-BE49-F238E27FC236}">
                <a16:creationId xmlns:a16="http://schemas.microsoft.com/office/drawing/2014/main" id="{9585FCAB-B0DF-4DBB-99B8-DF29B3B10332}"/>
              </a:ext>
            </a:extLst>
          </p:cNvPr>
          <p:cNvSpPr>
            <a:spLocks noGrp="1"/>
          </p:cNvSpPr>
          <p:nvPr>
            <p:ph type="ftr" sz="quarter" idx="3"/>
          </p:nvPr>
        </p:nvSpPr>
        <p:spPr>
          <a:xfrm>
            <a:off x="6994997" y="6266208"/>
            <a:ext cx="4057716" cy="365125"/>
          </a:xfrm>
          <a:prstGeom prst="rect">
            <a:avLst/>
          </a:prstGeom>
        </p:spPr>
        <p:txBody>
          <a:bodyPr vert="horz" lIns="91440" tIns="45720" rIns="91440" bIns="45720" rtlCol="0" anchor="ctr"/>
          <a:lstStyle>
            <a:lvl1pPr algn="r">
              <a:defRPr sz="700" cap="all" spc="300" normalizeH="0" baseline="0">
                <a:solidFill>
                  <a:schemeClr val="tx1"/>
                </a:solidFill>
                <a:latin typeface="+mj-lt"/>
              </a:defRPr>
            </a:lvl1pPr>
          </a:lstStyle>
          <a:p>
            <a:r>
              <a:rPr lang="pt-BR"/>
              <a:t>CESI FISA S3E A4  Bus de Terrain NAI 2020</a:t>
            </a:r>
            <a:endParaRPr lang="fr-FR" dirty="0"/>
          </a:p>
        </p:txBody>
      </p:sp>
    </p:spTree>
    <p:extLst>
      <p:ext uri="{BB962C8B-B14F-4D97-AF65-F5344CB8AC3E}">
        <p14:creationId xmlns:p14="http://schemas.microsoft.com/office/powerpoint/2010/main" val="2681029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u 1 colonne &amp; visuel à droit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B83D37-8D82-40C7-B32E-DD6A0DAB299B}"/>
              </a:ext>
            </a:extLst>
          </p:cNvPr>
          <p:cNvSpPr>
            <a:spLocks noGrp="1"/>
          </p:cNvSpPr>
          <p:nvPr>
            <p:ph idx="1"/>
          </p:nvPr>
        </p:nvSpPr>
        <p:spPr>
          <a:xfrm>
            <a:off x="334963" y="1628800"/>
            <a:ext cx="8497341" cy="4464025"/>
          </a:xfrm>
        </p:spPr>
        <p:txBody>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pour une image  7">
            <a:extLst>
              <a:ext uri="{FF2B5EF4-FFF2-40B4-BE49-F238E27FC236}">
                <a16:creationId xmlns:a16="http://schemas.microsoft.com/office/drawing/2014/main" id="{66C36ED7-85D5-4DA5-A2F8-E9B7D2D241E0}"/>
              </a:ext>
            </a:extLst>
          </p:cNvPr>
          <p:cNvSpPr>
            <a:spLocks noGrp="1"/>
          </p:cNvSpPr>
          <p:nvPr>
            <p:ph type="pic" sz="quarter" idx="13" hasCustomPrompt="1"/>
          </p:nvPr>
        </p:nvSpPr>
        <p:spPr>
          <a:xfrm>
            <a:off x="8840742" y="332656"/>
            <a:ext cx="3016250" cy="3024335"/>
          </a:xfrm>
          <a:solidFill>
            <a:schemeClr val="bg1">
              <a:lumMod val="95000"/>
            </a:schemeClr>
          </a:solidFill>
        </p:spPr>
        <p:txBody>
          <a:bodyPr anchor="ctr"/>
          <a:lstStyle>
            <a:lvl1pPr marL="0" indent="0" algn="ctr">
              <a:buNone/>
              <a:defRPr/>
            </a:lvl1pPr>
          </a:lstStyle>
          <a:p>
            <a:r>
              <a:rPr lang="fr-FR" dirty="0"/>
              <a:t> </a:t>
            </a:r>
          </a:p>
        </p:txBody>
      </p:sp>
      <p:sp>
        <p:nvSpPr>
          <p:cNvPr id="10" name="Espace réservé du texte 9">
            <a:extLst>
              <a:ext uri="{FF2B5EF4-FFF2-40B4-BE49-F238E27FC236}">
                <a16:creationId xmlns:a16="http://schemas.microsoft.com/office/drawing/2014/main" id="{14667503-A35A-4183-9FFD-A3080003A0E3}"/>
              </a:ext>
            </a:extLst>
          </p:cNvPr>
          <p:cNvSpPr>
            <a:spLocks noGrp="1"/>
          </p:cNvSpPr>
          <p:nvPr>
            <p:ph type="body" sz="quarter" idx="14"/>
          </p:nvPr>
        </p:nvSpPr>
        <p:spPr>
          <a:xfrm>
            <a:off x="8840788" y="3357563"/>
            <a:ext cx="3016250" cy="2735262"/>
          </a:xfrm>
          <a:solidFill>
            <a:schemeClr val="accent1"/>
          </a:solidFill>
        </p:spPr>
        <p:txBody>
          <a:bodyPr lIns="252000" rIns="72000" anchor="ctr">
            <a:normAutofit/>
          </a:bodyPr>
          <a:lstStyle>
            <a:lvl1pPr marL="0" indent="0">
              <a:buNone/>
              <a:defRPr sz="160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 name="Title 6">
            <a:extLst>
              <a:ext uri="{FF2B5EF4-FFF2-40B4-BE49-F238E27FC236}">
                <a16:creationId xmlns:a16="http://schemas.microsoft.com/office/drawing/2014/main" id="{3AB881FD-F14F-4699-AD0C-5A9CE4406B9B}"/>
              </a:ext>
            </a:extLst>
          </p:cNvPr>
          <p:cNvSpPr>
            <a:spLocks noGrp="1"/>
          </p:cNvSpPr>
          <p:nvPr>
            <p:ph type="title"/>
          </p:nvPr>
        </p:nvSpPr>
        <p:spPr>
          <a:xfrm>
            <a:off x="334963" y="473281"/>
            <a:ext cx="8505779" cy="903235"/>
          </a:xfrm>
        </p:spPr>
        <p:txBody>
          <a:bodyPr/>
          <a:lstStyle/>
          <a:p>
            <a:r>
              <a:rPr lang="fr-FR" dirty="0"/>
              <a:t>Modifiez le style du titre</a:t>
            </a:r>
            <a:endParaRPr lang="en-GB" dirty="0"/>
          </a:p>
        </p:txBody>
      </p:sp>
      <p:sp>
        <p:nvSpPr>
          <p:cNvPr id="2" name="Espace réservé de la date 1">
            <a:extLst>
              <a:ext uri="{FF2B5EF4-FFF2-40B4-BE49-F238E27FC236}">
                <a16:creationId xmlns:a16="http://schemas.microsoft.com/office/drawing/2014/main" id="{3AF0C29A-4C3F-4E57-975F-90CB8166D414}"/>
              </a:ext>
            </a:extLst>
          </p:cNvPr>
          <p:cNvSpPr>
            <a:spLocks noGrp="1"/>
          </p:cNvSpPr>
          <p:nvPr>
            <p:ph type="dt" sz="half" idx="15"/>
          </p:nvPr>
        </p:nvSpPr>
        <p:spPr>
          <a:xfrm>
            <a:off x="10955437" y="6266208"/>
            <a:ext cx="1333251" cy="365125"/>
          </a:xfrm>
        </p:spPr>
        <p:txBody>
          <a:bodyPr/>
          <a:lstStyle/>
          <a:p>
            <a:endParaRPr lang="fr-FR" dirty="0"/>
          </a:p>
        </p:txBody>
      </p:sp>
      <p:sp>
        <p:nvSpPr>
          <p:cNvPr id="9" name="Espace réservé du pied de page 8">
            <a:extLst>
              <a:ext uri="{FF2B5EF4-FFF2-40B4-BE49-F238E27FC236}">
                <a16:creationId xmlns:a16="http://schemas.microsoft.com/office/drawing/2014/main" id="{7398B757-80ED-4DC9-AA7B-470C44452D42}"/>
              </a:ext>
            </a:extLst>
          </p:cNvPr>
          <p:cNvSpPr>
            <a:spLocks noGrp="1"/>
          </p:cNvSpPr>
          <p:nvPr>
            <p:ph type="ftr" sz="quarter" idx="16"/>
          </p:nvPr>
        </p:nvSpPr>
        <p:spPr>
          <a:xfrm>
            <a:off x="6358764" y="6266208"/>
            <a:ext cx="4705788" cy="365125"/>
          </a:xfrm>
        </p:spPr>
        <p:txBody>
          <a:bodyPr/>
          <a:lstStyle/>
          <a:p>
            <a:r>
              <a:rPr lang="pt-BR"/>
              <a:t>CESI FISA S3E A4  Bus de Terrain NAI 2020</a:t>
            </a:r>
            <a:endParaRPr lang="fr-FR" dirty="0"/>
          </a:p>
        </p:txBody>
      </p:sp>
      <p:sp>
        <p:nvSpPr>
          <p:cNvPr id="11" name="Espace réservé du numéro de diapositive 10">
            <a:extLst>
              <a:ext uri="{FF2B5EF4-FFF2-40B4-BE49-F238E27FC236}">
                <a16:creationId xmlns:a16="http://schemas.microsoft.com/office/drawing/2014/main" id="{8C04C204-B5B7-415D-9877-9204FDC6B3F2}"/>
              </a:ext>
            </a:extLst>
          </p:cNvPr>
          <p:cNvSpPr>
            <a:spLocks noGrp="1"/>
          </p:cNvSpPr>
          <p:nvPr>
            <p:ph type="sldNum" sz="quarter" idx="17"/>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1874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8363168"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8363214" y="3357563"/>
            <a:ext cx="3493824" cy="2519709"/>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349088"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349088" y="3357563"/>
            <a:ext cx="3493824" cy="2519709"/>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3493824" cy="3024335"/>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3357563"/>
            <a:ext cx="3493824" cy="2519709"/>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F9B07684-AD53-43BA-AF9E-8B2090C1E794}"/>
              </a:ext>
            </a:extLst>
          </p:cNvPr>
          <p:cNvSpPr>
            <a:spLocks noGrp="1"/>
          </p:cNvSpPr>
          <p:nvPr>
            <p:ph type="dt" sz="half" idx="19"/>
          </p:nvPr>
        </p:nvSpPr>
        <p:spPr>
          <a:xfrm>
            <a:off x="10955437" y="6266208"/>
            <a:ext cx="1333251" cy="365125"/>
          </a:xfrm>
        </p:spPr>
        <p:txBody>
          <a:bodyPr/>
          <a:lstStyle/>
          <a:p>
            <a:endParaRPr lang="fr-FR" dirty="0"/>
          </a:p>
        </p:txBody>
      </p:sp>
      <p:sp>
        <p:nvSpPr>
          <p:cNvPr id="83" name="Espace réservé du pied de page 82">
            <a:extLst>
              <a:ext uri="{FF2B5EF4-FFF2-40B4-BE49-F238E27FC236}">
                <a16:creationId xmlns:a16="http://schemas.microsoft.com/office/drawing/2014/main" id="{F50126BF-A0BB-4F28-A029-A6E06443A629}"/>
              </a:ext>
            </a:extLst>
          </p:cNvPr>
          <p:cNvSpPr>
            <a:spLocks noGrp="1"/>
          </p:cNvSpPr>
          <p:nvPr>
            <p:ph type="ftr" sz="quarter" idx="20"/>
          </p:nvPr>
        </p:nvSpPr>
        <p:spPr>
          <a:xfrm>
            <a:off x="6346925" y="6266208"/>
            <a:ext cx="4705788" cy="365125"/>
          </a:xfrm>
        </p:spPr>
        <p:txBody>
          <a:bodyPr/>
          <a:lstStyle/>
          <a:p>
            <a:r>
              <a:rPr lang="pt-BR"/>
              <a:t>CESI FISA S3E A4  Bus de Terrain NAI 2020</a:t>
            </a:r>
            <a:endParaRPr lang="fr-FR" dirty="0"/>
          </a:p>
        </p:txBody>
      </p:sp>
      <p:sp>
        <p:nvSpPr>
          <p:cNvPr id="84" name="Espace réservé du numéro de diapositive 83">
            <a:extLst>
              <a:ext uri="{FF2B5EF4-FFF2-40B4-BE49-F238E27FC236}">
                <a16:creationId xmlns:a16="http://schemas.microsoft.com/office/drawing/2014/main" id="{B6355348-BBF4-48A9-8A98-57CFE521CD2E}"/>
              </a:ext>
            </a:extLst>
          </p:cNvPr>
          <p:cNvSpPr>
            <a:spLocks noGrp="1"/>
          </p:cNvSpPr>
          <p:nvPr>
            <p:ph type="sldNum" sz="quarter" idx="21"/>
          </p:nvPr>
        </p:nvSpPr>
        <p:spPr/>
        <p:txBody>
          <a:bodyPr/>
          <a:lstStyle/>
          <a:p>
            <a:fld id="{A57235EC-159A-4C7E-A680-7883DF5088C2}" type="slidenum">
              <a:rPr lang="fr-FR" smtClean="0"/>
              <a:pPr/>
              <a:t>‹N°›</a:t>
            </a:fld>
            <a:endParaRPr lang="fr-FR" dirty="0"/>
          </a:p>
        </p:txBody>
      </p:sp>
      <p:pic>
        <p:nvPicPr>
          <p:cNvPr id="18" name="Graphique 22">
            <a:extLst>
              <a:ext uri="{FF2B5EF4-FFF2-40B4-BE49-F238E27FC236}">
                <a16:creationId xmlns:a16="http://schemas.microsoft.com/office/drawing/2014/main" id="{8B04625F-8783-48D7-A0C7-F1AE924E7871}"/>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19" name="Groupe 18">
            <a:extLst>
              <a:ext uri="{FF2B5EF4-FFF2-40B4-BE49-F238E27FC236}">
                <a16:creationId xmlns:a16="http://schemas.microsoft.com/office/drawing/2014/main" id="{DB20A941-AF50-4139-83AF-BDBFB6A7287D}"/>
              </a:ext>
            </a:extLst>
          </p:cNvPr>
          <p:cNvGrpSpPr/>
          <p:nvPr userDrawn="1"/>
        </p:nvGrpSpPr>
        <p:grpSpPr>
          <a:xfrm>
            <a:off x="12103894" y="332656"/>
            <a:ext cx="88106" cy="1402510"/>
            <a:chOff x="12103894" y="219915"/>
            <a:chExt cx="88106" cy="1473016"/>
          </a:xfrm>
        </p:grpSpPr>
        <p:sp>
          <p:nvSpPr>
            <p:cNvPr id="20" name="Rectangle 19">
              <a:extLst>
                <a:ext uri="{FF2B5EF4-FFF2-40B4-BE49-F238E27FC236}">
                  <a16:creationId xmlns:a16="http://schemas.microsoft.com/office/drawing/2014/main" id="{B534B687-A062-4655-B5E9-D6E378FFF8A9}"/>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Rectangle 20">
              <a:extLst>
                <a:ext uri="{FF2B5EF4-FFF2-40B4-BE49-F238E27FC236}">
                  <a16:creationId xmlns:a16="http://schemas.microsoft.com/office/drawing/2014/main" id="{859DC701-AB79-4DC5-B6DB-EE386F513240}"/>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5AEF9887-805D-4068-A33A-C14F8B9AA838}"/>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D315EA7B-17DB-410C-93EC-02E1DE0E725C}"/>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6" name="Imag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4035387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4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6179549"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6179595" y="2977533"/>
            <a:ext cx="2743200" cy="289974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3269161"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3269207" y="2977533"/>
            <a:ext cx="2743200" cy="289974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58773"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58819" y="2977533"/>
            <a:ext cx="2743200" cy="289974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2" name="Espace réservé pour une image  7">
            <a:extLst>
              <a:ext uri="{FF2B5EF4-FFF2-40B4-BE49-F238E27FC236}">
                <a16:creationId xmlns:a16="http://schemas.microsoft.com/office/drawing/2014/main" id="{68B0DC8E-558C-42E7-A783-1FF232BDF86E}"/>
              </a:ext>
            </a:extLst>
          </p:cNvPr>
          <p:cNvSpPr>
            <a:spLocks noGrp="1"/>
          </p:cNvSpPr>
          <p:nvPr>
            <p:ph type="pic" sz="quarter" idx="19" hasCustomPrompt="1"/>
          </p:nvPr>
        </p:nvSpPr>
        <p:spPr>
          <a:xfrm>
            <a:off x="9089937" y="332656"/>
            <a:ext cx="2743200" cy="2644876"/>
          </a:xfrm>
          <a:solidFill>
            <a:schemeClr val="bg1">
              <a:lumMod val="95000"/>
            </a:schemeClr>
          </a:solidFill>
        </p:spPr>
        <p:txBody>
          <a:bodyPr anchor="ctr"/>
          <a:lstStyle>
            <a:lvl1pPr marL="0" indent="0" algn="ctr">
              <a:buNone/>
              <a:defRPr/>
            </a:lvl1pPr>
          </a:lstStyle>
          <a:p>
            <a:r>
              <a:rPr lang="fr-FR" dirty="0"/>
              <a:t> </a:t>
            </a:r>
          </a:p>
        </p:txBody>
      </p:sp>
      <p:sp>
        <p:nvSpPr>
          <p:cNvPr id="83" name="Espace réservé du texte 9">
            <a:extLst>
              <a:ext uri="{FF2B5EF4-FFF2-40B4-BE49-F238E27FC236}">
                <a16:creationId xmlns:a16="http://schemas.microsoft.com/office/drawing/2014/main" id="{776BF29C-AD35-4C7F-831C-F2CFEE572184}"/>
              </a:ext>
            </a:extLst>
          </p:cNvPr>
          <p:cNvSpPr>
            <a:spLocks noGrp="1"/>
          </p:cNvSpPr>
          <p:nvPr>
            <p:ph type="body" sz="quarter" idx="20"/>
          </p:nvPr>
        </p:nvSpPr>
        <p:spPr>
          <a:xfrm>
            <a:off x="9089983" y="2977533"/>
            <a:ext cx="2743200" cy="289974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1C76B850-72F9-40B0-8191-6209C41D0BB9}"/>
              </a:ext>
            </a:extLst>
          </p:cNvPr>
          <p:cNvSpPr>
            <a:spLocks noGrp="1"/>
          </p:cNvSpPr>
          <p:nvPr>
            <p:ph type="dt" sz="half" idx="21"/>
          </p:nvPr>
        </p:nvSpPr>
        <p:spPr>
          <a:xfrm>
            <a:off x="10955437" y="6266208"/>
            <a:ext cx="1333251" cy="365125"/>
          </a:xfrm>
        </p:spPr>
        <p:txBody>
          <a:bodyPr/>
          <a:lstStyle/>
          <a:p>
            <a:endParaRPr lang="fr-FR" dirty="0"/>
          </a:p>
        </p:txBody>
      </p:sp>
      <p:sp>
        <p:nvSpPr>
          <p:cNvPr id="85" name="Espace réservé du pied de page 84">
            <a:extLst>
              <a:ext uri="{FF2B5EF4-FFF2-40B4-BE49-F238E27FC236}">
                <a16:creationId xmlns:a16="http://schemas.microsoft.com/office/drawing/2014/main" id="{CA141C43-A7F3-4440-9B6A-E8AD09712408}"/>
              </a:ext>
            </a:extLst>
          </p:cNvPr>
          <p:cNvSpPr>
            <a:spLocks noGrp="1"/>
          </p:cNvSpPr>
          <p:nvPr>
            <p:ph type="ftr" sz="quarter" idx="22"/>
          </p:nvPr>
        </p:nvSpPr>
        <p:spPr>
          <a:xfrm>
            <a:off x="6346925" y="6266208"/>
            <a:ext cx="4705788" cy="365125"/>
          </a:xfrm>
        </p:spPr>
        <p:txBody>
          <a:bodyPr/>
          <a:lstStyle/>
          <a:p>
            <a:r>
              <a:rPr lang="pt-BR"/>
              <a:t>CESI FISA S3E A4  Bus de Terrain NAI 2020</a:t>
            </a:r>
            <a:endParaRPr lang="fr-FR" dirty="0"/>
          </a:p>
        </p:txBody>
      </p:sp>
      <p:sp>
        <p:nvSpPr>
          <p:cNvPr id="86" name="Espace réservé du numéro de diapositive 85">
            <a:extLst>
              <a:ext uri="{FF2B5EF4-FFF2-40B4-BE49-F238E27FC236}">
                <a16:creationId xmlns:a16="http://schemas.microsoft.com/office/drawing/2014/main" id="{81E97F04-83AB-44C0-9643-720B88299265}"/>
              </a:ext>
            </a:extLst>
          </p:cNvPr>
          <p:cNvSpPr>
            <a:spLocks noGrp="1"/>
          </p:cNvSpPr>
          <p:nvPr>
            <p:ph type="sldNum" sz="quarter" idx="23"/>
          </p:nvPr>
        </p:nvSpPr>
        <p:spPr/>
        <p:txBody>
          <a:bodyPr/>
          <a:lstStyle/>
          <a:p>
            <a:fld id="{A57235EC-159A-4C7E-A680-7883DF5088C2}" type="slidenum">
              <a:rPr lang="fr-FR" smtClean="0"/>
              <a:pPr/>
              <a:t>‹N°›</a:t>
            </a:fld>
            <a:endParaRPr lang="fr-FR" dirty="0"/>
          </a:p>
        </p:txBody>
      </p:sp>
      <p:pic>
        <p:nvPicPr>
          <p:cNvPr id="20" name="Graphique 22">
            <a:extLst>
              <a:ext uri="{FF2B5EF4-FFF2-40B4-BE49-F238E27FC236}">
                <a16:creationId xmlns:a16="http://schemas.microsoft.com/office/drawing/2014/main" id="{810BE82E-24D9-4724-A98E-3D6E6FF32C9F}"/>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1" name="Groupe 20">
            <a:extLst>
              <a:ext uri="{FF2B5EF4-FFF2-40B4-BE49-F238E27FC236}">
                <a16:creationId xmlns:a16="http://schemas.microsoft.com/office/drawing/2014/main" id="{AE17D86D-DCAF-491F-823A-B108A643BEC8}"/>
              </a:ext>
            </a:extLst>
          </p:cNvPr>
          <p:cNvGrpSpPr/>
          <p:nvPr userDrawn="1"/>
        </p:nvGrpSpPr>
        <p:grpSpPr>
          <a:xfrm>
            <a:off x="12103894" y="332656"/>
            <a:ext cx="88106" cy="1402510"/>
            <a:chOff x="12103894" y="219915"/>
            <a:chExt cx="88106" cy="1473016"/>
          </a:xfrm>
        </p:grpSpPr>
        <p:sp>
          <p:nvSpPr>
            <p:cNvPr id="22" name="Rectangle 21">
              <a:extLst>
                <a:ext uri="{FF2B5EF4-FFF2-40B4-BE49-F238E27FC236}">
                  <a16:creationId xmlns:a16="http://schemas.microsoft.com/office/drawing/2014/main" id="{F6F77E99-74B3-4CC2-9013-C6ACEBCE01C0}"/>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EBDE2F72-877A-4DD8-9615-7D844CBB621E}"/>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B4BD8B39-1D4E-4386-8483-A56848F7DFBA}"/>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3EF410F0-43C3-41A7-8476-4162DC0314D3}"/>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27" name="Image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419170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 blocs">
    <p:spTree>
      <p:nvGrpSpPr>
        <p:cNvPr id="1" name=""/>
        <p:cNvGrpSpPr/>
        <p:nvPr/>
      </p:nvGrpSpPr>
      <p:grpSpPr>
        <a:xfrm>
          <a:off x="0" y="0"/>
          <a:ext cx="0" cy="0"/>
          <a:chOff x="0" y="0"/>
          <a:chExt cx="0" cy="0"/>
        </a:xfrm>
      </p:grpSpPr>
      <p:cxnSp>
        <p:nvCxnSpPr>
          <p:cNvPr id="6" name="Connecteur droit 5">
            <a:extLst>
              <a:ext uri="{FF2B5EF4-FFF2-40B4-BE49-F238E27FC236}">
                <a16:creationId xmlns:a16="http://schemas.microsoft.com/office/drawing/2014/main" id="{F0653CD4-C1C8-486A-B565-186DCA176890}"/>
              </a:ext>
            </a:extLst>
          </p:cNvPr>
          <p:cNvCxnSpPr>
            <a:cxnSpLocks/>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816130"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816176" y="1729398"/>
            <a:ext cx="2702778" cy="1207713"/>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39285"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39285" y="1729398"/>
            <a:ext cx="2702778" cy="1207713"/>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1662348" y="234333"/>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662394" y="1729398"/>
            <a:ext cx="2702778" cy="1207713"/>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5" name="Espace réservé pour une image  7">
            <a:extLst>
              <a:ext uri="{FF2B5EF4-FFF2-40B4-BE49-F238E27FC236}">
                <a16:creationId xmlns:a16="http://schemas.microsoft.com/office/drawing/2014/main" id="{705266E8-C294-475A-88E4-57A9B86665E6}"/>
              </a:ext>
            </a:extLst>
          </p:cNvPr>
          <p:cNvSpPr>
            <a:spLocks noGrp="1"/>
          </p:cNvSpPr>
          <p:nvPr>
            <p:ph type="pic" sz="quarter" idx="20" hasCustomPrompt="1"/>
          </p:nvPr>
        </p:nvSpPr>
        <p:spPr>
          <a:xfrm>
            <a:off x="7816084"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96" name="Espace réservé du texte 9">
            <a:extLst>
              <a:ext uri="{FF2B5EF4-FFF2-40B4-BE49-F238E27FC236}">
                <a16:creationId xmlns:a16="http://schemas.microsoft.com/office/drawing/2014/main" id="{A2997D85-2C77-4CF8-ADEC-C37343168803}"/>
              </a:ext>
            </a:extLst>
          </p:cNvPr>
          <p:cNvSpPr>
            <a:spLocks noGrp="1"/>
          </p:cNvSpPr>
          <p:nvPr>
            <p:ph type="body" sz="quarter" idx="21"/>
          </p:nvPr>
        </p:nvSpPr>
        <p:spPr>
          <a:xfrm>
            <a:off x="7816130" y="4664749"/>
            <a:ext cx="2702778" cy="1207713"/>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7" name="Espace réservé pour une image  7">
            <a:extLst>
              <a:ext uri="{FF2B5EF4-FFF2-40B4-BE49-F238E27FC236}">
                <a16:creationId xmlns:a16="http://schemas.microsoft.com/office/drawing/2014/main" id="{6A4A2BFB-8957-4132-9672-3E0A18CA1EA9}"/>
              </a:ext>
            </a:extLst>
          </p:cNvPr>
          <p:cNvSpPr>
            <a:spLocks noGrp="1"/>
          </p:cNvSpPr>
          <p:nvPr>
            <p:ph type="pic" sz="quarter" idx="22" hasCustomPrompt="1"/>
          </p:nvPr>
        </p:nvSpPr>
        <p:spPr>
          <a:xfrm>
            <a:off x="4739285"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98" name="Espace réservé du texte 9">
            <a:extLst>
              <a:ext uri="{FF2B5EF4-FFF2-40B4-BE49-F238E27FC236}">
                <a16:creationId xmlns:a16="http://schemas.microsoft.com/office/drawing/2014/main" id="{8F0332D4-97AE-4097-9AF8-D14E3F894441}"/>
              </a:ext>
            </a:extLst>
          </p:cNvPr>
          <p:cNvSpPr>
            <a:spLocks noGrp="1"/>
          </p:cNvSpPr>
          <p:nvPr>
            <p:ph type="body" sz="quarter" idx="23"/>
          </p:nvPr>
        </p:nvSpPr>
        <p:spPr>
          <a:xfrm>
            <a:off x="4739285" y="4664749"/>
            <a:ext cx="2702778" cy="1207713"/>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9" name="Espace réservé pour une image  7">
            <a:extLst>
              <a:ext uri="{FF2B5EF4-FFF2-40B4-BE49-F238E27FC236}">
                <a16:creationId xmlns:a16="http://schemas.microsoft.com/office/drawing/2014/main" id="{748CD933-B895-4719-BA76-5BFD7B7F4A7F}"/>
              </a:ext>
            </a:extLst>
          </p:cNvPr>
          <p:cNvSpPr>
            <a:spLocks noGrp="1"/>
          </p:cNvSpPr>
          <p:nvPr>
            <p:ph type="pic" sz="quarter" idx="24" hasCustomPrompt="1"/>
          </p:nvPr>
        </p:nvSpPr>
        <p:spPr>
          <a:xfrm>
            <a:off x="1662302" y="3169684"/>
            <a:ext cx="2702778" cy="1496711"/>
          </a:xfrm>
          <a:solidFill>
            <a:schemeClr val="bg1">
              <a:lumMod val="95000"/>
            </a:schemeClr>
          </a:solidFill>
        </p:spPr>
        <p:txBody>
          <a:bodyPr anchor="ctr"/>
          <a:lstStyle>
            <a:lvl1pPr marL="0" indent="0" algn="ctr">
              <a:buNone/>
              <a:defRPr/>
            </a:lvl1pPr>
          </a:lstStyle>
          <a:p>
            <a:r>
              <a:rPr lang="fr-FR" dirty="0"/>
              <a:t> </a:t>
            </a:r>
          </a:p>
        </p:txBody>
      </p:sp>
      <p:sp>
        <p:nvSpPr>
          <p:cNvPr id="100" name="Espace réservé du texte 9">
            <a:extLst>
              <a:ext uri="{FF2B5EF4-FFF2-40B4-BE49-F238E27FC236}">
                <a16:creationId xmlns:a16="http://schemas.microsoft.com/office/drawing/2014/main" id="{4F7ECD7B-BD97-406F-BD7A-C8EC86301D97}"/>
              </a:ext>
            </a:extLst>
          </p:cNvPr>
          <p:cNvSpPr>
            <a:spLocks noGrp="1"/>
          </p:cNvSpPr>
          <p:nvPr>
            <p:ph type="body" sz="quarter" idx="25"/>
          </p:nvPr>
        </p:nvSpPr>
        <p:spPr>
          <a:xfrm>
            <a:off x="1662348" y="4664749"/>
            <a:ext cx="2702778" cy="1207713"/>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Espace réservé de la date 1">
            <a:extLst>
              <a:ext uri="{FF2B5EF4-FFF2-40B4-BE49-F238E27FC236}">
                <a16:creationId xmlns:a16="http://schemas.microsoft.com/office/drawing/2014/main" id="{DC8161D1-39C3-4E1F-9492-ADEDE09156F7}"/>
              </a:ext>
            </a:extLst>
          </p:cNvPr>
          <p:cNvSpPr>
            <a:spLocks noGrp="1"/>
          </p:cNvSpPr>
          <p:nvPr>
            <p:ph type="dt" sz="half" idx="26"/>
          </p:nvPr>
        </p:nvSpPr>
        <p:spPr>
          <a:xfrm>
            <a:off x="10955437" y="6266208"/>
            <a:ext cx="1333251" cy="365125"/>
          </a:xfrm>
        </p:spPr>
        <p:txBody>
          <a:bodyPr/>
          <a:lstStyle/>
          <a:p>
            <a:endParaRPr lang="fr-FR" dirty="0"/>
          </a:p>
        </p:txBody>
      </p:sp>
      <p:sp>
        <p:nvSpPr>
          <p:cNvPr id="82" name="Espace réservé du pied de page 81">
            <a:extLst>
              <a:ext uri="{FF2B5EF4-FFF2-40B4-BE49-F238E27FC236}">
                <a16:creationId xmlns:a16="http://schemas.microsoft.com/office/drawing/2014/main" id="{CCC9B39D-B61C-498B-8BC2-9C0C524079B1}"/>
              </a:ext>
            </a:extLst>
          </p:cNvPr>
          <p:cNvSpPr>
            <a:spLocks noGrp="1"/>
          </p:cNvSpPr>
          <p:nvPr>
            <p:ph type="ftr" sz="quarter" idx="27"/>
          </p:nvPr>
        </p:nvSpPr>
        <p:spPr>
          <a:xfrm>
            <a:off x="6346925" y="6266208"/>
            <a:ext cx="4705788" cy="365125"/>
          </a:xfrm>
        </p:spPr>
        <p:txBody>
          <a:bodyPr/>
          <a:lstStyle/>
          <a:p>
            <a:r>
              <a:rPr lang="pt-BR"/>
              <a:t>CESI FISA S3E A4  Bus de Terrain NAI 2020</a:t>
            </a:r>
            <a:endParaRPr lang="fr-FR" dirty="0"/>
          </a:p>
        </p:txBody>
      </p:sp>
      <p:sp>
        <p:nvSpPr>
          <p:cNvPr id="83" name="Espace réservé du numéro de diapositive 82">
            <a:extLst>
              <a:ext uri="{FF2B5EF4-FFF2-40B4-BE49-F238E27FC236}">
                <a16:creationId xmlns:a16="http://schemas.microsoft.com/office/drawing/2014/main" id="{847894D4-184B-4429-AB7D-3469F908AC15}"/>
              </a:ext>
            </a:extLst>
          </p:cNvPr>
          <p:cNvSpPr>
            <a:spLocks noGrp="1"/>
          </p:cNvSpPr>
          <p:nvPr>
            <p:ph type="sldNum" sz="quarter" idx="28"/>
          </p:nvPr>
        </p:nvSpPr>
        <p:spPr/>
        <p:txBody>
          <a:bodyPr/>
          <a:lstStyle/>
          <a:p>
            <a:fld id="{A57235EC-159A-4C7E-A680-7883DF5088C2}" type="slidenum">
              <a:rPr lang="fr-FR" smtClean="0"/>
              <a:pPr/>
              <a:t>‹N°›</a:t>
            </a:fld>
            <a:endParaRPr lang="fr-FR" dirty="0"/>
          </a:p>
        </p:txBody>
      </p:sp>
      <p:pic>
        <p:nvPicPr>
          <p:cNvPr id="24" name="Graphique 22">
            <a:extLst>
              <a:ext uri="{FF2B5EF4-FFF2-40B4-BE49-F238E27FC236}">
                <a16:creationId xmlns:a16="http://schemas.microsoft.com/office/drawing/2014/main" id="{C549FE05-36EA-49BA-A8AB-EF19F4D039AB}"/>
              </a:ext>
            </a:extLst>
          </p:cNvPr>
          <p:cNvPicPr>
            <a:picLocks/>
          </p:cNvPicPr>
          <p:nvPr userDrawn="1"/>
        </p:nvPicPr>
        <p:blipFill>
          <a:blip r:embed="rId2"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5" name="Groupe 24">
            <a:extLst>
              <a:ext uri="{FF2B5EF4-FFF2-40B4-BE49-F238E27FC236}">
                <a16:creationId xmlns:a16="http://schemas.microsoft.com/office/drawing/2014/main" id="{2E1C00A8-BE0E-4B88-9622-61CAFDB6B4AD}"/>
              </a:ext>
            </a:extLst>
          </p:cNvPr>
          <p:cNvGrpSpPr/>
          <p:nvPr userDrawn="1"/>
        </p:nvGrpSpPr>
        <p:grpSpPr>
          <a:xfrm>
            <a:off x="12103894" y="332656"/>
            <a:ext cx="88106" cy="1402510"/>
            <a:chOff x="12103894" y="219915"/>
            <a:chExt cx="88106" cy="1473016"/>
          </a:xfrm>
        </p:grpSpPr>
        <p:sp>
          <p:nvSpPr>
            <p:cNvPr id="26" name="Rectangle 25">
              <a:extLst>
                <a:ext uri="{FF2B5EF4-FFF2-40B4-BE49-F238E27FC236}">
                  <a16:creationId xmlns:a16="http://schemas.microsoft.com/office/drawing/2014/main" id="{BAEEB3B7-207F-408C-9C50-1B4A88DD5A22}"/>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9B0C8E75-FFDA-4C0F-8070-EA3471E188F4}"/>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F18132E8-2AD1-41D9-9F3C-B7722F9232B7}"/>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 name="Rectangle 28">
              <a:extLst>
                <a:ext uri="{FF2B5EF4-FFF2-40B4-BE49-F238E27FC236}">
                  <a16:creationId xmlns:a16="http://schemas.microsoft.com/office/drawing/2014/main" id="{EE232A09-D1BF-4315-A8C0-A293C307F17A}"/>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31" name="Image 3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175531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2 blocs">
    <p:spTree>
      <p:nvGrpSpPr>
        <p:cNvPr id="1" name=""/>
        <p:cNvGrpSpPr/>
        <p:nvPr/>
      </p:nvGrpSpPr>
      <p:grpSpPr>
        <a:xfrm>
          <a:off x="0" y="0"/>
          <a:ext cx="0" cy="0"/>
          <a:chOff x="0" y="0"/>
          <a:chExt cx="0" cy="0"/>
        </a:xfrm>
      </p:grpSpPr>
      <p:sp>
        <p:nvSpPr>
          <p:cNvPr id="76" name="Espace réservé pour une image  7">
            <a:extLst>
              <a:ext uri="{FF2B5EF4-FFF2-40B4-BE49-F238E27FC236}">
                <a16:creationId xmlns:a16="http://schemas.microsoft.com/office/drawing/2014/main" id="{18C5884E-E573-449B-B238-39CC6A15FDBD}"/>
              </a:ext>
            </a:extLst>
          </p:cNvPr>
          <p:cNvSpPr>
            <a:spLocks noGrp="1"/>
          </p:cNvSpPr>
          <p:nvPr>
            <p:ph type="pic" sz="quarter" idx="13" hasCustomPrompt="1"/>
          </p:nvPr>
        </p:nvSpPr>
        <p:spPr>
          <a:xfrm>
            <a:off x="7660389"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77" name="Espace réservé du texte 9">
            <a:extLst>
              <a:ext uri="{FF2B5EF4-FFF2-40B4-BE49-F238E27FC236}">
                <a16:creationId xmlns:a16="http://schemas.microsoft.com/office/drawing/2014/main" id="{48C3419C-A177-48B0-A621-7BE98D491668}"/>
              </a:ext>
            </a:extLst>
          </p:cNvPr>
          <p:cNvSpPr>
            <a:spLocks noGrp="1"/>
          </p:cNvSpPr>
          <p:nvPr>
            <p:ph type="body" sz="quarter" idx="14"/>
          </p:nvPr>
        </p:nvSpPr>
        <p:spPr>
          <a:xfrm>
            <a:off x="7660435"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78" name="Espace réservé pour une image  7">
            <a:extLst>
              <a:ext uri="{FF2B5EF4-FFF2-40B4-BE49-F238E27FC236}">
                <a16:creationId xmlns:a16="http://schemas.microsoft.com/office/drawing/2014/main" id="{6CE20FBF-B93C-44F0-A3D3-88E4DC12629F}"/>
              </a:ext>
            </a:extLst>
          </p:cNvPr>
          <p:cNvSpPr>
            <a:spLocks noGrp="1"/>
          </p:cNvSpPr>
          <p:nvPr>
            <p:ph type="pic" sz="quarter" idx="15" hasCustomPrompt="1"/>
          </p:nvPr>
        </p:nvSpPr>
        <p:spPr>
          <a:xfrm>
            <a:off x="4797047"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79" name="Espace réservé du texte 9">
            <a:extLst>
              <a:ext uri="{FF2B5EF4-FFF2-40B4-BE49-F238E27FC236}">
                <a16:creationId xmlns:a16="http://schemas.microsoft.com/office/drawing/2014/main" id="{76A7B9A0-EFC6-417A-85BA-10E74179E693}"/>
              </a:ext>
            </a:extLst>
          </p:cNvPr>
          <p:cNvSpPr>
            <a:spLocks noGrp="1"/>
          </p:cNvSpPr>
          <p:nvPr>
            <p:ph type="body" sz="quarter" idx="16"/>
          </p:nvPr>
        </p:nvSpPr>
        <p:spPr>
          <a:xfrm>
            <a:off x="4797047" y="4046195"/>
            <a:ext cx="2532275" cy="182625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1933659" y="17927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1933705"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Titre 1">
            <a:extLst>
              <a:ext uri="{FF2B5EF4-FFF2-40B4-BE49-F238E27FC236}">
                <a16:creationId xmlns:a16="http://schemas.microsoft.com/office/drawing/2014/main" id="{F1053E8D-CFF5-4C43-A1A8-B671D4CC889F}"/>
              </a:ext>
            </a:extLst>
          </p:cNvPr>
          <p:cNvSpPr>
            <a:spLocks noGrp="1"/>
          </p:cNvSpPr>
          <p:nvPr>
            <p:ph type="title"/>
          </p:nvPr>
        </p:nvSpPr>
        <p:spPr>
          <a:xfrm>
            <a:off x="334962" y="473281"/>
            <a:ext cx="11522076" cy="903236"/>
          </a:xfrm>
        </p:spPr>
        <p:txBody>
          <a:bodyPr/>
          <a:lstStyle/>
          <a:p>
            <a:r>
              <a:rPr lang="fr-FR"/>
              <a:t>Modifiez le style du titre</a:t>
            </a:r>
          </a:p>
        </p:txBody>
      </p:sp>
      <p:sp>
        <p:nvSpPr>
          <p:cNvPr id="6" name="Espace réservé de la date 5">
            <a:extLst>
              <a:ext uri="{FF2B5EF4-FFF2-40B4-BE49-F238E27FC236}">
                <a16:creationId xmlns:a16="http://schemas.microsoft.com/office/drawing/2014/main" id="{EC3CCDB3-E8D7-477D-ADB7-8F0CF071AC78}"/>
              </a:ext>
            </a:extLst>
          </p:cNvPr>
          <p:cNvSpPr>
            <a:spLocks noGrp="1"/>
          </p:cNvSpPr>
          <p:nvPr>
            <p:ph type="dt" sz="half" idx="19"/>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BDBA0122-5C56-4379-85ED-0670B6549393}"/>
              </a:ext>
            </a:extLst>
          </p:cNvPr>
          <p:cNvSpPr>
            <a:spLocks noGrp="1"/>
          </p:cNvSpPr>
          <p:nvPr>
            <p:ph type="ftr" sz="quarter" idx="20"/>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3F460609-C4C5-4106-A21F-29D9A186F793}"/>
              </a:ext>
            </a:extLst>
          </p:cNvPr>
          <p:cNvSpPr>
            <a:spLocks noGrp="1"/>
          </p:cNvSpPr>
          <p:nvPr>
            <p:ph type="sldNum" sz="quarter" idx="21"/>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404745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4 bloc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C4DA45-25EF-46DC-A4CD-97FA725211E6}"/>
              </a:ext>
            </a:extLst>
          </p:cNvPr>
          <p:cNvSpPr>
            <a:spLocks noGrp="1"/>
          </p:cNvSpPr>
          <p:nvPr>
            <p:ph type="title"/>
          </p:nvPr>
        </p:nvSpPr>
        <p:spPr/>
        <p:txBody>
          <a:bodyPr/>
          <a:lstStyle/>
          <a:p>
            <a:r>
              <a:rPr lang="fr-FR"/>
              <a:t>Modifiez le style du titre</a:t>
            </a:r>
          </a:p>
        </p:txBody>
      </p:sp>
      <p:sp>
        <p:nvSpPr>
          <p:cNvPr id="84" name="Espace réservé pour une image  7">
            <a:extLst>
              <a:ext uri="{FF2B5EF4-FFF2-40B4-BE49-F238E27FC236}">
                <a16:creationId xmlns:a16="http://schemas.microsoft.com/office/drawing/2014/main" id="{2962F9AF-D5A8-4082-BB7B-E1A648E39132}"/>
              </a:ext>
            </a:extLst>
          </p:cNvPr>
          <p:cNvSpPr>
            <a:spLocks noGrp="1"/>
          </p:cNvSpPr>
          <p:nvPr>
            <p:ph type="pic" sz="quarter" idx="13" hasCustomPrompt="1"/>
          </p:nvPr>
        </p:nvSpPr>
        <p:spPr>
          <a:xfrm>
            <a:off x="6271481"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5" name="Espace réservé du texte 9">
            <a:extLst>
              <a:ext uri="{FF2B5EF4-FFF2-40B4-BE49-F238E27FC236}">
                <a16:creationId xmlns:a16="http://schemas.microsoft.com/office/drawing/2014/main" id="{54171FCB-7DA5-4317-A4BA-98AB35D9094B}"/>
              </a:ext>
            </a:extLst>
          </p:cNvPr>
          <p:cNvSpPr>
            <a:spLocks noGrp="1"/>
          </p:cNvSpPr>
          <p:nvPr>
            <p:ph type="body" sz="quarter" idx="14"/>
          </p:nvPr>
        </p:nvSpPr>
        <p:spPr>
          <a:xfrm>
            <a:off x="6271527" y="4046195"/>
            <a:ext cx="2532275" cy="1826250"/>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6" name="Espace réservé pour une image  7">
            <a:extLst>
              <a:ext uri="{FF2B5EF4-FFF2-40B4-BE49-F238E27FC236}">
                <a16:creationId xmlns:a16="http://schemas.microsoft.com/office/drawing/2014/main" id="{271D3825-DAFD-4547-8BD9-F5D6AE2B7891}"/>
              </a:ext>
            </a:extLst>
          </p:cNvPr>
          <p:cNvSpPr>
            <a:spLocks noGrp="1"/>
          </p:cNvSpPr>
          <p:nvPr>
            <p:ph type="pic" sz="quarter" idx="15" hasCustomPrompt="1"/>
          </p:nvPr>
        </p:nvSpPr>
        <p:spPr>
          <a:xfrm>
            <a:off x="3408139"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7" name="Espace réservé du texte 9">
            <a:extLst>
              <a:ext uri="{FF2B5EF4-FFF2-40B4-BE49-F238E27FC236}">
                <a16:creationId xmlns:a16="http://schemas.microsoft.com/office/drawing/2014/main" id="{3A7D46FA-7883-405D-B1F6-FB6EDE0E104E}"/>
              </a:ext>
            </a:extLst>
          </p:cNvPr>
          <p:cNvSpPr>
            <a:spLocks noGrp="1"/>
          </p:cNvSpPr>
          <p:nvPr>
            <p:ph type="body" sz="quarter" idx="16"/>
          </p:nvPr>
        </p:nvSpPr>
        <p:spPr>
          <a:xfrm>
            <a:off x="3408139" y="4046195"/>
            <a:ext cx="2532275" cy="1826250"/>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88" name="Espace réservé pour une image  7">
            <a:extLst>
              <a:ext uri="{FF2B5EF4-FFF2-40B4-BE49-F238E27FC236}">
                <a16:creationId xmlns:a16="http://schemas.microsoft.com/office/drawing/2014/main" id="{50A0D111-8BD0-4624-873D-F45F75B6490E}"/>
              </a:ext>
            </a:extLst>
          </p:cNvPr>
          <p:cNvSpPr>
            <a:spLocks noGrp="1"/>
          </p:cNvSpPr>
          <p:nvPr>
            <p:ph type="pic" sz="quarter" idx="17" hasCustomPrompt="1"/>
          </p:nvPr>
        </p:nvSpPr>
        <p:spPr>
          <a:xfrm>
            <a:off x="544751"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05372DFC-1536-4781-B261-0F9B20A19DC5}"/>
              </a:ext>
            </a:extLst>
          </p:cNvPr>
          <p:cNvSpPr>
            <a:spLocks noGrp="1"/>
          </p:cNvSpPr>
          <p:nvPr>
            <p:ph type="body" sz="quarter" idx="18"/>
          </p:nvPr>
        </p:nvSpPr>
        <p:spPr>
          <a:xfrm>
            <a:off x="544797" y="4046195"/>
            <a:ext cx="2532275" cy="1826250"/>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0" name="Espace réservé pour une image  7">
            <a:extLst>
              <a:ext uri="{FF2B5EF4-FFF2-40B4-BE49-F238E27FC236}">
                <a16:creationId xmlns:a16="http://schemas.microsoft.com/office/drawing/2014/main" id="{CC25DF09-F157-4446-80A8-99AB5527CE15}"/>
              </a:ext>
            </a:extLst>
          </p:cNvPr>
          <p:cNvSpPr>
            <a:spLocks noGrp="1"/>
          </p:cNvSpPr>
          <p:nvPr>
            <p:ph type="pic" sz="quarter" idx="19" hasCustomPrompt="1"/>
          </p:nvPr>
        </p:nvSpPr>
        <p:spPr>
          <a:xfrm>
            <a:off x="9134777" y="1805417"/>
            <a:ext cx="2532275" cy="2263260"/>
          </a:xfrm>
          <a:solidFill>
            <a:schemeClr val="bg1">
              <a:lumMod val="95000"/>
            </a:schemeClr>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320BA9D3-E865-4094-BFE0-5493393E6DEC}"/>
              </a:ext>
            </a:extLst>
          </p:cNvPr>
          <p:cNvSpPr>
            <a:spLocks noGrp="1"/>
          </p:cNvSpPr>
          <p:nvPr>
            <p:ph type="body" sz="quarter" idx="20"/>
          </p:nvPr>
        </p:nvSpPr>
        <p:spPr>
          <a:xfrm>
            <a:off x="9134823" y="4046195"/>
            <a:ext cx="2532275" cy="1826250"/>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6" name="Espace réservé de la date 5">
            <a:extLst>
              <a:ext uri="{FF2B5EF4-FFF2-40B4-BE49-F238E27FC236}">
                <a16:creationId xmlns:a16="http://schemas.microsoft.com/office/drawing/2014/main" id="{7C9CD36A-4CD0-48DA-AC2B-FFE3F7666DB0}"/>
              </a:ext>
            </a:extLst>
          </p:cNvPr>
          <p:cNvSpPr>
            <a:spLocks noGrp="1"/>
          </p:cNvSpPr>
          <p:nvPr>
            <p:ph type="dt" sz="half" idx="21"/>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87BAEBB7-6D0C-47A7-8B5B-BBAD28BBE328}"/>
              </a:ext>
            </a:extLst>
          </p:cNvPr>
          <p:cNvSpPr>
            <a:spLocks noGrp="1"/>
          </p:cNvSpPr>
          <p:nvPr>
            <p:ph type="ftr" sz="quarter" idx="22"/>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888AEE31-2BEE-4CCF-86A4-2C54406C6458}"/>
              </a:ext>
            </a:extLst>
          </p:cNvPr>
          <p:cNvSpPr>
            <a:spLocks noGrp="1"/>
          </p:cNvSpPr>
          <p:nvPr>
            <p:ph type="sldNum" sz="quarter" idx="23"/>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2982896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6 blocs">
    <p:spTree>
      <p:nvGrpSpPr>
        <p:cNvPr id="1" name=""/>
        <p:cNvGrpSpPr/>
        <p:nvPr/>
      </p:nvGrpSpPr>
      <p:grpSpPr>
        <a:xfrm>
          <a:off x="0" y="0"/>
          <a:ext cx="0" cy="0"/>
          <a:chOff x="0" y="0"/>
          <a:chExt cx="0" cy="0"/>
        </a:xfrm>
      </p:grpSpPr>
      <p:sp>
        <p:nvSpPr>
          <p:cNvPr id="80" name="Espace réservé pour une image  7">
            <a:extLst>
              <a:ext uri="{FF2B5EF4-FFF2-40B4-BE49-F238E27FC236}">
                <a16:creationId xmlns:a16="http://schemas.microsoft.com/office/drawing/2014/main" id="{ECCF4E03-F062-45AA-A956-8F21B021F3DA}"/>
              </a:ext>
            </a:extLst>
          </p:cNvPr>
          <p:cNvSpPr>
            <a:spLocks noGrp="1"/>
          </p:cNvSpPr>
          <p:nvPr>
            <p:ph type="pic" sz="quarter" idx="17" hasCustomPrompt="1"/>
          </p:nvPr>
        </p:nvSpPr>
        <p:spPr>
          <a:xfrm>
            <a:off x="32318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81" name="Espace réservé du texte 9">
            <a:extLst>
              <a:ext uri="{FF2B5EF4-FFF2-40B4-BE49-F238E27FC236}">
                <a16:creationId xmlns:a16="http://schemas.microsoft.com/office/drawing/2014/main" id="{D8CAE1F1-6B12-4DCB-B55B-DFF113D90C85}"/>
              </a:ext>
            </a:extLst>
          </p:cNvPr>
          <p:cNvSpPr>
            <a:spLocks noGrp="1"/>
          </p:cNvSpPr>
          <p:nvPr>
            <p:ph type="body" sz="quarter" idx="18"/>
          </p:nvPr>
        </p:nvSpPr>
        <p:spPr>
          <a:xfrm>
            <a:off x="323181" y="4028332"/>
            <a:ext cx="1800000" cy="1440161"/>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2" name="Titre 1">
            <a:extLst>
              <a:ext uri="{FF2B5EF4-FFF2-40B4-BE49-F238E27FC236}">
                <a16:creationId xmlns:a16="http://schemas.microsoft.com/office/drawing/2014/main" id="{17F7F8F0-6129-4AA1-A002-FD2F7B588919}"/>
              </a:ext>
            </a:extLst>
          </p:cNvPr>
          <p:cNvSpPr>
            <a:spLocks noGrp="1"/>
          </p:cNvSpPr>
          <p:nvPr>
            <p:ph type="title"/>
          </p:nvPr>
        </p:nvSpPr>
        <p:spPr/>
        <p:txBody>
          <a:bodyPr/>
          <a:lstStyle/>
          <a:p>
            <a:r>
              <a:rPr lang="fr-FR"/>
              <a:t>Modifiez le style du titre</a:t>
            </a:r>
          </a:p>
        </p:txBody>
      </p:sp>
      <p:sp>
        <p:nvSpPr>
          <p:cNvPr id="88" name="Espace réservé pour une image  7">
            <a:extLst>
              <a:ext uri="{FF2B5EF4-FFF2-40B4-BE49-F238E27FC236}">
                <a16:creationId xmlns:a16="http://schemas.microsoft.com/office/drawing/2014/main" id="{D54AFC01-75FE-4FDD-BA69-63E82EC479DD}"/>
              </a:ext>
            </a:extLst>
          </p:cNvPr>
          <p:cNvSpPr>
            <a:spLocks noGrp="1"/>
          </p:cNvSpPr>
          <p:nvPr>
            <p:ph type="pic" sz="quarter" idx="19" hasCustomPrompt="1"/>
          </p:nvPr>
        </p:nvSpPr>
        <p:spPr>
          <a:xfrm>
            <a:off x="226687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89" name="Espace réservé du texte 9">
            <a:extLst>
              <a:ext uri="{FF2B5EF4-FFF2-40B4-BE49-F238E27FC236}">
                <a16:creationId xmlns:a16="http://schemas.microsoft.com/office/drawing/2014/main" id="{B96B7D4C-C8BB-4DC4-BFD6-3A549BBC714F}"/>
              </a:ext>
            </a:extLst>
          </p:cNvPr>
          <p:cNvSpPr>
            <a:spLocks noGrp="1"/>
          </p:cNvSpPr>
          <p:nvPr>
            <p:ph type="body" sz="quarter" idx="20"/>
          </p:nvPr>
        </p:nvSpPr>
        <p:spPr>
          <a:xfrm>
            <a:off x="2266876" y="4028332"/>
            <a:ext cx="1800000" cy="1440161"/>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0" name="Espace réservé pour une image  7">
            <a:extLst>
              <a:ext uri="{FF2B5EF4-FFF2-40B4-BE49-F238E27FC236}">
                <a16:creationId xmlns:a16="http://schemas.microsoft.com/office/drawing/2014/main" id="{2FE46A68-C38C-4676-B425-507C11908546}"/>
              </a:ext>
            </a:extLst>
          </p:cNvPr>
          <p:cNvSpPr>
            <a:spLocks noGrp="1"/>
          </p:cNvSpPr>
          <p:nvPr>
            <p:ph type="pic" sz="quarter" idx="21" hasCustomPrompt="1"/>
          </p:nvPr>
        </p:nvSpPr>
        <p:spPr>
          <a:xfrm>
            <a:off x="421057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91" name="Espace réservé du texte 9">
            <a:extLst>
              <a:ext uri="{FF2B5EF4-FFF2-40B4-BE49-F238E27FC236}">
                <a16:creationId xmlns:a16="http://schemas.microsoft.com/office/drawing/2014/main" id="{FB89EE0A-65A9-4FC0-8359-FBE5080C36D5}"/>
              </a:ext>
            </a:extLst>
          </p:cNvPr>
          <p:cNvSpPr>
            <a:spLocks noGrp="1"/>
          </p:cNvSpPr>
          <p:nvPr>
            <p:ph type="body" sz="quarter" idx="22"/>
          </p:nvPr>
        </p:nvSpPr>
        <p:spPr>
          <a:xfrm>
            <a:off x="4210571" y="4028332"/>
            <a:ext cx="1800000" cy="1440161"/>
          </a:xfrm>
          <a:solidFill>
            <a:schemeClr val="accent4"/>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2" name="Espace réservé pour une image  7">
            <a:extLst>
              <a:ext uri="{FF2B5EF4-FFF2-40B4-BE49-F238E27FC236}">
                <a16:creationId xmlns:a16="http://schemas.microsoft.com/office/drawing/2014/main" id="{E23236E8-AD34-47E5-B63D-4CF58E5066B3}"/>
              </a:ext>
            </a:extLst>
          </p:cNvPr>
          <p:cNvSpPr>
            <a:spLocks noGrp="1"/>
          </p:cNvSpPr>
          <p:nvPr>
            <p:ph type="pic" sz="quarter" idx="23" hasCustomPrompt="1"/>
          </p:nvPr>
        </p:nvSpPr>
        <p:spPr>
          <a:xfrm>
            <a:off x="615426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93" name="Espace réservé du texte 9">
            <a:extLst>
              <a:ext uri="{FF2B5EF4-FFF2-40B4-BE49-F238E27FC236}">
                <a16:creationId xmlns:a16="http://schemas.microsoft.com/office/drawing/2014/main" id="{9F220F70-7160-4FE8-906B-FE6E24307549}"/>
              </a:ext>
            </a:extLst>
          </p:cNvPr>
          <p:cNvSpPr>
            <a:spLocks noGrp="1"/>
          </p:cNvSpPr>
          <p:nvPr>
            <p:ph type="body" sz="quarter" idx="24"/>
          </p:nvPr>
        </p:nvSpPr>
        <p:spPr>
          <a:xfrm>
            <a:off x="6154266" y="4028332"/>
            <a:ext cx="1800000" cy="1440161"/>
          </a:xfrm>
          <a:solidFill>
            <a:schemeClr val="accent2"/>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94" name="Espace réservé pour une image  7">
            <a:extLst>
              <a:ext uri="{FF2B5EF4-FFF2-40B4-BE49-F238E27FC236}">
                <a16:creationId xmlns:a16="http://schemas.microsoft.com/office/drawing/2014/main" id="{94A3DBEF-B9D5-48BC-AF91-F8AD9DA12415}"/>
              </a:ext>
            </a:extLst>
          </p:cNvPr>
          <p:cNvSpPr>
            <a:spLocks noGrp="1"/>
          </p:cNvSpPr>
          <p:nvPr>
            <p:ph type="pic" sz="quarter" idx="25" hasCustomPrompt="1"/>
          </p:nvPr>
        </p:nvSpPr>
        <p:spPr>
          <a:xfrm>
            <a:off x="8097961"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101" name="Espace réservé du texte 9">
            <a:extLst>
              <a:ext uri="{FF2B5EF4-FFF2-40B4-BE49-F238E27FC236}">
                <a16:creationId xmlns:a16="http://schemas.microsoft.com/office/drawing/2014/main" id="{060C9F75-9276-4A5B-BDD8-114EDD926307}"/>
              </a:ext>
            </a:extLst>
          </p:cNvPr>
          <p:cNvSpPr>
            <a:spLocks noGrp="1"/>
          </p:cNvSpPr>
          <p:nvPr>
            <p:ph type="body" sz="quarter" idx="26"/>
          </p:nvPr>
        </p:nvSpPr>
        <p:spPr>
          <a:xfrm>
            <a:off x="8097961" y="4028332"/>
            <a:ext cx="1800000" cy="1440161"/>
          </a:xfrm>
          <a:solidFill>
            <a:schemeClr val="accent1"/>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102" name="Espace réservé pour une image  7">
            <a:extLst>
              <a:ext uri="{FF2B5EF4-FFF2-40B4-BE49-F238E27FC236}">
                <a16:creationId xmlns:a16="http://schemas.microsoft.com/office/drawing/2014/main" id="{83B1AE5F-3F9A-419B-9237-612500E1146A}"/>
              </a:ext>
            </a:extLst>
          </p:cNvPr>
          <p:cNvSpPr>
            <a:spLocks noGrp="1"/>
          </p:cNvSpPr>
          <p:nvPr>
            <p:ph type="pic" sz="quarter" idx="27" hasCustomPrompt="1"/>
          </p:nvPr>
        </p:nvSpPr>
        <p:spPr>
          <a:xfrm>
            <a:off x="10041656" y="2242963"/>
            <a:ext cx="1800000" cy="1800000"/>
          </a:xfrm>
          <a:solidFill>
            <a:schemeClr val="bg1">
              <a:lumMod val="95000"/>
            </a:schemeClr>
          </a:solidFill>
        </p:spPr>
        <p:txBody>
          <a:bodyPr anchor="ctr"/>
          <a:lstStyle>
            <a:lvl1pPr marL="0" indent="0" algn="ctr">
              <a:buNone/>
              <a:defRPr/>
            </a:lvl1pPr>
          </a:lstStyle>
          <a:p>
            <a:r>
              <a:rPr lang="fr-FR" dirty="0"/>
              <a:t> </a:t>
            </a:r>
          </a:p>
        </p:txBody>
      </p:sp>
      <p:sp>
        <p:nvSpPr>
          <p:cNvPr id="103" name="Espace réservé du texte 9">
            <a:extLst>
              <a:ext uri="{FF2B5EF4-FFF2-40B4-BE49-F238E27FC236}">
                <a16:creationId xmlns:a16="http://schemas.microsoft.com/office/drawing/2014/main" id="{9A3935BB-4B9F-4DA9-A9EB-65CA3CF40B0C}"/>
              </a:ext>
            </a:extLst>
          </p:cNvPr>
          <p:cNvSpPr>
            <a:spLocks noGrp="1"/>
          </p:cNvSpPr>
          <p:nvPr>
            <p:ph type="body" sz="quarter" idx="28"/>
          </p:nvPr>
        </p:nvSpPr>
        <p:spPr>
          <a:xfrm>
            <a:off x="10041656" y="4028332"/>
            <a:ext cx="1800000" cy="1440161"/>
          </a:xfrm>
          <a:solidFill>
            <a:schemeClr val="accent3"/>
          </a:solidFill>
        </p:spPr>
        <p:txBody>
          <a:bodyPr lIns="252000" tIns="36000" rIns="252000" bIns="36000" anchor="ctr">
            <a:normAutofit/>
          </a:bodyPr>
          <a:lstStyle>
            <a:lvl1pPr marL="0" indent="0" algn="l">
              <a:buNone/>
              <a:defRPr sz="1600" cap="none" baseline="0">
                <a:solidFill>
                  <a:schemeClr val="bg1"/>
                </a:solidFill>
              </a:defRPr>
            </a:lvl1pPr>
            <a:lvl2pPr marL="280987" indent="0">
              <a:buNone/>
              <a:defRPr/>
            </a:lvl2pPr>
            <a:lvl3pPr marL="552450" indent="0">
              <a:buNone/>
              <a:defRPr/>
            </a:lvl3pPr>
            <a:lvl4pPr marL="927100" indent="0">
              <a:buNone/>
              <a:defRPr/>
            </a:lvl4pPr>
            <a:lvl5pPr marL="1289050" indent="0">
              <a:buNone/>
              <a:defRPr/>
            </a:lvl5pPr>
          </a:lstStyle>
          <a:p>
            <a:pPr lvl="0"/>
            <a:r>
              <a:rPr lang="fr-FR" dirty="0"/>
              <a:t>Modifier les styles du texte du masque</a:t>
            </a:r>
          </a:p>
        </p:txBody>
      </p:sp>
      <p:sp>
        <p:nvSpPr>
          <p:cNvPr id="6" name="Espace réservé de la date 5">
            <a:extLst>
              <a:ext uri="{FF2B5EF4-FFF2-40B4-BE49-F238E27FC236}">
                <a16:creationId xmlns:a16="http://schemas.microsoft.com/office/drawing/2014/main" id="{14353EEF-DF98-408E-AFE8-0EAF8DFB2D42}"/>
              </a:ext>
            </a:extLst>
          </p:cNvPr>
          <p:cNvSpPr>
            <a:spLocks noGrp="1"/>
          </p:cNvSpPr>
          <p:nvPr>
            <p:ph type="dt" sz="half" idx="29"/>
          </p:nvPr>
        </p:nvSpPr>
        <p:spPr>
          <a:xfrm>
            <a:off x="10955437" y="6266208"/>
            <a:ext cx="1333251" cy="365125"/>
          </a:xfrm>
        </p:spPr>
        <p:txBody>
          <a:bodyPr/>
          <a:lstStyle/>
          <a:p>
            <a:endParaRPr lang="fr-FR" dirty="0"/>
          </a:p>
        </p:txBody>
      </p:sp>
      <p:sp>
        <p:nvSpPr>
          <p:cNvPr id="7" name="Espace réservé du pied de page 6">
            <a:extLst>
              <a:ext uri="{FF2B5EF4-FFF2-40B4-BE49-F238E27FC236}">
                <a16:creationId xmlns:a16="http://schemas.microsoft.com/office/drawing/2014/main" id="{BCEA7A61-5657-4799-AFC4-99AA488E37AD}"/>
              </a:ext>
            </a:extLst>
          </p:cNvPr>
          <p:cNvSpPr>
            <a:spLocks noGrp="1"/>
          </p:cNvSpPr>
          <p:nvPr>
            <p:ph type="ftr" sz="quarter" idx="30"/>
          </p:nvPr>
        </p:nvSpPr>
        <p:spPr>
          <a:xfrm>
            <a:off x="6346925" y="6266208"/>
            <a:ext cx="4705788" cy="365125"/>
          </a:xfrm>
        </p:spPr>
        <p:txBody>
          <a:bodyPr/>
          <a:lstStyle/>
          <a:p>
            <a:r>
              <a:rPr lang="pt-BR"/>
              <a:t>CESI FISA S3E A4  Bus de Terrain NAI 2020</a:t>
            </a:r>
            <a:endParaRPr lang="fr-FR" dirty="0"/>
          </a:p>
        </p:txBody>
      </p:sp>
      <p:sp>
        <p:nvSpPr>
          <p:cNvPr id="8" name="Espace réservé du numéro de diapositive 7">
            <a:extLst>
              <a:ext uri="{FF2B5EF4-FFF2-40B4-BE49-F238E27FC236}">
                <a16:creationId xmlns:a16="http://schemas.microsoft.com/office/drawing/2014/main" id="{3AF8053F-492E-4566-A6C0-6348320B7D83}"/>
              </a:ext>
            </a:extLst>
          </p:cNvPr>
          <p:cNvSpPr>
            <a:spLocks noGrp="1"/>
          </p:cNvSpPr>
          <p:nvPr>
            <p:ph type="sldNum" sz="quarter" idx="31"/>
          </p:nvPr>
        </p:nvSpPr>
        <p:spPr/>
        <p:txBody>
          <a:bodyPr/>
          <a:lstStyle/>
          <a:p>
            <a:fld id="{A57235EC-159A-4C7E-A680-7883DF5088C2}" type="slidenum">
              <a:rPr lang="fr-FR" smtClean="0"/>
              <a:pPr/>
              <a:t>‹N°›</a:t>
            </a:fld>
            <a:endParaRPr lang="fr-FR" dirty="0"/>
          </a:p>
        </p:txBody>
      </p:sp>
    </p:spTree>
    <p:extLst>
      <p:ext uri="{BB962C8B-B14F-4D97-AF65-F5344CB8AC3E}">
        <p14:creationId xmlns:p14="http://schemas.microsoft.com/office/powerpoint/2010/main" val="390087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231FF49E-9276-42B2-ADB3-2984514638D7}"/>
              </a:ext>
            </a:extLst>
          </p:cNvPr>
          <p:cNvSpPr>
            <a:spLocks noGrp="1"/>
          </p:cNvSpPr>
          <p:nvPr>
            <p:ph type="title"/>
          </p:nvPr>
        </p:nvSpPr>
        <p:spPr>
          <a:xfrm>
            <a:off x="334962" y="473281"/>
            <a:ext cx="11522076" cy="903236"/>
          </a:xfrm>
          <a:prstGeom prst="rect">
            <a:avLst/>
          </a:prstGeom>
        </p:spPr>
        <p:txBody>
          <a:bodyPr vert="horz" lIns="91440" tIns="45720" rIns="91440" bIns="45720" rtlCol="0" anchor="ctr">
            <a:normAutofit/>
          </a:bodyPr>
          <a:lstStyle/>
          <a:p>
            <a:r>
              <a:rPr lang="fr-FR" dirty="0"/>
              <a:t>Modifiez le style du titre</a:t>
            </a:r>
          </a:p>
        </p:txBody>
      </p:sp>
      <p:sp>
        <p:nvSpPr>
          <p:cNvPr id="3" name="Espace réservé du texte 2">
            <a:extLst>
              <a:ext uri="{FF2B5EF4-FFF2-40B4-BE49-F238E27FC236}">
                <a16:creationId xmlns:a16="http://schemas.microsoft.com/office/drawing/2014/main" id="{A010007E-3FB6-415B-9FB9-5F4747719337}"/>
              </a:ext>
            </a:extLst>
          </p:cNvPr>
          <p:cNvSpPr>
            <a:spLocks noGrp="1"/>
          </p:cNvSpPr>
          <p:nvPr>
            <p:ph type="body" idx="1"/>
          </p:nvPr>
        </p:nvSpPr>
        <p:spPr>
          <a:xfrm>
            <a:off x="334960" y="1628800"/>
            <a:ext cx="11522077" cy="4462195"/>
          </a:xfrm>
          <a:prstGeom prst="rect">
            <a:avLst/>
          </a:prstGeom>
        </p:spPr>
        <p:txBody>
          <a:bodyPr vert="horz" lIns="10800" tIns="180000" rIns="91440" bIns="45720" rtlCol="0">
            <a:norm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numéro de diapositive 5">
            <a:extLst>
              <a:ext uri="{FF2B5EF4-FFF2-40B4-BE49-F238E27FC236}">
                <a16:creationId xmlns:a16="http://schemas.microsoft.com/office/drawing/2014/main" id="{30DA8C81-3F71-449E-91D8-9EDBD895A71C}"/>
              </a:ext>
            </a:extLst>
          </p:cNvPr>
          <p:cNvSpPr>
            <a:spLocks noGrp="1"/>
          </p:cNvSpPr>
          <p:nvPr>
            <p:ph type="sldNum" sz="quarter" idx="4"/>
          </p:nvPr>
        </p:nvSpPr>
        <p:spPr>
          <a:xfrm>
            <a:off x="4724400" y="6283670"/>
            <a:ext cx="2743200" cy="330200"/>
          </a:xfrm>
          <a:prstGeom prst="rect">
            <a:avLst/>
          </a:prstGeom>
        </p:spPr>
        <p:txBody>
          <a:bodyPr vert="horz" lIns="91440" tIns="45720" rIns="91440" bIns="45720" rtlCol="0" anchor="ctr"/>
          <a:lstStyle>
            <a:lvl1pPr algn="ctr">
              <a:defRPr sz="800">
                <a:solidFill>
                  <a:schemeClr val="tx1"/>
                </a:solidFill>
                <a:latin typeface="+mj-lt"/>
              </a:defRPr>
            </a:lvl1pPr>
          </a:lstStyle>
          <a:p>
            <a:fld id="{A57235EC-159A-4C7E-A680-7883DF5088C2}" type="slidenum">
              <a:rPr lang="fr-FR" smtClean="0"/>
              <a:pPr/>
              <a:t>‹N°›</a:t>
            </a:fld>
            <a:endParaRPr lang="fr-FR" dirty="0"/>
          </a:p>
        </p:txBody>
      </p:sp>
      <p:cxnSp>
        <p:nvCxnSpPr>
          <p:cNvPr id="14" name="Connecteur droit 13">
            <a:extLst>
              <a:ext uri="{FF2B5EF4-FFF2-40B4-BE49-F238E27FC236}">
                <a16:creationId xmlns:a16="http://schemas.microsoft.com/office/drawing/2014/main" id="{17D64969-C3C8-4F04-8351-604DCBF34C2A}"/>
              </a:ext>
            </a:extLst>
          </p:cNvPr>
          <p:cNvCxnSpPr>
            <a:cxnSpLocks/>
            <a:endCxn id="6" idx="2"/>
          </p:cNvCxnSpPr>
          <p:nvPr userDrawn="1"/>
        </p:nvCxnSpPr>
        <p:spPr>
          <a:xfrm flipV="1">
            <a:off x="6096000" y="6613870"/>
            <a:ext cx="0" cy="25365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necteur droit 9">
            <a:extLst>
              <a:ext uri="{FF2B5EF4-FFF2-40B4-BE49-F238E27FC236}">
                <a16:creationId xmlns:a16="http://schemas.microsoft.com/office/drawing/2014/main" id="{96C383E5-655D-42F8-B352-02BEAAC89503}"/>
              </a:ext>
            </a:extLst>
          </p:cNvPr>
          <p:cNvCxnSpPr>
            <a:cxnSpLocks/>
          </p:cNvCxnSpPr>
          <p:nvPr userDrawn="1"/>
        </p:nvCxnSpPr>
        <p:spPr>
          <a:xfrm>
            <a:off x="467855" y="1376517"/>
            <a:ext cx="146235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2" name="Espace réservé de la date 3">
            <a:extLst>
              <a:ext uri="{FF2B5EF4-FFF2-40B4-BE49-F238E27FC236}">
                <a16:creationId xmlns:a16="http://schemas.microsoft.com/office/drawing/2014/main" id="{CEDF8529-55AD-4699-98C6-ABEC9F28DB28}"/>
              </a:ext>
            </a:extLst>
          </p:cNvPr>
          <p:cNvSpPr>
            <a:spLocks noGrp="1"/>
          </p:cNvSpPr>
          <p:nvPr>
            <p:ph type="dt" sz="half" idx="2"/>
          </p:nvPr>
        </p:nvSpPr>
        <p:spPr>
          <a:xfrm>
            <a:off x="10848528" y="6266208"/>
            <a:ext cx="1333251" cy="365125"/>
          </a:xfrm>
          <a:prstGeom prst="rect">
            <a:avLst/>
          </a:prstGeom>
        </p:spPr>
        <p:txBody>
          <a:bodyPr vert="horz" lIns="91440" tIns="45720" rIns="91440" bIns="45720" rtlCol="0" anchor="ctr"/>
          <a:lstStyle>
            <a:lvl1pPr algn="l">
              <a:defRPr sz="700" cap="all" spc="300" baseline="0">
                <a:solidFill>
                  <a:schemeClr val="tx1"/>
                </a:solidFill>
                <a:latin typeface="+mj-lt"/>
              </a:defRPr>
            </a:lvl1pPr>
          </a:lstStyle>
          <a:p>
            <a:endParaRPr lang="fr-FR" dirty="0"/>
          </a:p>
        </p:txBody>
      </p:sp>
      <p:sp>
        <p:nvSpPr>
          <p:cNvPr id="83" name="Espace réservé du pied de page 4">
            <a:extLst>
              <a:ext uri="{FF2B5EF4-FFF2-40B4-BE49-F238E27FC236}">
                <a16:creationId xmlns:a16="http://schemas.microsoft.com/office/drawing/2014/main" id="{C863D977-6D77-4ACD-B9E4-9F3B8F35A70B}"/>
              </a:ext>
            </a:extLst>
          </p:cNvPr>
          <p:cNvSpPr>
            <a:spLocks noGrp="1"/>
          </p:cNvSpPr>
          <p:nvPr>
            <p:ph type="ftr" sz="quarter" idx="3"/>
          </p:nvPr>
        </p:nvSpPr>
        <p:spPr>
          <a:xfrm>
            <a:off x="6240016" y="6266208"/>
            <a:ext cx="4705788" cy="365125"/>
          </a:xfrm>
          <a:prstGeom prst="rect">
            <a:avLst/>
          </a:prstGeom>
        </p:spPr>
        <p:txBody>
          <a:bodyPr vert="horz" lIns="91440" tIns="45720" rIns="91440" bIns="45720" rtlCol="0" anchor="ctr"/>
          <a:lstStyle>
            <a:lvl1pPr algn="r">
              <a:defRPr sz="700" cap="all" spc="300" normalizeH="0" baseline="0">
                <a:solidFill>
                  <a:schemeClr val="tx1"/>
                </a:solidFill>
                <a:latin typeface="+mj-lt"/>
              </a:defRPr>
            </a:lvl1pPr>
          </a:lstStyle>
          <a:p>
            <a:r>
              <a:rPr lang="pt-BR"/>
              <a:t>CESI FISA S3E A4  Bus de Terrain NAI 2020</a:t>
            </a:r>
            <a:endParaRPr lang="fr-FR" dirty="0"/>
          </a:p>
        </p:txBody>
      </p:sp>
      <p:pic>
        <p:nvPicPr>
          <p:cNvPr id="19" name="Graphique 22">
            <a:extLst>
              <a:ext uri="{FF2B5EF4-FFF2-40B4-BE49-F238E27FC236}">
                <a16:creationId xmlns:a16="http://schemas.microsoft.com/office/drawing/2014/main" id="{F50DB62F-85A5-47A9-9B2C-7F94793CF88E}"/>
              </a:ext>
            </a:extLst>
          </p:cNvPr>
          <p:cNvPicPr>
            <a:picLocks/>
          </p:cNvPicPr>
          <p:nvPr userDrawn="1"/>
        </p:nvPicPr>
        <p:blipFill>
          <a:blip r:embed="rId20" cstate="screen">
            <a:extLst>
              <a:ext uri="{28A0092B-C50C-407E-A947-70E740481C1C}">
                <a14:useLocalDpi xmlns:a14="http://schemas.microsoft.com/office/drawing/2010/main"/>
              </a:ext>
            </a:extLst>
          </a:blip>
          <a:stretch>
            <a:fillRect/>
          </a:stretch>
        </p:blipFill>
        <p:spPr>
          <a:xfrm>
            <a:off x="74502" y="5788660"/>
            <a:ext cx="2282562" cy="1315546"/>
          </a:xfrm>
          <a:prstGeom prst="rect">
            <a:avLst/>
          </a:prstGeom>
        </p:spPr>
      </p:pic>
      <p:grpSp>
        <p:nvGrpSpPr>
          <p:cNvPr id="20" name="Groupe 19">
            <a:extLst>
              <a:ext uri="{FF2B5EF4-FFF2-40B4-BE49-F238E27FC236}">
                <a16:creationId xmlns:a16="http://schemas.microsoft.com/office/drawing/2014/main" id="{B72DBBB9-04ED-4E93-896F-F6DCD98B8E17}"/>
              </a:ext>
            </a:extLst>
          </p:cNvPr>
          <p:cNvGrpSpPr/>
          <p:nvPr userDrawn="1"/>
        </p:nvGrpSpPr>
        <p:grpSpPr>
          <a:xfrm>
            <a:off x="12103894" y="332656"/>
            <a:ext cx="88106" cy="1402510"/>
            <a:chOff x="12103894" y="219915"/>
            <a:chExt cx="88106" cy="1473016"/>
          </a:xfrm>
        </p:grpSpPr>
        <p:sp>
          <p:nvSpPr>
            <p:cNvPr id="21" name="Rectangle 20">
              <a:extLst>
                <a:ext uri="{FF2B5EF4-FFF2-40B4-BE49-F238E27FC236}">
                  <a16:creationId xmlns:a16="http://schemas.microsoft.com/office/drawing/2014/main" id="{06DC85A3-E4B2-4FEA-BD63-B11F80AB39B5}"/>
                </a:ext>
              </a:extLst>
            </p:cNvPr>
            <p:cNvSpPr/>
            <p:nvPr userDrawn="1"/>
          </p:nvSpPr>
          <p:spPr>
            <a:xfrm>
              <a:off x="12103894" y="219915"/>
              <a:ext cx="88106" cy="368254"/>
            </a:xfrm>
            <a:prstGeom prst="rect">
              <a:avLst/>
            </a:prstGeom>
            <a:solidFill>
              <a:srgbClr val="27A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tangle 21">
              <a:extLst>
                <a:ext uri="{FF2B5EF4-FFF2-40B4-BE49-F238E27FC236}">
                  <a16:creationId xmlns:a16="http://schemas.microsoft.com/office/drawing/2014/main" id="{2F0C41E8-264A-4ED0-AE96-FCB33DA75EFF}"/>
                </a:ext>
              </a:extLst>
            </p:cNvPr>
            <p:cNvSpPr/>
            <p:nvPr userDrawn="1"/>
          </p:nvSpPr>
          <p:spPr>
            <a:xfrm>
              <a:off x="12103894" y="588169"/>
              <a:ext cx="88106" cy="368254"/>
            </a:xfrm>
            <a:prstGeom prst="rect">
              <a:avLst/>
            </a:prstGeom>
            <a:solidFill>
              <a:srgbClr val="4469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Rectangle 22">
              <a:extLst>
                <a:ext uri="{FF2B5EF4-FFF2-40B4-BE49-F238E27FC236}">
                  <a16:creationId xmlns:a16="http://schemas.microsoft.com/office/drawing/2014/main" id="{4029264E-4F4E-4ED2-90A6-211D3A4B3031}"/>
                </a:ext>
              </a:extLst>
            </p:cNvPr>
            <p:cNvSpPr/>
            <p:nvPr userDrawn="1"/>
          </p:nvSpPr>
          <p:spPr>
            <a:xfrm>
              <a:off x="12103894" y="956423"/>
              <a:ext cx="88106" cy="368254"/>
            </a:xfrm>
            <a:prstGeom prst="rect">
              <a:avLst/>
            </a:prstGeom>
            <a:solidFill>
              <a:srgbClr val="F581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 name="Rectangle 23">
              <a:extLst>
                <a:ext uri="{FF2B5EF4-FFF2-40B4-BE49-F238E27FC236}">
                  <a16:creationId xmlns:a16="http://schemas.microsoft.com/office/drawing/2014/main" id="{E3A99F13-3F5D-4773-BB67-0829EF8DA237}"/>
                </a:ext>
              </a:extLst>
            </p:cNvPr>
            <p:cNvSpPr/>
            <p:nvPr userDrawn="1"/>
          </p:nvSpPr>
          <p:spPr>
            <a:xfrm>
              <a:off x="12103894" y="1324677"/>
              <a:ext cx="88106" cy="368254"/>
            </a:xfrm>
            <a:prstGeom prst="rect">
              <a:avLst/>
            </a:prstGeom>
            <a:solidFill>
              <a:srgbClr val="A7CD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pic>
        <p:nvPicPr>
          <p:cNvPr id="16" name="Image 15"/>
          <p:cNvPicPr>
            <a:picLocks noChangeAspect="1"/>
          </p:cNvPicPr>
          <p:nvPr userDrawn="1"/>
        </p:nvPicPr>
        <p:blipFill>
          <a:blip r:embed="rId21" cstate="screen">
            <a:extLst>
              <a:ext uri="{28A0092B-C50C-407E-A947-70E740481C1C}">
                <a14:useLocalDpi xmlns:a14="http://schemas.microsoft.com/office/drawing/2010/main"/>
              </a:ext>
            </a:extLst>
          </a:blip>
          <a:stretch>
            <a:fillRect/>
          </a:stretch>
        </p:blipFill>
        <p:spPr>
          <a:xfrm>
            <a:off x="2075681" y="6355456"/>
            <a:ext cx="563935" cy="189489"/>
          </a:xfrm>
          <a:prstGeom prst="rect">
            <a:avLst/>
          </a:prstGeom>
        </p:spPr>
      </p:pic>
    </p:spTree>
    <p:extLst>
      <p:ext uri="{BB962C8B-B14F-4D97-AF65-F5344CB8AC3E}">
        <p14:creationId xmlns:p14="http://schemas.microsoft.com/office/powerpoint/2010/main" val="3079655295"/>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69" r:id="rId4"/>
    <p:sldLayoutId id="2147483668" r:id="rId5"/>
    <p:sldLayoutId id="2147483670" r:id="rId6"/>
    <p:sldLayoutId id="2147483671" r:id="rId7"/>
    <p:sldLayoutId id="2147483672" r:id="rId8"/>
    <p:sldLayoutId id="2147483673" r:id="rId9"/>
    <p:sldLayoutId id="2147483658" r:id="rId10"/>
    <p:sldLayoutId id="2147483657" r:id="rId11"/>
    <p:sldLayoutId id="2147483665" r:id="rId12"/>
    <p:sldLayoutId id="2147483666" r:id="rId13"/>
    <p:sldLayoutId id="2147483654" r:id="rId14"/>
    <p:sldLayoutId id="2147483655" r:id="rId15"/>
    <p:sldLayoutId id="2147483664" r:id="rId16"/>
    <p:sldLayoutId id="2147483659" r:id="rId17"/>
    <p:sldLayoutId id="214748369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p:titleStyle>
    <p:body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11" userDrawn="1">
          <p15:clr>
            <a:srgbClr val="F26B43"/>
          </p15:clr>
        </p15:guide>
        <p15:guide id="2" pos="7469" userDrawn="1">
          <p15:clr>
            <a:srgbClr val="F26B43"/>
          </p15:clr>
        </p15:guide>
        <p15:guide id="3" orient="horz" pos="1022" userDrawn="1">
          <p15:clr>
            <a:srgbClr val="F26B43"/>
          </p15:clr>
        </p15:guide>
        <p15:guide id="4" orient="horz" pos="383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27.png"/><Relationship Id="rId1" Type="http://schemas.openxmlformats.org/officeDocument/2006/relationships/slideLayout" Target="../slideLayouts/slideLayout17.xml"/><Relationship Id="rId5" Type="http://schemas.openxmlformats.org/officeDocument/2006/relationships/image" Target="../media/image28.png"/><Relationship Id="rId4" Type="http://schemas.openxmlformats.org/officeDocument/2006/relationships/image" Target="../media/image63.png"/></Relationships>
</file>

<file path=ppt/slides/_rels/slide10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1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4.xml"/></Relationships>
</file>

<file path=ppt/slides/_rels/slide10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54.pn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10.xml.rels><?xml version="1.0" encoding="UTF-8" standalone="yes"?>
<Relationships xmlns="http://schemas.openxmlformats.org/package/2006/relationships"><Relationship Id="rId2" Type="http://schemas.openxmlformats.org/officeDocument/2006/relationships/image" Target="../media/image159.emf"/><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image" Target="../media/image160.emf"/><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5.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4.xml"/><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emf"/><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4.xml"/><Relationship Id="rId5" Type="http://schemas.openxmlformats.org/officeDocument/2006/relationships/hyperlink" Target="http://www.dejazzer.com/ee379/lecture_notes/lec12_sd_card.pd" TargetMode="External"/><Relationship Id="rId4" Type="http://schemas.openxmlformats.org/officeDocument/2006/relationships/hyperlink" Target="http://www.dejazzer.com/ee379/lecture_notes/lec12_sd_card.pdf#:~:text=By%20default%2C%20the%20SD%20card%20operates%20in%20the,consists%20of%2048%20bits%20as%20shown%20in%20Fig.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hyperlink" Target="file:///C:/Users/program" TargetMode="Externa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emf"/><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14.xml"/><Relationship Id="rId4" Type="http://schemas.openxmlformats.org/officeDocument/2006/relationships/image" Target="../media/image71.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4.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4.xml"/><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hyperlink" Target="file:///C:/Users/program" TargetMode="Externa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63.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4.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2" Type="http://schemas.openxmlformats.org/officeDocument/2006/relationships/image" Target="../media/image105.jp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4.xml"/><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27.jpeg"/><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8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8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130.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4.xml"/><Relationship Id="rId4" Type="http://schemas.openxmlformats.org/officeDocument/2006/relationships/image" Target="../media/image138.e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3" Type="http://schemas.openxmlformats.org/officeDocument/2006/relationships/hyperlink" Target="https://fr.wikipedia.org/wiki/Bascule" TargetMode="External"/><Relationship Id="rId2" Type="http://schemas.openxmlformats.org/officeDocument/2006/relationships/hyperlink" Target="https://fr.wikipedia.org/wiki/M%C3%A9moire_non_volatile" TargetMode="External"/><Relationship Id="rId1" Type="http://schemas.openxmlformats.org/officeDocument/2006/relationships/slideLayout" Target="../slideLayouts/slideLayout14.xml"/><Relationship Id="rId6" Type="http://schemas.openxmlformats.org/officeDocument/2006/relationships/hyperlink" Target="https://fr.wikipedia.org/wiki/Electrically-erasable_programmable_read-only_memory" TargetMode="External"/><Relationship Id="rId5" Type="http://schemas.openxmlformats.org/officeDocument/2006/relationships/hyperlink" Target="https://fr.wikipedia.org/wiki/Thermom%C3%A8tre" TargetMode="External"/><Relationship Id="rId4" Type="http://schemas.openxmlformats.org/officeDocument/2006/relationships/hyperlink" Target="https://fr.wikipedia.org/wiki/Erasable_Programmable_Read_Only_Memory"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fr.wikipedia.org/wiki/Potentiom%C3%A8tre" TargetMode="External"/><Relationship Id="rId3" Type="http://schemas.openxmlformats.org/officeDocument/2006/relationships/hyperlink" Target="https://fr.wikipedia.org/wiki/Bascule" TargetMode="External"/><Relationship Id="rId7" Type="http://schemas.openxmlformats.org/officeDocument/2006/relationships/hyperlink" Target="https://fr.wikipedia.org/wiki/Convertisseur_analogique-num%C3%A9rique" TargetMode="External"/><Relationship Id="rId2" Type="http://schemas.openxmlformats.org/officeDocument/2006/relationships/hyperlink" Target="https://fr.wikipedia.org/wiki/Electrically-erasable_programmable_read-only_memory" TargetMode="External"/><Relationship Id="rId1" Type="http://schemas.openxmlformats.org/officeDocument/2006/relationships/slideLayout" Target="../slideLayouts/slideLayout14.xml"/><Relationship Id="rId6" Type="http://schemas.openxmlformats.org/officeDocument/2006/relationships/hyperlink" Target="https://fr.wikipedia.org/wiki/Horloge_temps_r%C3%A9el" TargetMode="External"/><Relationship Id="rId5" Type="http://schemas.openxmlformats.org/officeDocument/2006/relationships/hyperlink" Target="https://fr.wikipedia.org/wiki/M%C3%A9moire_non_volatile" TargetMode="External"/><Relationship Id="rId4" Type="http://schemas.openxmlformats.org/officeDocument/2006/relationships/hyperlink" Target="https://fr.wikipedia.org/wiki/Erasable_Programmable_Read_Only_Memory"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4.xml"/><Relationship Id="rId4" Type="http://schemas.openxmlformats.org/officeDocument/2006/relationships/image" Target="../media/image141.png"/></Relationships>
</file>

<file path=ppt/slides/_rels/slide97.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emf"/><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ous-titre 15">
            <a:extLst>
              <a:ext uri="{FF2B5EF4-FFF2-40B4-BE49-F238E27FC236}">
                <a16:creationId xmlns:a16="http://schemas.microsoft.com/office/drawing/2014/main" id="{E0973074-1301-4886-AA21-22DA3907A314}"/>
              </a:ext>
            </a:extLst>
          </p:cNvPr>
          <p:cNvSpPr>
            <a:spLocks noGrp="1"/>
          </p:cNvSpPr>
          <p:nvPr>
            <p:ph type="subTitle" idx="1"/>
          </p:nvPr>
        </p:nvSpPr>
        <p:spPr>
          <a:xfrm>
            <a:off x="8971331" y="4149080"/>
            <a:ext cx="2889424" cy="1655762"/>
          </a:xfrm>
        </p:spPr>
        <p:txBody>
          <a:bodyPr>
            <a:noAutofit/>
          </a:bodyPr>
          <a:lstStyle/>
          <a:p>
            <a:pPr marL="687070" marR="579755" indent="1270" algn="ctr">
              <a:spcBef>
                <a:spcPts val="630"/>
              </a:spcBef>
            </a:pPr>
            <a:r>
              <a:rPr lang="fr-FR" sz="1800" b="1" spc="-90" dirty="0">
                <a:solidFill>
                  <a:srgbClr val="120F0F"/>
                </a:solidFill>
                <a:cs typeface="Arial"/>
              </a:rPr>
              <a:t>FORMATION  </a:t>
            </a:r>
          </a:p>
          <a:p>
            <a:pPr marL="687070" marR="579755" indent="1270" algn="ctr">
              <a:spcBef>
                <a:spcPts val="630"/>
              </a:spcBef>
            </a:pPr>
            <a:r>
              <a:rPr lang="fr-FR" sz="1800" b="1" spc="-235" dirty="0">
                <a:solidFill>
                  <a:srgbClr val="120F0F"/>
                </a:solidFill>
                <a:cs typeface="Gill Sans MT"/>
              </a:rPr>
              <a:t>D’ I</a:t>
            </a:r>
            <a:r>
              <a:rPr lang="fr-FR" sz="1800" b="1" spc="-130" dirty="0">
                <a:solidFill>
                  <a:srgbClr val="120F0F"/>
                </a:solidFill>
                <a:cs typeface="Arial"/>
              </a:rPr>
              <a:t>NGÉN</a:t>
            </a:r>
            <a:r>
              <a:rPr lang="fr-FR" sz="1800" b="1" spc="-60" dirty="0">
                <a:solidFill>
                  <a:srgbClr val="120F0F"/>
                </a:solidFill>
                <a:cs typeface="Arial"/>
              </a:rPr>
              <a:t>I</a:t>
            </a:r>
            <a:r>
              <a:rPr lang="fr-FR" sz="1800" b="1" spc="-195" dirty="0">
                <a:solidFill>
                  <a:srgbClr val="120F0F"/>
                </a:solidFill>
                <a:cs typeface="Arial"/>
              </a:rPr>
              <a:t>E</a:t>
            </a:r>
            <a:r>
              <a:rPr lang="fr-FR" sz="1800" b="1" spc="-210" dirty="0">
                <a:solidFill>
                  <a:srgbClr val="120F0F"/>
                </a:solidFill>
                <a:cs typeface="Arial"/>
              </a:rPr>
              <a:t>U</a:t>
            </a:r>
            <a:r>
              <a:rPr lang="fr-FR" sz="1800" b="1" spc="-170" dirty="0">
                <a:solidFill>
                  <a:srgbClr val="120F0F"/>
                </a:solidFill>
                <a:cs typeface="Arial"/>
              </a:rPr>
              <a:t>RS</a:t>
            </a:r>
            <a:endParaRPr lang="fr-FR" sz="1800" dirty="0">
              <a:cs typeface="Arial"/>
            </a:endParaRPr>
          </a:p>
          <a:p>
            <a:pPr marL="102235" algn="ctr">
              <a:lnSpc>
                <a:spcPts val="1935"/>
              </a:lnSpc>
              <a:spcBef>
                <a:spcPts val="25"/>
              </a:spcBef>
            </a:pPr>
            <a:r>
              <a:rPr lang="fr-FR" sz="1200" b="1" spc="-85" dirty="0">
                <a:solidFill>
                  <a:srgbClr val="120F0F"/>
                </a:solidFill>
                <a:cs typeface="Arial"/>
              </a:rPr>
              <a:t>SPÉCIALITÉ</a:t>
            </a:r>
          </a:p>
          <a:p>
            <a:pPr marL="102235" algn="ctr">
              <a:lnSpc>
                <a:spcPts val="1935"/>
              </a:lnSpc>
              <a:spcBef>
                <a:spcPts val="25"/>
              </a:spcBef>
            </a:pPr>
            <a:endParaRPr lang="fr-FR" sz="1200" dirty="0">
              <a:cs typeface="Arial"/>
            </a:endParaRPr>
          </a:p>
          <a:p>
            <a:pPr marL="271463" marR="344805" indent="-4763">
              <a:lnSpc>
                <a:spcPts val="2300"/>
              </a:lnSpc>
              <a:spcBef>
                <a:spcPts val="330"/>
              </a:spcBef>
            </a:pPr>
            <a:r>
              <a:rPr lang="fr-FR" sz="1800" b="1" spc="-110" dirty="0">
                <a:solidFill>
                  <a:srgbClr val="FF0000"/>
                </a:solidFill>
                <a:cs typeface="Arial"/>
              </a:rPr>
              <a:t>S</a:t>
            </a:r>
            <a:r>
              <a:rPr lang="fr-FR" sz="1800" b="1" spc="-110" dirty="0">
                <a:solidFill>
                  <a:srgbClr val="120F0F"/>
                </a:solidFill>
                <a:cs typeface="Arial"/>
              </a:rPr>
              <a:t>YSTÈMES  </a:t>
            </a:r>
            <a:r>
              <a:rPr lang="fr-FR" sz="1800" b="1" spc="-160" dirty="0">
                <a:solidFill>
                  <a:srgbClr val="FF0000"/>
                </a:solidFill>
                <a:cs typeface="Arial"/>
              </a:rPr>
              <a:t>E</a:t>
            </a:r>
            <a:r>
              <a:rPr lang="fr-FR" sz="1800" b="1" spc="-160" dirty="0">
                <a:solidFill>
                  <a:srgbClr val="120F0F"/>
                </a:solidFill>
                <a:cs typeface="Arial"/>
              </a:rPr>
              <a:t>LECTRIQUES </a:t>
            </a:r>
            <a:r>
              <a:rPr lang="fr-FR" sz="1800" b="1" spc="-120" dirty="0">
                <a:solidFill>
                  <a:srgbClr val="120F0F"/>
                </a:solidFill>
                <a:cs typeface="Arial"/>
              </a:rPr>
              <a:t>ET </a:t>
            </a:r>
            <a:r>
              <a:rPr lang="fr-FR" sz="1800" b="1" spc="-204" dirty="0">
                <a:solidFill>
                  <a:srgbClr val="FF0000"/>
                </a:solidFill>
                <a:cs typeface="Arial"/>
              </a:rPr>
              <a:t>E</a:t>
            </a:r>
            <a:r>
              <a:rPr lang="fr-FR" sz="1800" b="1" spc="-204" dirty="0">
                <a:solidFill>
                  <a:srgbClr val="120F0F"/>
                </a:solidFill>
                <a:cs typeface="Arial"/>
              </a:rPr>
              <a:t>LE</a:t>
            </a:r>
            <a:r>
              <a:rPr lang="fr-FR" sz="1800" b="1" spc="-220" dirty="0">
                <a:solidFill>
                  <a:srgbClr val="120F0F"/>
                </a:solidFill>
                <a:cs typeface="Arial"/>
              </a:rPr>
              <a:t>C</a:t>
            </a:r>
            <a:r>
              <a:rPr lang="fr-FR" sz="1800" b="1" spc="-85" dirty="0">
                <a:solidFill>
                  <a:srgbClr val="120F0F"/>
                </a:solidFill>
                <a:cs typeface="Arial"/>
              </a:rPr>
              <a:t>T</a:t>
            </a:r>
            <a:r>
              <a:rPr lang="fr-FR" sz="1800" b="1" spc="-95" dirty="0">
                <a:solidFill>
                  <a:srgbClr val="120F0F"/>
                </a:solidFill>
                <a:cs typeface="Arial"/>
              </a:rPr>
              <a:t>R</a:t>
            </a:r>
            <a:r>
              <a:rPr lang="fr-FR" sz="1800" b="1" spc="-100" dirty="0">
                <a:solidFill>
                  <a:srgbClr val="120F0F"/>
                </a:solidFill>
                <a:cs typeface="Arial"/>
              </a:rPr>
              <a:t>ON</a:t>
            </a:r>
            <a:r>
              <a:rPr lang="fr-FR" sz="1800" b="1" spc="-45" dirty="0">
                <a:solidFill>
                  <a:srgbClr val="120F0F"/>
                </a:solidFill>
                <a:cs typeface="Arial"/>
              </a:rPr>
              <a:t>I</a:t>
            </a:r>
            <a:r>
              <a:rPr lang="fr-FR" sz="1800" b="1" spc="-220" dirty="0">
                <a:solidFill>
                  <a:srgbClr val="120F0F"/>
                </a:solidFill>
                <a:cs typeface="Arial"/>
              </a:rPr>
              <a:t>QU</a:t>
            </a:r>
            <a:r>
              <a:rPr lang="fr-FR" sz="1800" b="1" spc="-185" dirty="0">
                <a:solidFill>
                  <a:srgbClr val="120F0F"/>
                </a:solidFill>
                <a:cs typeface="Arial"/>
              </a:rPr>
              <a:t>E</a:t>
            </a:r>
            <a:r>
              <a:rPr lang="fr-FR" sz="1800" b="1" spc="-130" dirty="0">
                <a:solidFill>
                  <a:srgbClr val="120F0F"/>
                </a:solidFill>
                <a:cs typeface="Arial"/>
              </a:rPr>
              <a:t>S</a:t>
            </a:r>
            <a:r>
              <a:rPr lang="fr-FR" sz="1800" b="1" spc="-160" dirty="0">
                <a:solidFill>
                  <a:srgbClr val="120F0F"/>
                </a:solidFill>
                <a:cs typeface="Arial"/>
              </a:rPr>
              <a:t>  </a:t>
            </a:r>
            <a:r>
              <a:rPr lang="fr-FR" sz="1800" b="1" spc="-160" dirty="0">
                <a:solidFill>
                  <a:srgbClr val="FF0000"/>
                </a:solidFill>
                <a:cs typeface="Arial"/>
              </a:rPr>
              <a:t>E</a:t>
            </a:r>
            <a:r>
              <a:rPr lang="fr-FR" sz="1800" b="1" spc="-160" dirty="0">
                <a:solidFill>
                  <a:srgbClr val="120F0F"/>
                </a:solidFill>
                <a:cs typeface="Arial"/>
              </a:rPr>
              <a:t>MBARQUÉS</a:t>
            </a:r>
            <a:endParaRPr lang="fr-FR" sz="1800" dirty="0">
              <a:cs typeface="Arial"/>
            </a:endParaRPr>
          </a:p>
        </p:txBody>
      </p:sp>
      <p:sp>
        <p:nvSpPr>
          <p:cNvPr id="15" name="Titre 14">
            <a:extLst>
              <a:ext uri="{FF2B5EF4-FFF2-40B4-BE49-F238E27FC236}">
                <a16:creationId xmlns:a16="http://schemas.microsoft.com/office/drawing/2014/main" id="{62B6A1A9-BD2C-4BA1-BD63-5222DC25D984}"/>
              </a:ext>
            </a:extLst>
          </p:cNvPr>
          <p:cNvSpPr>
            <a:spLocks noGrp="1"/>
          </p:cNvSpPr>
          <p:nvPr>
            <p:ph type="ctrTitle"/>
          </p:nvPr>
        </p:nvSpPr>
        <p:spPr/>
        <p:txBody>
          <a:bodyPr>
            <a:normAutofit/>
          </a:bodyPr>
          <a:lstStyle/>
          <a:p>
            <a:r>
              <a:rPr lang="fr-FR" sz="3900" dirty="0"/>
              <a:t>FISA S3E </a:t>
            </a:r>
            <a:br>
              <a:rPr lang="fr-FR" sz="3900" dirty="0"/>
            </a:br>
            <a:br>
              <a:rPr lang="fr-FR" sz="3900" dirty="0"/>
            </a:br>
            <a:r>
              <a:rPr lang="fr-FR" sz="3900" dirty="0"/>
              <a:t>Bus de Terrain A4</a:t>
            </a:r>
          </a:p>
        </p:txBody>
      </p:sp>
      <p:sp>
        <p:nvSpPr>
          <p:cNvPr id="8" name="Freeform 5">
            <a:extLst>
              <a:ext uri="{FF2B5EF4-FFF2-40B4-BE49-F238E27FC236}">
                <a16:creationId xmlns:a16="http://schemas.microsoft.com/office/drawing/2014/main" id="{7A7A9A1F-77AB-423A-BA2C-774AF386424E}"/>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12" name="Rectangle 11">
            <a:extLst>
              <a:ext uri="{FF2B5EF4-FFF2-40B4-BE49-F238E27FC236}">
                <a16:creationId xmlns:a16="http://schemas.microsoft.com/office/drawing/2014/main" id="{B1CE2884-4559-4FFA-9D5B-099D166B9261}"/>
              </a:ext>
            </a:extLst>
          </p:cNvPr>
          <p:cNvSpPr/>
          <p:nvPr/>
        </p:nvSpPr>
        <p:spPr>
          <a:xfrm>
            <a:off x="12332592" y="2872871"/>
            <a:ext cx="1885826" cy="1785104"/>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dirty="0">
                <a:solidFill>
                  <a:srgbClr val="595959"/>
                </a:solidFill>
              </a:rPr>
              <a:t>Pour modifier </a:t>
            </a:r>
            <a:br>
              <a:rPr lang="fr-FR" sz="1000" dirty="0">
                <a:solidFill>
                  <a:srgbClr val="595959"/>
                </a:solidFill>
              </a:rPr>
            </a:br>
            <a:r>
              <a:rPr lang="fr-FR" sz="1000" dirty="0">
                <a:solidFill>
                  <a:srgbClr val="595959"/>
                </a:solidFill>
              </a:rPr>
              <a:t>le pied de page :</a:t>
            </a:r>
          </a:p>
          <a:p>
            <a:pPr marL="171450" indent="-171450">
              <a:buFont typeface="Arial" panose="020B0604020202020204" pitchFamily="34" charset="0"/>
              <a:buChar char="•"/>
            </a:pPr>
            <a:r>
              <a:rPr lang="fr-FR" sz="1000" dirty="0">
                <a:solidFill>
                  <a:srgbClr val="595959"/>
                </a:solidFill>
              </a:rPr>
              <a:t>« Insérer » &gt; « En-tête et pied de page »</a:t>
            </a:r>
          </a:p>
          <a:p>
            <a:pPr marL="171450" indent="-171450">
              <a:buFont typeface="Arial" panose="020B0604020202020204" pitchFamily="34" charset="0"/>
              <a:buChar char="•"/>
            </a:pPr>
            <a:r>
              <a:rPr lang="fr-FR" sz="1000" dirty="0">
                <a:solidFill>
                  <a:srgbClr val="595959"/>
                </a:solidFill>
              </a:rPr>
              <a:t>Cocher « numérotation des diapositives »</a:t>
            </a:r>
          </a:p>
          <a:p>
            <a:pPr marL="171450" indent="-171450">
              <a:buFont typeface="Arial" panose="020B0604020202020204" pitchFamily="34" charset="0"/>
              <a:buChar char="•"/>
            </a:pPr>
            <a:r>
              <a:rPr lang="fr-FR" sz="1000" dirty="0">
                <a:solidFill>
                  <a:srgbClr val="595959"/>
                </a:solidFill>
              </a:rPr>
              <a:t>Entrer le titre de la présentation dans la rubrique « Pied de page »</a:t>
            </a:r>
          </a:p>
          <a:p>
            <a:pPr marL="171450" indent="-171450">
              <a:buFont typeface="Arial" panose="020B0604020202020204" pitchFamily="34" charset="0"/>
              <a:buChar char="•"/>
            </a:pPr>
            <a:r>
              <a:rPr lang="fr-FR" sz="1000" dirty="0">
                <a:solidFill>
                  <a:srgbClr val="595959"/>
                </a:solidFill>
              </a:rPr>
              <a:t>Cliquer sur « appliquer partout »</a:t>
            </a:r>
          </a:p>
        </p:txBody>
      </p:sp>
      <p:sp>
        <p:nvSpPr>
          <p:cNvPr id="14" name="Rectangle 13">
            <a:extLst>
              <a:ext uri="{FF2B5EF4-FFF2-40B4-BE49-F238E27FC236}">
                <a16:creationId xmlns:a16="http://schemas.microsoft.com/office/drawing/2014/main" id="{8F0608A9-35F6-4234-A7A2-54748239458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2" name="Espace réservé pour une image  1"/>
          <p:cNvSpPr>
            <a:spLocks noGrp="1"/>
          </p:cNvSpPr>
          <p:nvPr>
            <p:ph type="pic" sz="quarter" idx="13"/>
          </p:nvPr>
        </p:nvSpPr>
        <p:spPr/>
      </p:sp>
      <p:pic>
        <p:nvPicPr>
          <p:cNvPr id="1026" name="Picture 2" descr="Afficher l’image source"/>
          <p:cNvPicPr>
            <a:picLocks noChangeAspect="1" noChangeArrowheads="1"/>
          </p:cNvPicPr>
          <p:nvPr/>
        </p:nvPicPr>
        <p:blipFill rotWithShape="1">
          <a:blip r:embed="rId2">
            <a:extLst>
              <a:ext uri="{28A0092B-C50C-407E-A947-70E740481C1C}">
                <a14:useLocalDpi xmlns:a14="http://schemas.microsoft.com/office/drawing/2010/main" val="0"/>
              </a:ext>
            </a:extLst>
          </a:blip>
          <a:srcRect b="52549"/>
          <a:stretch/>
        </p:blipFill>
        <p:spPr bwMode="auto">
          <a:xfrm>
            <a:off x="278146" y="337416"/>
            <a:ext cx="11583444" cy="3096344"/>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p:cNvSpPr txBox="1"/>
          <p:nvPr/>
        </p:nvSpPr>
        <p:spPr>
          <a:xfrm>
            <a:off x="8971331" y="5949280"/>
            <a:ext cx="2669285" cy="923330"/>
          </a:xfrm>
          <a:prstGeom prst="rect">
            <a:avLst/>
          </a:prstGeom>
          <a:noFill/>
        </p:spPr>
        <p:txBody>
          <a:bodyPr wrap="square" rtlCol="0">
            <a:spAutoFit/>
          </a:bodyPr>
          <a:lstStyle/>
          <a:p>
            <a:r>
              <a:rPr lang="fr-FR" dirty="0">
                <a:solidFill>
                  <a:schemeClr val="bg1"/>
                </a:solidFill>
              </a:rPr>
              <a:t>Stéphane DUVAL</a:t>
            </a:r>
          </a:p>
          <a:p>
            <a:r>
              <a:rPr lang="fr-FR" dirty="0">
                <a:solidFill>
                  <a:schemeClr val="bg1"/>
                </a:solidFill>
              </a:rPr>
              <a:t>Nicolas ANTINI</a:t>
            </a:r>
          </a:p>
          <a:p>
            <a:endParaRPr lang="fr-FR" dirty="0"/>
          </a:p>
        </p:txBody>
      </p:sp>
    </p:spTree>
    <p:extLst>
      <p:ext uri="{BB962C8B-B14F-4D97-AF65-F5344CB8AC3E}">
        <p14:creationId xmlns:p14="http://schemas.microsoft.com/office/powerpoint/2010/main" val="2369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a:t>CESI FISA S3E A4  Bus de Terrain NAI 2020</a:t>
            </a:r>
            <a:endParaRPr lang="fr-FR" dirty="0"/>
          </a:p>
        </p:txBody>
      </p:sp>
      <p:sp>
        <p:nvSpPr>
          <p:cNvPr id="52" name="Titre 1"/>
          <p:cNvSpPr txBox="1">
            <a:spLocks/>
          </p:cNvSpPr>
          <p:nvPr/>
        </p:nvSpPr>
        <p:spPr>
          <a:xfrm>
            <a:off x="-96688" y="-181875"/>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a:t>
            </a:r>
          </a:p>
        </p:txBody>
      </p:sp>
      <p:pic>
        <p:nvPicPr>
          <p:cNvPr id="2" name="Image 1"/>
          <p:cNvPicPr>
            <a:picLocks noChangeAspect="1"/>
          </p:cNvPicPr>
          <p:nvPr/>
        </p:nvPicPr>
        <p:blipFill>
          <a:blip r:embed="rId2"/>
          <a:stretch>
            <a:fillRect/>
          </a:stretch>
        </p:blipFill>
        <p:spPr>
          <a:xfrm>
            <a:off x="2783632" y="438663"/>
            <a:ext cx="9395627" cy="6422217"/>
          </a:xfrm>
          <a:prstGeom prst="rect">
            <a:avLst/>
          </a:prstGeom>
        </p:spPr>
      </p:pic>
    </p:spTree>
    <p:extLst>
      <p:ext uri="{BB962C8B-B14F-4D97-AF65-F5344CB8AC3E}">
        <p14:creationId xmlns:p14="http://schemas.microsoft.com/office/powerpoint/2010/main" val="363426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52" y="1556792"/>
            <a:ext cx="5688632" cy="1077218"/>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ALIMENTATION du DS 18B20:</a:t>
            </a:r>
          </a:p>
          <a:p>
            <a:r>
              <a:rPr lang="fr-FR" sz="1600" dirty="0">
                <a:latin typeface="Calibri" panose="020F0502020204030204" pitchFamily="34" charset="0"/>
                <a:cs typeface="Calibri" panose="020F0502020204030204" pitchFamily="34" charset="0"/>
              </a:rPr>
              <a:t>Il y a 2 méthodes pour alimenter ce circuit.</a:t>
            </a:r>
          </a:p>
          <a:p>
            <a:r>
              <a:rPr lang="fr-FR" sz="1600" dirty="0">
                <a:latin typeface="Calibri" panose="020F0502020204030204" pitchFamily="34" charset="0"/>
                <a:cs typeface="Calibri" panose="020F0502020204030204" pitchFamily="34" charset="0"/>
              </a:rPr>
              <a:t>- Soit par une alimentation extérieure entre 3V et 5V :</a:t>
            </a:r>
          </a:p>
          <a:p>
            <a:endParaRPr lang="fr-FR" sz="1600" dirty="0">
              <a:latin typeface="Calibri" panose="020F0502020204030204" pitchFamily="34" charset="0"/>
              <a:cs typeface="Calibri" panose="020F0502020204030204" pitchFamily="34" charset="0"/>
            </a:endParaRPr>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pic>
        <p:nvPicPr>
          <p:cNvPr id="5" name="Image 4"/>
          <p:cNvPicPr>
            <a:picLocks noChangeAspect="1"/>
          </p:cNvPicPr>
          <p:nvPr/>
        </p:nvPicPr>
        <p:blipFill rotWithShape="1">
          <a:blip r:embed="rId2"/>
          <a:srcRect b="59136"/>
          <a:stretch/>
        </p:blipFill>
        <p:spPr>
          <a:xfrm>
            <a:off x="5951984" y="1091920"/>
            <a:ext cx="5904656" cy="20400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rotWithShape="1">
          <a:blip r:embed="rId2"/>
          <a:srcRect l="11500" t="52282" r="4466" b="178"/>
          <a:stretch/>
        </p:blipFill>
        <p:spPr>
          <a:xfrm>
            <a:off x="5495463" y="3779910"/>
            <a:ext cx="6408712" cy="21123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245029" y="4005064"/>
            <a:ext cx="5688632"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ALIMENTATION du DS 18B20:</a:t>
            </a:r>
          </a:p>
          <a:p>
            <a:r>
              <a:rPr lang="fr-FR" sz="1600" dirty="0">
                <a:latin typeface="Calibri" panose="020F0502020204030204" pitchFamily="34" charset="0"/>
                <a:cs typeface="Calibri" panose="020F0502020204030204" pitchFamily="34" charset="0"/>
              </a:rPr>
              <a:t>Soit par une alimentation parasite : 1 WIRE</a:t>
            </a:r>
          </a:p>
          <a:p>
            <a:endParaRPr lang="fr-FR" sz="1600" dirty="0">
              <a:latin typeface="Calibri" panose="020F0502020204030204" pitchFamily="34" charset="0"/>
              <a:cs typeface="Calibri" panose="020F0502020204030204" pitchFamily="34" charset="0"/>
            </a:endParaRPr>
          </a:p>
        </p:txBody>
      </p:sp>
      <p:sp>
        <p:nvSpPr>
          <p:cNvPr id="8" name="Ellipse 7"/>
          <p:cNvSpPr/>
          <p:nvPr/>
        </p:nvSpPr>
        <p:spPr>
          <a:xfrm>
            <a:off x="7104112" y="2614154"/>
            <a:ext cx="994590" cy="261537"/>
          </a:xfrm>
          <a:prstGeom prst="ellipse">
            <a:avLst/>
          </a:prstGeom>
          <a:ln w="19050"/>
        </p:spPr>
        <p:style>
          <a:lnRef idx="2">
            <a:schemeClr val="accent4"/>
          </a:lnRef>
          <a:fillRef idx="1">
            <a:schemeClr val="lt1"/>
          </a:fillRef>
          <a:effectRef idx="0">
            <a:schemeClr val="accent4"/>
          </a:effectRef>
          <a:fontRef idx="minor">
            <a:schemeClr val="dk1"/>
          </a:fontRef>
        </p:style>
        <p:txBody>
          <a:bodyPr rtlCol="0" anchor="ctr"/>
          <a:lstStyle/>
          <a:p>
            <a:pPr algn="ctr"/>
            <a:r>
              <a:rPr lang="fr-FR" dirty="0"/>
              <a:t>RC5</a:t>
            </a:r>
          </a:p>
        </p:txBody>
      </p:sp>
      <p:sp>
        <p:nvSpPr>
          <p:cNvPr id="9" name="ZoneTexte 8"/>
          <p:cNvSpPr txBox="1"/>
          <p:nvPr/>
        </p:nvSpPr>
        <p:spPr>
          <a:xfrm>
            <a:off x="263352" y="2537109"/>
            <a:ext cx="3384376" cy="646331"/>
          </a:xfrm>
          <a:prstGeom prst="rect">
            <a:avLst/>
          </a:prstGeom>
          <a:noFill/>
        </p:spPr>
        <p:txBody>
          <a:bodyPr wrap="square" rtlCol="0">
            <a:spAutoFit/>
          </a:bodyPr>
          <a:lstStyle/>
          <a:p>
            <a:r>
              <a:rPr lang="fr-FR" dirty="0">
                <a:solidFill>
                  <a:schemeClr val="tx2">
                    <a:lumMod val="75000"/>
                  </a:schemeClr>
                </a:solidFill>
              </a:rPr>
              <a:t>Dans le cas du TP on utilise RC5 et la broche </a:t>
            </a:r>
          </a:p>
        </p:txBody>
      </p:sp>
    </p:spTree>
    <p:extLst>
      <p:ext uri="{BB962C8B-B14F-4D97-AF65-F5344CB8AC3E}">
        <p14:creationId xmlns:p14="http://schemas.microsoft.com/office/powerpoint/2010/main" val="4144014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352" y="1484784"/>
            <a:ext cx="4752528" cy="452431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Seulement, quand le circuit est en mode conversion ou en mode écriture en EEPROM, le courant d'alimentation doit être d'au moins 1,5mA. Dans ce cas l'alimentation parasite ne suffit plus.</a:t>
            </a:r>
          </a:p>
          <a:p>
            <a:r>
              <a:rPr lang="fr-FR" sz="1600" dirty="0">
                <a:latin typeface="Calibri" panose="020F0502020204030204" pitchFamily="34" charset="0"/>
                <a:cs typeface="Calibri" panose="020F0502020204030204" pitchFamily="34" charset="0"/>
              </a:rPr>
              <a:t>Il faut pour cela mettre le bus 1 WIRE directement au +Vcc. C'est ce qui sera fait par la mise en conduction du transistor MOSFET.</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Cette opération devra intervenir dans les 10 µs qui suivent l'envoi de la commande "Conversion Température" ou "Copie RAM en EEPROM".</a:t>
            </a:r>
          </a:p>
          <a:p>
            <a:r>
              <a:rPr lang="fr-FR" sz="1600" dirty="0">
                <a:latin typeface="Calibri" panose="020F0502020204030204" pitchFamily="34" charset="0"/>
                <a:cs typeface="Calibri" panose="020F0502020204030204" pitchFamily="34" charset="0"/>
              </a:rPr>
              <a:t>Ensuite le bus devra rester au +Vcc pendant toute la durée de la conversion de température (750 ms) ou de l'écriture en EEPROM ( 10ms). Aucune autre activité sur le bus 1 WIRE ne peut avoir lieu pendant ce temps là, à la différence du mode d'alimentation extérieure, où ce temps peut être mis à profit pour envoyer d'autres données sur le bus.</a:t>
            </a:r>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pic>
        <p:nvPicPr>
          <p:cNvPr id="5" name="Image 4"/>
          <p:cNvPicPr>
            <a:picLocks noChangeAspect="1"/>
          </p:cNvPicPr>
          <p:nvPr/>
        </p:nvPicPr>
        <p:blipFill>
          <a:blip r:embed="rId2"/>
          <a:stretch>
            <a:fillRect/>
          </a:stretch>
        </p:blipFill>
        <p:spPr>
          <a:xfrm>
            <a:off x="5159896" y="188640"/>
            <a:ext cx="6552728" cy="5922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26616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335360" y="6175330"/>
            <a:ext cx="1571625" cy="571500"/>
          </a:xfrm>
          <a:prstGeom prst="rect">
            <a:avLst/>
          </a:prstGeom>
        </p:spPr>
      </p:pic>
      <p:pic>
        <p:nvPicPr>
          <p:cNvPr id="7" name="Image 6"/>
          <p:cNvPicPr>
            <a:picLocks noChangeAspect="1"/>
          </p:cNvPicPr>
          <p:nvPr/>
        </p:nvPicPr>
        <p:blipFill>
          <a:blip r:embed="rId3"/>
          <a:stretch>
            <a:fillRect/>
          </a:stretch>
        </p:blipFill>
        <p:spPr>
          <a:xfrm>
            <a:off x="346472" y="225605"/>
            <a:ext cx="11593288" cy="6521225"/>
          </a:xfrm>
          <a:prstGeom prst="rect">
            <a:avLst/>
          </a:prstGeom>
        </p:spPr>
      </p:pic>
      <p:sp>
        <p:nvSpPr>
          <p:cNvPr id="6" name="Rectangle 5"/>
          <p:cNvSpPr/>
          <p:nvPr/>
        </p:nvSpPr>
        <p:spPr>
          <a:xfrm>
            <a:off x="7824192" y="2016725"/>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7824192" y="3540155"/>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ARINC 429</a:t>
            </a:r>
          </a:p>
        </p:txBody>
      </p:sp>
      <p:sp>
        <p:nvSpPr>
          <p:cNvPr id="4" name="Espace réservé du texte 3"/>
          <p:cNvSpPr>
            <a:spLocks noGrp="1"/>
          </p:cNvSpPr>
          <p:nvPr>
            <p:ph type="body" sz="quarter" idx="11"/>
          </p:nvPr>
        </p:nvSpPr>
        <p:spPr>
          <a:xfrm flipH="1">
            <a:off x="8016664" y="1857331"/>
            <a:ext cx="2639392" cy="1850603"/>
          </a:xfrm>
        </p:spPr>
        <p:txBody>
          <a:bodyPr/>
          <a:lstStyle/>
          <a:p>
            <a:r>
              <a:rPr lang="fr-FR" dirty="0"/>
              <a:t>6</a:t>
            </a:r>
          </a:p>
        </p:txBody>
      </p:sp>
      <p:pic>
        <p:nvPicPr>
          <p:cNvPr id="10" name="Image 9"/>
          <p:cNvPicPr>
            <a:picLocks noChangeAspect="1"/>
          </p:cNvPicPr>
          <p:nvPr/>
        </p:nvPicPr>
        <p:blipFill>
          <a:blip r:embed="rId4"/>
          <a:stretch>
            <a:fillRect/>
          </a:stretch>
        </p:blipFill>
        <p:spPr>
          <a:xfrm>
            <a:off x="335360" y="5931992"/>
            <a:ext cx="2400300" cy="809625"/>
          </a:xfrm>
          <a:prstGeom prst="rect">
            <a:avLst/>
          </a:prstGeom>
        </p:spPr>
      </p:pic>
      <p:pic>
        <p:nvPicPr>
          <p:cNvPr id="2" name="Image 1"/>
          <p:cNvPicPr>
            <a:picLocks noChangeAspect="1"/>
          </p:cNvPicPr>
          <p:nvPr/>
        </p:nvPicPr>
        <p:blipFill>
          <a:blip r:embed="rId5"/>
          <a:stretch>
            <a:fillRect/>
          </a:stretch>
        </p:blipFill>
        <p:spPr>
          <a:xfrm>
            <a:off x="8553450" y="6648450"/>
            <a:ext cx="3638550" cy="209550"/>
          </a:xfrm>
          <a:prstGeom prst="rect">
            <a:avLst/>
          </a:prstGeom>
        </p:spPr>
      </p:pic>
    </p:spTree>
    <p:extLst>
      <p:ext uri="{BB962C8B-B14F-4D97-AF65-F5344CB8AC3E}">
        <p14:creationId xmlns:p14="http://schemas.microsoft.com/office/powerpoint/2010/main" val="3199324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0"/>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fontScale="90000"/>
          </a:bodyPr>
          <a:lstStyle/>
          <a:p>
            <a:r>
              <a:rPr lang="fr-FR" sz="2800" dirty="0">
                <a:solidFill>
                  <a:srgbClr val="FF0000"/>
                </a:solidFill>
              </a:rPr>
              <a:t>FISA S3E A4 Réseaux de TERRAINS/BUS ARIN 429/ </a:t>
            </a:r>
            <a:br>
              <a:rPr lang="fr-FR" sz="2800" dirty="0">
                <a:solidFill>
                  <a:srgbClr val="FF0000"/>
                </a:solidFill>
              </a:rPr>
            </a:br>
            <a:r>
              <a:rPr lang="fr-FR" sz="2800" dirty="0">
                <a:solidFill>
                  <a:srgbClr val="FF0000"/>
                </a:solidFill>
              </a:rPr>
              <a:t>6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4" name="Espace réservé du pied de page 3"/>
          <p:cNvSpPr>
            <a:spLocks noGrp="1"/>
          </p:cNvSpPr>
          <p:nvPr>
            <p:ph type="ftr" sz="quarter" idx="16"/>
          </p:nvPr>
        </p:nvSpPr>
        <p:spPr/>
        <p:txBody>
          <a:bodyPr/>
          <a:lstStyle/>
          <a:p>
            <a:r>
              <a:rPr lang="pt-BR" sz="1400">
                <a:latin typeface="Calibri" panose="020F0502020204030204" pitchFamily="34" charset="0"/>
                <a:cs typeface="Calibri" panose="020F0502020204030204" pitchFamily="34" charset="0"/>
              </a:rPr>
              <a:t>CESI FISA S3E A4  Bus de Terrain NAI 2020</a:t>
            </a:r>
            <a:endParaRPr lang="fr-FR" sz="1400" dirty="0">
              <a:latin typeface="Calibri" panose="020F0502020204030204" pitchFamily="34" charset="0"/>
              <a:cs typeface="Calibri" panose="020F0502020204030204" pitchFamily="34" charset="0"/>
            </a:endParaRPr>
          </a:p>
        </p:txBody>
      </p:sp>
      <p:sp>
        <p:nvSpPr>
          <p:cNvPr id="10" name="Rectangle 9"/>
          <p:cNvSpPr/>
          <p:nvPr/>
        </p:nvSpPr>
        <p:spPr>
          <a:xfrm>
            <a:off x="38342" y="711540"/>
            <a:ext cx="5624559" cy="6124754"/>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Catégorie : BUS AVIONIQUE</a:t>
            </a:r>
          </a:p>
          <a:p>
            <a:r>
              <a:rPr lang="fr-FR" sz="1400" dirty="0">
                <a:latin typeface="Calibri" panose="020F0502020204030204" pitchFamily="34" charset="0"/>
                <a:cs typeface="Calibri" panose="020F0502020204030204" pitchFamily="34" charset="0"/>
              </a:rPr>
              <a:t>Exemple d'utilisation: Airbus A310,.. A340, Boeing du 727 au 767 ….</a:t>
            </a:r>
          </a:p>
          <a:p>
            <a:r>
              <a:rPr lang="fr-FR" sz="1400" b="1" dirty="0">
                <a:latin typeface="Calibri" panose="020F0502020204030204" pitchFamily="34" charset="0"/>
                <a:cs typeface="Calibri" panose="020F0502020204030204" pitchFamily="34" charset="0"/>
              </a:rPr>
              <a:t>Avantages</a:t>
            </a:r>
          </a:p>
          <a:p>
            <a:r>
              <a:rPr lang="fr-FR" sz="1400" dirty="0">
                <a:latin typeface="Calibri" panose="020F0502020204030204" pitchFamily="34" charset="0"/>
                <a:cs typeface="Calibri" panose="020F0502020204030204" pitchFamily="34" charset="0"/>
              </a:rPr>
              <a:t>Il est déterministe puisque n'ayant qu'un seul émetteur par bus, il n'y a aucun risque de collision.</a:t>
            </a:r>
          </a:p>
          <a:p>
            <a:r>
              <a:rPr lang="fr-FR" sz="1400" b="1" dirty="0">
                <a:latin typeface="Calibri" panose="020F0502020204030204" pitchFamily="34" charset="0"/>
                <a:cs typeface="Calibri" panose="020F0502020204030204" pitchFamily="34" charset="0"/>
              </a:rPr>
              <a:t>Inconvénients</a:t>
            </a:r>
          </a:p>
          <a:p>
            <a:r>
              <a:rPr lang="fr-FR" sz="1400" dirty="0">
                <a:latin typeface="Calibri" panose="020F0502020204030204" pitchFamily="34" charset="0"/>
                <a:cs typeface="Calibri" panose="020F0502020204030204" pitchFamily="34" charset="0"/>
              </a:rPr>
              <a:t>Dans l'avionique moderne, il est plus que limité par son faible débit et ses possibilités d'adressage (labels),</a:t>
            </a:r>
          </a:p>
          <a:p>
            <a:r>
              <a:rPr lang="fr-FR" sz="1400" dirty="0">
                <a:latin typeface="Calibri" panose="020F0502020204030204" pitchFamily="34" charset="0"/>
                <a:cs typeface="Calibri" panose="020F0502020204030204" pitchFamily="34" charset="0"/>
              </a:rPr>
              <a:t>Il n'y a pas de somme de contrôle (hormis la parité) permettant de vérifier l'intégrité de données,</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Débit: Deux débits sont normalisés:</a:t>
            </a:r>
          </a:p>
          <a:p>
            <a:r>
              <a:rPr lang="fr-FR" sz="1400" dirty="0">
                <a:latin typeface="Calibri" panose="020F0502020204030204" pitchFamily="34" charset="0"/>
                <a:cs typeface="Calibri" panose="020F0502020204030204" pitchFamily="34" charset="0"/>
              </a:rPr>
              <a:t>*	Lo speed 12.5 kbits/seconde.</a:t>
            </a:r>
          </a:p>
          <a:p>
            <a:pPr marL="171450" indent="-171450">
              <a:buFont typeface="Arial" panose="020B0604020202020204" pitchFamily="34" charset="0"/>
              <a:buChar char="•"/>
            </a:pPr>
            <a:r>
              <a:rPr lang="fr-FR" sz="1400" dirty="0">
                <a:latin typeface="Calibri" panose="020F0502020204030204" pitchFamily="34" charset="0"/>
                <a:cs typeface="Calibri" panose="020F0502020204030204" pitchFamily="34" charset="0"/>
              </a:rPr>
              <a:t>High speed 100 kbits/seconde.</a:t>
            </a: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Support physique: Paires torsadées. Codage RZ Bipolaire avec retour à zéro. </a:t>
            </a: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Niveaux de tension                                         Niveaux logique RZ : 1 , NULL, 0</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 </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 </a:t>
            </a:r>
          </a:p>
        </p:txBody>
      </p:sp>
      <p:pic>
        <p:nvPicPr>
          <p:cNvPr id="14" name="Image 13"/>
          <p:cNvPicPr>
            <a:picLocks noChangeAspect="1"/>
          </p:cNvPicPr>
          <p:nvPr/>
        </p:nvPicPr>
        <p:blipFill>
          <a:blip r:embed="rId2"/>
          <a:stretch>
            <a:fillRect/>
          </a:stretch>
        </p:blipFill>
        <p:spPr>
          <a:xfrm>
            <a:off x="3373501" y="4916284"/>
            <a:ext cx="1919864" cy="1575666"/>
          </a:xfrm>
          <a:prstGeom prst="rect">
            <a:avLst/>
          </a:prstGeom>
        </p:spPr>
      </p:pic>
      <p:pic>
        <p:nvPicPr>
          <p:cNvPr id="43" name="Image 42"/>
          <p:cNvPicPr>
            <a:picLocks noChangeAspect="1"/>
          </p:cNvPicPr>
          <p:nvPr/>
        </p:nvPicPr>
        <p:blipFill>
          <a:blip r:embed="rId3"/>
          <a:stretch>
            <a:fillRect/>
          </a:stretch>
        </p:blipFill>
        <p:spPr>
          <a:xfrm>
            <a:off x="138742" y="5051893"/>
            <a:ext cx="2602730" cy="1036272"/>
          </a:xfrm>
          <a:prstGeom prst="rect">
            <a:avLst/>
          </a:prstGeom>
        </p:spPr>
      </p:pic>
      <p:pic>
        <p:nvPicPr>
          <p:cNvPr id="15" name="Image 14"/>
          <p:cNvPicPr>
            <a:picLocks noChangeAspect="1"/>
          </p:cNvPicPr>
          <p:nvPr/>
        </p:nvPicPr>
        <p:blipFill>
          <a:blip r:embed="rId4"/>
          <a:stretch>
            <a:fillRect/>
          </a:stretch>
        </p:blipFill>
        <p:spPr>
          <a:xfrm>
            <a:off x="5444602" y="484292"/>
            <a:ext cx="67062" cy="6279424"/>
          </a:xfrm>
          <a:prstGeom prst="rect">
            <a:avLst/>
          </a:prstGeom>
        </p:spPr>
      </p:pic>
      <p:sp>
        <p:nvSpPr>
          <p:cNvPr id="16" name="ZoneTexte 15"/>
          <p:cNvSpPr txBox="1"/>
          <p:nvPr/>
        </p:nvSpPr>
        <p:spPr>
          <a:xfrm>
            <a:off x="5511664" y="380771"/>
            <a:ext cx="6240016" cy="1815882"/>
          </a:xfrm>
          <a:prstGeom prst="rect">
            <a:avLst/>
          </a:prstGeom>
          <a:noFill/>
        </p:spPr>
        <p:txBody>
          <a:bodyPr wrap="square" rtlCol="0">
            <a:spAutoFit/>
          </a:bodyPr>
          <a:lstStyle/>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Le mot </a:t>
            </a:r>
            <a:r>
              <a:rPr lang="fr-FR" sz="1400" dirty="0" err="1">
                <a:latin typeface="Calibri" panose="020F0502020204030204" pitchFamily="34" charset="0"/>
                <a:cs typeface="Calibri" panose="020F0502020204030204" pitchFamily="34" charset="0"/>
              </a:rPr>
              <a:t>ARInc</a:t>
            </a:r>
            <a:r>
              <a:rPr lang="fr-FR" sz="1400" dirty="0">
                <a:latin typeface="Calibri" panose="020F0502020204030204" pitchFamily="34" charset="0"/>
                <a:cs typeface="Calibri" panose="020F0502020204030204" pitchFamily="34" charset="0"/>
              </a:rPr>
              <a:t> 429 est codé en 32 bits et utilise un format incluant 5 champs primaires, en général :</a:t>
            </a:r>
          </a:p>
          <a:p>
            <a:r>
              <a:rPr lang="fr-FR" sz="1400" dirty="0">
                <a:latin typeface="Calibri" panose="020F0502020204030204" pitchFamily="34" charset="0"/>
                <a:cs typeface="Calibri" panose="020F0502020204030204" pitchFamily="34" charset="0"/>
              </a:rPr>
              <a:t>	8 bits pour le label (nature de l’information)</a:t>
            </a:r>
          </a:p>
          <a:p>
            <a:r>
              <a:rPr lang="fr-FR" sz="1400" dirty="0">
                <a:latin typeface="Calibri" panose="020F0502020204030204" pitchFamily="34" charset="0"/>
                <a:cs typeface="Calibri" panose="020F0502020204030204" pitchFamily="34" charset="0"/>
              </a:rPr>
              <a:t>  	le SDI (Source / Destination Identifier)</a:t>
            </a:r>
          </a:p>
          <a:p>
            <a:r>
              <a:rPr lang="fr-FR" sz="1400" dirty="0">
                <a:latin typeface="Calibri" panose="020F0502020204030204" pitchFamily="34" charset="0"/>
                <a:cs typeface="Calibri" panose="020F0502020204030204" pitchFamily="34" charset="0"/>
              </a:rPr>
              <a:t>	Data Field (le champ de données)</a:t>
            </a:r>
          </a:p>
          <a:p>
            <a:r>
              <a:rPr lang="fr-FR" sz="1400" dirty="0">
                <a:latin typeface="Calibri" panose="020F0502020204030204" pitchFamily="34" charset="0"/>
                <a:cs typeface="Calibri" panose="020F0502020204030204" pitchFamily="34" charset="0"/>
              </a:rPr>
              <a:t>	le SSM (Sign / Status Matrix)</a:t>
            </a:r>
          </a:p>
          <a:p>
            <a:r>
              <a:rPr lang="fr-FR" sz="1400" dirty="0">
                <a:latin typeface="Calibri" panose="020F0502020204030204" pitchFamily="34" charset="0"/>
                <a:cs typeface="Calibri" panose="020F0502020204030204" pitchFamily="34" charset="0"/>
              </a:rPr>
              <a:t>	un bit de parité (</a:t>
            </a:r>
            <a:r>
              <a:rPr lang="fr-FR" sz="1400" dirty="0" err="1">
                <a:latin typeface="Calibri" panose="020F0502020204030204" pitchFamily="34" charset="0"/>
                <a:cs typeface="Calibri" panose="020F0502020204030204" pitchFamily="34" charset="0"/>
              </a:rPr>
              <a:t>Odd</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parity</a:t>
            </a:r>
            <a:r>
              <a:rPr lang="fr-FR" sz="1400" dirty="0">
                <a:latin typeface="Calibri" panose="020F0502020204030204" pitchFamily="34" charset="0"/>
                <a:cs typeface="Calibri" panose="020F0502020204030204" pitchFamily="34" charset="0"/>
              </a:rPr>
              <a:t> bit)</a:t>
            </a:r>
          </a:p>
        </p:txBody>
      </p:sp>
      <p:pic>
        <p:nvPicPr>
          <p:cNvPr id="17" name="Image 16"/>
          <p:cNvPicPr>
            <a:picLocks noChangeAspect="1"/>
          </p:cNvPicPr>
          <p:nvPr/>
        </p:nvPicPr>
        <p:blipFill>
          <a:blip r:embed="rId5"/>
          <a:stretch>
            <a:fillRect/>
          </a:stretch>
        </p:blipFill>
        <p:spPr>
          <a:xfrm>
            <a:off x="5952886" y="2251369"/>
            <a:ext cx="5609228" cy="797345"/>
          </a:xfrm>
          <a:prstGeom prst="rect">
            <a:avLst/>
          </a:prstGeom>
        </p:spPr>
      </p:pic>
      <p:pic>
        <p:nvPicPr>
          <p:cNvPr id="22" name="Image 21"/>
          <p:cNvPicPr>
            <a:picLocks noChangeAspect="1"/>
          </p:cNvPicPr>
          <p:nvPr/>
        </p:nvPicPr>
        <p:blipFill>
          <a:blip r:embed="rId6"/>
          <a:stretch>
            <a:fillRect/>
          </a:stretch>
        </p:blipFill>
        <p:spPr>
          <a:xfrm>
            <a:off x="5741075" y="4196954"/>
            <a:ext cx="2447370" cy="721660"/>
          </a:xfrm>
          <a:prstGeom prst="rect">
            <a:avLst/>
          </a:prstGeom>
        </p:spPr>
      </p:pic>
      <p:sp>
        <p:nvSpPr>
          <p:cNvPr id="24" name="ZoneTexte 23"/>
          <p:cNvSpPr txBox="1"/>
          <p:nvPr/>
        </p:nvSpPr>
        <p:spPr>
          <a:xfrm>
            <a:off x="5511664" y="3103430"/>
            <a:ext cx="1808472" cy="307777"/>
          </a:xfrm>
          <a:prstGeom prst="rect">
            <a:avLst/>
          </a:prstGeom>
          <a:noFill/>
        </p:spPr>
        <p:txBody>
          <a:bodyPr wrap="square" rtlCol="0">
            <a:spAutoFit/>
          </a:bodyPr>
          <a:lstStyle/>
          <a:p>
            <a:r>
              <a:rPr lang="fr-FR" sz="1400" dirty="0">
                <a:latin typeface="Calibri" panose="020F0502020204030204" pitchFamily="34" charset="0"/>
                <a:cs typeface="Calibri" panose="020F0502020204030204" pitchFamily="34" charset="0"/>
              </a:rPr>
              <a:t>Le LABEL</a:t>
            </a:r>
          </a:p>
        </p:txBody>
      </p:sp>
      <p:sp>
        <p:nvSpPr>
          <p:cNvPr id="27" name="Rectangle 26"/>
          <p:cNvSpPr/>
          <p:nvPr/>
        </p:nvSpPr>
        <p:spPr>
          <a:xfrm>
            <a:off x="5525650" y="4883067"/>
            <a:ext cx="6547014" cy="1890702"/>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p:cNvSpPr txBox="1"/>
          <p:nvPr/>
        </p:nvSpPr>
        <p:spPr>
          <a:xfrm>
            <a:off x="5624626" y="3431312"/>
            <a:ext cx="6265747" cy="738664"/>
          </a:xfrm>
          <a:prstGeom prst="rect">
            <a:avLst/>
          </a:prstGeom>
          <a:noFill/>
        </p:spPr>
        <p:txBody>
          <a:bodyPr wrap="square" rtlCol="0">
            <a:spAutoFit/>
          </a:bodyPr>
          <a:lstStyle/>
          <a:p>
            <a:r>
              <a:rPr lang="fr-FR" sz="1400">
                <a:latin typeface="Calibri" panose="020F0502020204030204" pitchFamily="34" charset="0"/>
                <a:cs typeface="Calibri" panose="020F0502020204030204" pitchFamily="34" charset="0"/>
              </a:rPr>
              <a:t>La particularité du label est son sens de lecture: il est transmis en sens inverse sur le bus par rapport aux autres champs du mot </a:t>
            </a:r>
            <a:r>
              <a:rPr lang="fr-FR" sz="1400" dirty="0" err="1">
                <a:latin typeface="Calibri" panose="020F0502020204030204" pitchFamily="34" charset="0"/>
                <a:cs typeface="Calibri" panose="020F0502020204030204" pitchFamily="34" charset="0"/>
              </a:rPr>
              <a:t>ARInc</a:t>
            </a:r>
            <a:r>
              <a:rPr lang="fr-FR" sz="1400" dirty="0">
                <a:latin typeface="Calibri" panose="020F0502020204030204" pitchFamily="34" charset="0"/>
                <a:cs typeface="Calibri" panose="020F0502020204030204" pitchFamily="34" charset="0"/>
              </a:rPr>
              <a:t>.</a:t>
            </a:r>
          </a:p>
          <a:p>
            <a:r>
              <a:rPr lang="fr-FR" sz="1400" dirty="0">
                <a:latin typeface="Calibri" panose="020F0502020204030204" pitchFamily="34" charset="0"/>
                <a:cs typeface="Calibri" panose="020F0502020204030204" pitchFamily="34" charset="0"/>
              </a:rPr>
              <a:t>Le schéma ci-dessous donne la valeur maximale que peut atteindre le label:</a:t>
            </a:r>
          </a:p>
        </p:txBody>
      </p:sp>
      <p:sp>
        <p:nvSpPr>
          <p:cNvPr id="21" name="ZoneTexte 20"/>
          <p:cNvSpPr txBox="1"/>
          <p:nvPr/>
        </p:nvSpPr>
        <p:spPr>
          <a:xfrm>
            <a:off x="5643442" y="4918614"/>
            <a:ext cx="6429222" cy="1477328"/>
          </a:xfrm>
          <a:prstGeom prst="rect">
            <a:avLst/>
          </a:prstGeom>
          <a:noFill/>
        </p:spPr>
        <p:txBody>
          <a:bodyPr wrap="square" rtlCol="0">
            <a:spAutoFit/>
          </a:bodyPr>
          <a:lstStyle/>
          <a:p>
            <a:r>
              <a:rPr lang="fr-FR" dirty="0">
                <a:latin typeface="Calibri" panose="020F0502020204030204" pitchFamily="34" charset="0"/>
                <a:cs typeface="Calibri" panose="020F0502020204030204" pitchFamily="34" charset="0"/>
              </a:rPr>
              <a:t>Le bit de poids faible est transmis en premier. Le LABEL est transmis en entête du mot, soit les huit premiers bits. On a donc, sur le bus ARINC, l’ordre de transmission des 32 bits suivant :</a:t>
            </a:r>
          </a:p>
          <a:p>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8, 7, 6, 5, 4, 3, 2, 1, 9, 10, 11, 12, 13 … 32.</a:t>
            </a:r>
          </a:p>
        </p:txBody>
      </p:sp>
    </p:spTree>
    <p:extLst>
      <p:ext uri="{BB962C8B-B14F-4D97-AF65-F5344CB8AC3E}">
        <p14:creationId xmlns:p14="http://schemas.microsoft.com/office/powerpoint/2010/main" val="24380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6 FISA S3E A4 Réseaux de TERRAINS/BUS ARINC 429			</a:t>
            </a:r>
            <a:r>
              <a:rPr lang="fr-FR" sz="1800" dirty="0"/>
              <a:t>		</a:t>
            </a:r>
          </a:p>
          <a:p>
            <a:pPr lvl="1"/>
            <a:r>
              <a:rPr lang="fr-FR" sz="1800" dirty="0"/>
              <a:t>6.1 Historique							103</a:t>
            </a:r>
          </a:p>
          <a:p>
            <a:pPr lvl="1"/>
            <a:r>
              <a:rPr lang="fr-FR" sz="1800" dirty="0"/>
              <a:t>6.2 Support								104</a:t>
            </a:r>
          </a:p>
          <a:p>
            <a:pPr lvl="1"/>
            <a:r>
              <a:rPr lang="fr-FR" sz="1800" dirty="0"/>
              <a:t>6.3 Encodage des bits							105</a:t>
            </a:r>
          </a:p>
          <a:p>
            <a:pPr lvl="1"/>
            <a:r>
              <a:rPr lang="fr-FR" sz="1800" dirty="0"/>
              <a:t>6.4 Niveaux								105</a:t>
            </a:r>
          </a:p>
          <a:p>
            <a:pPr lvl="1"/>
            <a:r>
              <a:rPr lang="fr-FR" sz="1800" dirty="0"/>
              <a:t>6.5 Temps et vitesse							105</a:t>
            </a:r>
          </a:p>
          <a:p>
            <a:pPr lvl="1"/>
            <a:r>
              <a:rPr lang="fr-FR" sz="1800" dirty="0"/>
              <a:t>6.6 Avantages/Inconvénients / BUS ARINC 429				114</a:t>
            </a:r>
          </a:p>
          <a:p>
            <a:pPr lvl="1"/>
            <a:r>
              <a:rPr lang="fr-FR" sz="1800" dirty="0"/>
              <a:t>6.7 Travaux pratiques sur mallette					115</a:t>
            </a:r>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25937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7" name="Rectangle 6"/>
          <p:cNvSpPr/>
          <p:nvPr/>
        </p:nvSpPr>
        <p:spPr>
          <a:xfrm>
            <a:off x="-16229" y="834971"/>
            <a:ext cx="11856640" cy="4770537"/>
          </a:xfrm>
          <a:prstGeom prst="rect">
            <a:avLst/>
          </a:prstGeom>
        </p:spPr>
        <p:txBody>
          <a:bodyPr wrap="square">
            <a:spAutoFit/>
          </a:bodyPr>
          <a:lstStyle/>
          <a:p>
            <a:r>
              <a:rPr lang="fr-FR" sz="1600" i="1" dirty="0">
                <a:latin typeface="Calibri" panose="020F0502020204030204" pitchFamily="34" charset="0"/>
                <a:cs typeface="Calibri" panose="020F0502020204030204" pitchFamily="34" charset="0"/>
              </a:rPr>
              <a:t>L'avionique est l'électronique appliquée aux techniques aéronautiques et spatiales.</a:t>
            </a:r>
            <a:endParaRPr lang="fr-FR" sz="1600" dirty="0">
              <a:latin typeface="Calibri" panose="020F0502020204030204" pitchFamily="34" charset="0"/>
              <a:cs typeface="Calibri" panose="020F0502020204030204" pitchFamily="34" charset="0"/>
            </a:endParaRPr>
          </a:p>
          <a:p>
            <a:endParaRPr lang="fr-FR" sz="1600" i="1" dirty="0">
              <a:latin typeface="Calibri" panose="020F0502020204030204" pitchFamily="34" charset="0"/>
              <a:cs typeface="Calibri" panose="020F0502020204030204" pitchFamily="34" charset="0"/>
            </a:endParaRPr>
          </a:p>
          <a:p>
            <a:endParaRPr lang="fr-FR" sz="1600" b="1" i="1" dirty="0">
              <a:latin typeface="Calibri" panose="020F0502020204030204" pitchFamily="34" charset="0"/>
              <a:cs typeface="Calibri" panose="020F0502020204030204" pitchFamily="34" charset="0"/>
            </a:endParaRPr>
          </a:p>
          <a:p>
            <a:r>
              <a:rPr lang="fr-FR" sz="1600" b="1" i="1" dirty="0">
                <a:latin typeface="Calibri" panose="020F0502020204030204" pitchFamily="34" charset="0"/>
                <a:cs typeface="Calibri" panose="020F0502020204030204" pitchFamily="34" charset="0"/>
              </a:rPr>
              <a:t>ARINC 429 :</a:t>
            </a:r>
          </a:p>
          <a:p>
            <a:r>
              <a:rPr lang="fr-FR" sz="1600" b="1" i="1" dirty="0">
                <a:latin typeface="Calibri" panose="020F0502020204030204" pitchFamily="34" charset="0"/>
                <a:cs typeface="Calibri" panose="020F0502020204030204" pitchFamily="34" charset="0"/>
              </a:rPr>
              <a:t>Description :</a:t>
            </a:r>
          </a:p>
          <a:p>
            <a:r>
              <a:rPr lang="fr-FR" sz="1600" dirty="0">
                <a:latin typeface="Calibri" panose="020F0502020204030204" pitchFamily="34" charset="0"/>
                <a:cs typeface="Calibri" panose="020F0502020204030204" pitchFamily="34" charset="0"/>
              </a:rPr>
              <a:t>L’ARINC 429 est un des plus anciens bus avionique. Développé par </a:t>
            </a:r>
            <a:r>
              <a:rPr lang="fr-FR" sz="1600" b="1" i="1" dirty="0">
                <a:latin typeface="Calibri" panose="020F0502020204030204" pitchFamily="34" charset="0"/>
                <a:cs typeface="Calibri" panose="020F0502020204030204" pitchFamily="34" charset="0"/>
              </a:rPr>
              <a:t>l’Aeronautical Radio INCorporation </a:t>
            </a:r>
            <a:r>
              <a:rPr lang="fr-FR" sz="1600" dirty="0">
                <a:latin typeface="Calibri" panose="020F0502020204030204" pitchFamily="34" charset="0"/>
                <a:cs typeface="Calibri" panose="020F0502020204030204" pitchFamily="34" charset="0"/>
              </a:rPr>
              <a:t>en 1977, il est encore utilisé aujourd’hui sur des nouvelles plates-formes même si d’autres bus plus récents sont plus fréquemment retenus.</a:t>
            </a:r>
          </a:p>
          <a:p>
            <a:r>
              <a:rPr lang="fr-FR" sz="1600" dirty="0">
                <a:latin typeface="Calibri" panose="020F0502020204030204" pitchFamily="34" charset="0"/>
                <a:cs typeface="Calibri" panose="020F0502020204030204" pitchFamily="34" charset="0"/>
              </a:rPr>
              <a:t>Ce bus est un bus de données simple utilisant </a:t>
            </a:r>
            <a:r>
              <a:rPr lang="fr-FR" sz="1600" u="sng" dirty="0">
                <a:latin typeface="Calibri" panose="020F0502020204030204" pitchFamily="34" charset="0"/>
                <a:cs typeface="Calibri" panose="020F0502020204030204" pitchFamily="34" charset="0"/>
              </a:rPr>
              <a:t>un seul émetteur</a:t>
            </a:r>
            <a:r>
              <a:rPr lang="fr-FR" sz="1600" dirty="0">
                <a:latin typeface="Calibri" panose="020F0502020204030204" pitchFamily="34" charset="0"/>
                <a:cs typeface="Calibri" panose="020F0502020204030204" pitchFamily="34" charset="0"/>
              </a:rPr>
              <a:t> et de 1 à 20 récepteurs par bus.</a:t>
            </a:r>
          </a:p>
          <a:p>
            <a:r>
              <a:rPr lang="fr-FR" sz="1600" dirty="0">
                <a:latin typeface="Calibri" panose="020F0502020204030204" pitchFamily="34" charset="0"/>
                <a:cs typeface="Calibri" panose="020F0502020204030204" pitchFamily="34" charset="0"/>
              </a:rPr>
              <a:t>On le retrouve dans des avions tels que les Airbus A310 /A340 et dans de nombreux autres systèmes avioniques. Les normes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sont divisées en quatre familles :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400, 500, 600 et 700. </a:t>
            </a:r>
          </a:p>
          <a:p>
            <a:r>
              <a:rPr lang="fr-FR" sz="1600" dirty="0">
                <a:latin typeface="Calibri" panose="020F0502020204030204" pitchFamily="34" charset="0"/>
                <a:cs typeface="Calibri" panose="020F0502020204030204" pitchFamily="34" charset="0"/>
              </a:rPr>
              <a:t>Les normes les plus utilisées sont : </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419, 429, 575, 615, 629.</a:t>
            </a:r>
          </a:p>
          <a:p>
            <a:r>
              <a:rPr lang="fr-FR" sz="1600" dirty="0">
                <a:latin typeface="Calibri" panose="020F0502020204030204" pitchFamily="34" charset="0"/>
                <a:cs typeface="Calibri" panose="020F0502020204030204" pitchFamily="34" charset="0"/>
              </a:rPr>
              <a:t>La majorité des équipements avioniques utilisent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429 pour leur bus de données.</a:t>
            </a: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Actuellement, l’Airbus A340 et le Boeing 777 utilisent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629 (version améliorée de l’</a:t>
            </a:r>
            <a:r>
              <a:rPr lang="fr-FR" sz="1600" dirty="0" err="1">
                <a:latin typeface="Calibri" panose="020F0502020204030204" pitchFamily="34" charset="0"/>
                <a:cs typeface="Calibri" panose="020F0502020204030204" pitchFamily="34" charset="0"/>
              </a:rPr>
              <a:t>ARInc</a:t>
            </a:r>
            <a:r>
              <a:rPr lang="fr-FR" sz="1600" dirty="0">
                <a:latin typeface="Calibri" panose="020F0502020204030204" pitchFamily="34" charset="0"/>
                <a:cs typeface="Calibri" panose="020F0502020204030204" pitchFamily="34" charset="0"/>
              </a:rPr>
              <a:t> 429).</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a:t>
            </a:r>
          </a:p>
          <a:p>
            <a:r>
              <a:rPr lang="fr-FR" sz="1600" dirty="0">
                <a:latin typeface="Calibri" panose="020F0502020204030204" pitchFamily="34" charset="0"/>
                <a:cs typeface="Calibri" panose="020F0502020204030204" pitchFamily="34" charset="0"/>
              </a:rPr>
              <a:t> </a:t>
            </a:r>
          </a:p>
          <a:p>
            <a:r>
              <a:rPr lang="fr-FR" sz="1600" dirty="0">
                <a:latin typeface="Calibri" panose="020F0502020204030204" pitchFamily="34" charset="0"/>
                <a:cs typeface="Calibri" panose="020F0502020204030204" pitchFamily="34" charset="0"/>
              </a:rPr>
              <a:t> </a:t>
            </a:r>
          </a:p>
        </p:txBody>
      </p:sp>
      <p:sp>
        <p:nvSpPr>
          <p:cNvPr id="2" name="Rectangle 1"/>
          <p:cNvSpPr/>
          <p:nvPr/>
        </p:nvSpPr>
        <p:spPr>
          <a:xfrm>
            <a:off x="-10616" y="188640"/>
            <a:ext cx="9635008" cy="738664"/>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6.1 Historique</a:t>
            </a:r>
          </a:p>
        </p:txBody>
      </p:sp>
      <p:pic>
        <p:nvPicPr>
          <p:cNvPr id="3" name="Image 2"/>
          <p:cNvPicPr>
            <a:picLocks noChangeAspect="1"/>
          </p:cNvPicPr>
          <p:nvPr/>
        </p:nvPicPr>
        <p:blipFill>
          <a:blip r:embed="rId2"/>
          <a:stretch>
            <a:fillRect/>
          </a:stretch>
        </p:blipFill>
        <p:spPr>
          <a:xfrm>
            <a:off x="5643816" y="5067748"/>
            <a:ext cx="6223844" cy="12116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41520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4" name="Rectangle 3"/>
          <p:cNvSpPr/>
          <p:nvPr/>
        </p:nvSpPr>
        <p:spPr>
          <a:xfrm>
            <a:off x="119336" y="188640"/>
            <a:ext cx="11593288" cy="403187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sz="2000" b="1" dirty="0">
                <a:solidFill>
                  <a:srgbClr val="FF0000"/>
                </a:solidFill>
              </a:rPr>
              <a:t>6.2 </a:t>
            </a:r>
            <a:r>
              <a:rPr lang="fr-FR" sz="2000" b="1" dirty="0">
                <a:solidFill>
                  <a:srgbClr val="FF0000"/>
                </a:solidFill>
                <a:latin typeface="Calibri" panose="020F0502020204030204" pitchFamily="34" charset="0"/>
                <a:cs typeface="Calibri" panose="020F0502020204030204" pitchFamily="34" charset="0"/>
              </a:rPr>
              <a:t>Support</a:t>
            </a:r>
          </a:p>
          <a:p>
            <a:r>
              <a:rPr lang="fr-FR" sz="1600" dirty="0">
                <a:latin typeface="Calibri" panose="020F0502020204030204" pitchFamily="34" charset="0"/>
                <a:cs typeface="Calibri" panose="020F0502020204030204" pitchFamily="34" charset="0"/>
              </a:rPr>
              <a:t>La connexion est réalisée par l'intermédiaire d'une paire torsadée blindée composée de deux brins (ou lignes) « A » et « B ».</a:t>
            </a:r>
          </a:p>
          <a:p>
            <a:r>
              <a:rPr lang="fr-FR" sz="1600" dirty="0">
                <a:latin typeface="Calibri" panose="020F0502020204030204" pitchFamily="34" charset="0"/>
                <a:cs typeface="Calibri" panose="020F0502020204030204" pitchFamily="34" charset="0"/>
              </a:rPr>
              <a:t>Le transfert des données est réalisé en différentiel entre les deux lignes de la paire.</a:t>
            </a: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L'impédance de l'émetteur doit être maintenue en permanence à 75 ± 5 Ω quel que soit le niveau HIGH, LOW ou NULL, divisée de manière égale entre les deux lignes de la paire. Cette valeur a été choisie pour être approximativement égale à l'impédance caractéristique de la paire blindée.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résistance de chaque récepteur, entre les deux lignes (« A » et « B ») et mais aussi entre chacune des lignes et la masse, doit être maintenue supérieure à 12 </a:t>
            </a:r>
            <a:r>
              <a:rPr lang="fr-FR" sz="1600" dirty="0" err="1">
                <a:latin typeface="Calibri" panose="020F0502020204030204" pitchFamily="34" charset="0"/>
                <a:cs typeface="Calibri" panose="020F0502020204030204" pitchFamily="34" charset="0"/>
              </a:rPr>
              <a:t>kΩ</a:t>
            </a:r>
            <a:r>
              <a:rPr lang="fr-FR" sz="1600" dirty="0">
                <a:latin typeface="Calibri" panose="020F0502020204030204" pitchFamily="34" charset="0"/>
                <a:cs typeface="Calibri" panose="020F0502020204030204" pitchFamily="34" charset="0"/>
              </a:rPr>
              <a:t>. Idem pour la capacitance, qui doit être inférieure à 50 pF entre les deux lignes, mais aussi entre chacune des lignes et la masse.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résistance totale des récepteurs (jusqu'à 20) mis en parallèle doit rester supérieure à 8 </a:t>
            </a:r>
            <a:r>
              <a:rPr lang="fr-FR" sz="1600" dirty="0" err="1">
                <a:latin typeface="Calibri" panose="020F0502020204030204" pitchFamily="34" charset="0"/>
                <a:cs typeface="Calibri" panose="020F0502020204030204" pitchFamily="34" charset="0"/>
              </a:rPr>
              <a:t>kΩ</a:t>
            </a:r>
            <a:r>
              <a:rPr lang="fr-FR" sz="1600" dirty="0">
                <a:latin typeface="Calibri" panose="020F0502020204030204" pitchFamily="34" charset="0"/>
                <a:cs typeface="Calibri" panose="020F0502020204030204" pitchFamily="34" charset="0"/>
              </a:rPr>
              <a:t>.</a:t>
            </a:r>
          </a:p>
        </p:txBody>
      </p:sp>
      <p:pic>
        <p:nvPicPr>
          <p:cNvPr id="5" name="Image 4"/>
          <p:cNvPicPr>
            <a:picLocks noChangeAspect="1"/>
          </p:cNvPicPr>
          <p:nvPr/>
        </p:nvPicPr>
        <p:blipFill>
          <a:blip r:embed="rId2"/>
          <a:stretch>
            <a:fillRect/>
          </a:stretch>
        </p:blipFill>
        <p:spPr>
          <a:xfrm>
            <a:off x="2746525" y="3759781"/>
            <a:ext cx="7200800" cy="27210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13271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2" name="Rectangle 1"/>
          <p:cNvSpPr/>
          <p:nvPr/>
        </p:nvSpPr>
        <p:spPr>
          <a:xfrm>
            <a:off x="0" y="27986"/>
            <a:ext cx="11605716" cy="101566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6.3 Encodage des bits</a:t>
            </a:r>
          </a:p>
          <a:p>
            <a:r>
              <a:rPr lang="fr-FR" dirty="0"/>
              <a:t>L'encodage utilisé est de type bipolaire avec retour à 0 répondant à la forme suivante : RZ</a:t>
            </a:r>
          </a:p>
        </p:txBody>
      </p:sp>
      <p:pic>
        <p:nvPicPr>
          <p:cNvPr id="5122" name="Picture 2" descr="Encodage d'un bit ARINC 4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760" y="1412776"/>
            <a:ext cx="3060106" cy="251323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5138" y="4140460"/>
            <a:ext cx="12077802" cy="646331"/>
          </a:xfrm>
          <a:prstGeom prst="rect">
            <a:avLst/>
          </a:prstGeom>
        </p:spPr>
        <p:txBody>
          <a:bodyPr wrap="square">
            <a:spAutoFit/>
          </a:bodyPr>
          <a:lstStyle/>
          <a:p>
            <a:r>
              <a:rPr lang="fr-FR" b="1" dirty="0">
                <a:solidFill>
                  <a:srgbClr val="FF0000"/>
                </a:solidFill>
              </a:rPr>
              <a:t>6.4 Niveaux</a:t>
            </a:r>
          </a:p>
          <a:p>
            <a:r>
              <a:rPr lang="fr-FR" dirty="0"/>
              <a:t>Les trois niveaux utilisés pour l'encodage entre les deux brins (A et B) de la paire blindée sont</a:t>
            </a:r>
          </a:p>
        </p:txBody>
      </p:sp>
      <p:pic>
        <p:nvPicPr>
          <p:cNvPr id="5" name="Image 4"/>
          <p:cNvPicPr>
            <a:picLocks noChangeAspect="1"/>
          </p:cNvPicPr>
          <p:nvPr/>
        </p:nvPicPr>
        <p:blipFill>
          <a:blip r:embed="rId3"/>
          <a:stretch>
            <a:fillRect/>
          </a:stretch>
        </p:blipFill>
        <p:spPr>
          <a:xfrm>
            <a:off x="4181856" y="4791542"/>
            <a:ext cx="3703813" cy="1474666"/>
          </a:xfrm>
          <a:prstGeom prst="rect">
            <a:avLst/>
          </a:prstGeom>
        </p:spPr>
      </p:pic>
    </p:spTree>
    <p:extLst>
      <p:ext uri="{BB962C8B-B14F-4D97-AF65-F5344CB8AC3E}">
        <p14:creationId xmlns:p14="http://schemas.microsoft.com/office/powerpoint/2010/main" val="403881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5" name="Rectangle 4"/>
          <p:cNvSpPr/>
          <p:nvPr/>
        </p:nvSpPr>
        <p:spPr>
          <a:xfrm>
            <a:off x="130867" y="620688"/>
            <a:ext cx="8568952" cy="369332"/>
          </a:xfrm>
          <a:prstGeom prst="rect">
            <a:avLst/>
          </a:prstGeom>
        </p:spPr>
        <p:txBody>
          <a:bodyPr wrap="square">
            <a:spAutoFit/>
          </a:bodyPr>
          <a:lstStyle/>
          <a:p>
            <a:r>
              <a:rPr lang="fr-FR" dirty="0"/>
              <a:t>Lorsque l'émetteur ne transmet rien, il place le bus à l'état NULL.</a:t>
            </a:r>
          </a:p>
        </p:txBody>
      </p:sp>
      <p:sp>
        <p:nvSpPr>
          <p:cNvPr id="6" name="Rectangle 5"/>
          <p:cNvSpPr/>
          <p:nvPr/>
        </p:nvSpPr>
        <p:spPr>
          <a:xfrm>
            <a:off x="0" y="1412776"/>
            <a:ext cx="5735960" cy="3139321"/>
          </a:xfrm>
          <a:prstGeom prst="rect">
            <a:avLst/>
          </a:prstGeom>
        </p:spPr>
        <p:txBody>
          <a:bodyPr wrap="square">
            <a:spAutoFit/>
          </a:bodyPr>
          <a:lstStyle/>
          <a:p>
            <a:r>
              <a:rPr lang="fr-FR" b="1" dirty="0">
                <a:solidFill>
                  <a:srgbClr val="FF0000"/>
                </a:solidFill>
              </a:rPr>
              <a:t>6.5 Temps et vitesse</a:t>
            </a:r>
          </a:p>
          <a:p>
            <a:r>
              <a:rPr lang="fr-FR" b="1" i="1" dirty="0">
                <a:solidFill>
                  <a:schemeClr val="tx2">
                    <a:lumMod val="75000"/>
                  </a:schemeClr>
                </a:solidFill>
              </a:rPr>
              <a:t>Il existe deux vitesses de transmission 12,5 kbit/s (Lo SPEED)   et 100 kbit/s (</a:t>
            </a:r>
            <a:r>
              <a:rPr lang="fr-FR" b="1" i="1" dirty="0" err="1">
                <a:solidFill>
                  <a:schemeClr val="tx2">
                    <a:lumMod val="75000"/>
                  </a:schemeClr>
                </a:solidFill>
              </a:rPr>
              <a:t>Hight</a:t>
            </a:r>
            <a:r>
              <a:rPr lang="fr-FR" b="1" i="1" dirty="0">
                <a:solidFill>
                  <a:schemeClr val="tx2">
                    <a:lumMod val="75000"/>
                  </a:schemeClr>
                </a:solidFill>
              </a:rPr>
              <a:t> SPEED) . </a:t>
            </a:r>
            <a:r>
              <a:rPr lang="fr-FR" dirty="0"/>
              <a:t>Pour chacune de ces vitesses, la norme impose des temps caractéristiques :</a:t>
            </a:r>
          </a:p>
          <a:p>
            <a:endParaRPr lang="fr-FR" dirty="0"/>
          </a:p>
          <a:p>
            <a:r>
              <a:rPr lang="fr-FR" dirty="0"/>
              <a:t>	Le taux de transfert (Bit rate),</a:t>
            </a:r>
          </a:p>
          <a:p>
            <a:r>
              <a:rPr lang="fr-FR" dirty="0"/>
              <a:t>	la durée d'un bit (1bit time),</a:t>
            </a:r>
          </a:p>
          <a:p>
            <a:r>
              <a:rPr lang="fr-FR" dirty="0"/>
              <a:t>	la durée d'un demi-bit (1/2bit time),</a:t>
            </a:r>
          </a:p>
          <a:p>
            <a:r>
              <a:rPr lang="fr-FR" dirty="0"/>
              <a:t>	Le temps de montée (Rise time),</a:t>
            </a:r>
          </a:p>
          <a:p>
            <a:r>
              <a:rPr lang="fr-FR" dirty="0"/>
              <a:t>	le temps de descente (</a:t>
            </a:r>
            <a:r>
              <a:rPr lang="fr-FR" dirty="0" err="1"/>
              <a:t>Fall</a:t>
            </a:r>
            <a:r>
              <a:rPr lang="fr-FR" dirty="0"/>
              <a:t> time).</a:t>
            </a:r>
          </a:p>
        </p:txBody>
      </p:sp>
      <p:pic>
        <p:nvPicPr>
          <p:cNvPr id="7" name="Image 6"/>
          <p:cNvPicPr>
            <a:picLocks noChangeAspect="1"/>
          </p:cNvPicPr>
          <p:nvPr/>
        </p:nvPicPr>
        <p:blipFill>
          <a:blip r:embed="rId2"/>
          <a:stretch>
            <a:fillRect/>
          </a:stretch>
        </p:blipFill>
        <p:spPr>
          <a:xfrm>
            <a:off x="6643364" y="1654450"/>
            <a:ext cx="4695477" cy="3600400"/>
          </a:xfrm>
          <a:prstGeom prst="rect">
            <a:avLst/>
          </a:prstGeom>
        </p:spPr>
      </p:pic>
      <p:pic>
        <p:nvPicPr>
          <p:cNvPr id="8" name="Image 7"/>
          <p:cNvPicPr>
            <a:picLocks noChangeAspect="1"/>
          </p:cNvPicPr>
          <p:nvPr/>
        </p:nvPicPr>
        <p:blipFill>
          <a:blip r:embed="rId3"/>
          <a:stretch>
            <a:fillRect/>
          </a:stretch>
        </p:blipFill>
        <p:spPr>
          <a:xfrm>
            <a:off x="5951984" y="5614532"/>
            <a:ext cx="6078239" cy="999831"/>
          </a:xfrm>
          <a:prstGeom prst="rect">
            <a:avLst/>
          </a:prstGeom>
        </p:spPr>
      </p:pic>
    </p:spTree>
    <p:extLst>
      <p:ext uri="{BB962C8B-B14F-4D97-AF65-F5344CB8AC3E}">
        <p14:creationId xmlns:p14="http://schemas.microsoft.com/office/powerpoint/2010/main" val="283606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pic>
        <p:nvPicPr>
          <p:cNvPr id="2" name="Image 1"/>
          <p:cNvPicPr>
            <a:picLocks noChangeAspect="1"/>
          </p:cNvPicPr>
          <p:nvPr/>
        </p:nvPicPr>
        <p:blipFill rotWithShape="1">
          <a:blip r:embed="rId2"/>
          <a:srcRect t="12423"/>
          <a:stretch/>
        </p:blipFill>
        <p:spPr>
          <a:xfrm>
            <a:off x="767408" y="1412776"/>
            <a:ext cx="10462344" cy="4061050"/>
          </a:xfrm>
          <a:prstGeom prst="rect">
            <a:avLst/>
          </a:prstGeom>
        </p:spPr>
      </p:pic>
      <p:sp>
        <p:nvSpPr>
          <p:cNvPr id="4" name="Rectangle 3"/>
          <p:cNvSpPr/>
          <p:nvPr/>
        </p:nvSpPr>
        <p:spPr>
          <a:xfrm>
            <a:off x="-14408" y="-7392"/>
            <a:ext cx="12206408" cy="1569660"/>
          </a:xfrm>
          <a:prstGeom prst="rect">
            <a:avLst/>
          </a:prstGeom>
        </p:spPr>
        <p:txBody>
          <a:bodyPr wrap="square">
            <a:spAutoFit/>
          </a:bodyPr>
          <a:lstStyle/>
          <a:p>
            <a:r>
              <a:rPr lang="fr-FR" sz="1200" b="1" dirty="0"/>
              <a:t>Exemple d'un mot</a:t>
            </a:r>
          </a:p>
          <a:p>
            <a:r>
              <a:rPr lang="fr-FR" sz="1200" dirty="0"/>
              <a:t>L'image ci-dessous montre un mot ARINC 429, produit par exemple par un générateur NAV429 23, et capturé à l'aide d'un oscilloscope.</a:t>
            </a:r>
          </a:p>
          <a:p>
            <a:endParaRPr lang="fr-FR" sz="1200" dirty="0"/>
          </a:p>
          <a:p>
            <a:r>
              <a:rPr lang="fr-FR" sz="1200" dirty="0"/>
              <a:t>Dans ce cas particulier, les bits 11 à 29 (données) contiennent des jours, des mois et des millisecondes.</a:t>
            </a:r>
          </a:p>
          <a:p>
            <a:endParaRPr lang="fr-FR" sz="1200" dirty="0"/>
          </a:p>
          <a:p>
            <a:r>
              <a:rPr lang="fr-FR" sz="1200" dirty="0"/>
              <a:t>Un oscilloscope restitue un signal dans l'ordre chronologique d'apparition de l'information. Ceci explique pourquoi le label est au début de la transmission. (Voir Ordre de transmission des bits).</a:t>
            </a:r>
          </a:p>
          <a:p>
            <a:endParaRPr lang="fr-FR" sz="1200" dirty="0"/>
          </a:p>
        </p:txBody>
      </p:sp>
      <p:pic>
        <p:nvPicPr>
          <p:cNvPr id="5" name="Image 4"/>
          <p:cNvPicPr>
            <a:picLocks noChangeAspect="1"/>
          </p:cNvPicPr>
          <p:nvPr/>
        </p:nvPicPr>
        <p:blipFill>
          <a:blip r:embed="rId3"/>
          <a:stretch>
            <a:fillRect/>
          </a:stretch>
        </p:blipFill>
        <p:spPr>
          <a:xfrm>
            <a:off x="3082256" y="5661248"/>
            <a:ext cx="5832648" cy="717342"/>
          </a:xfrm>
          <a:prstGeom prst="rect">
            <a:avLst/>
          </a:prstGeom>
        </p:spPr>
      </p:pic>
    </p:spTree>
    <p:extLst>
      <p:ext uri="{BB962C8B-B14F-4D97-AF65-F5344CB8AC3E}">
        <p14:creationId xmlns:p14="http://schemas.microsoft.com/office/powerpoint/2010/main" val="16820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pic>
        <p:nvPicPr>
          <p:cNvPr id="6" name="Image 5"/>
          <p:cNvPicPr>
            <a:picLocks noChangeAspect="1"/>
          </p:cNvPicPr>
          <p:nvPr/>
        </p:nvPicPr>
        <p:blipFill rotWithShape="1">
          <a:blip r:embed="rId2"/>
          <a:srcRect r="29593" b="12834"/>
          <a:stretch/>
        </p:blipFill>
        <p:spPr>
          <a:xfrm>
            <a:off x="119337" y="4057"/>
            <a:ext cx="5760640" cy="13367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3"/>
          <a:stretch>
            <a:fillRect/>
          </a:stretch>
        </p:blipFill>
        <p:spPr>
          <a:xfrm>
            <a:off x="7536160" y="0"/>
            <a:ext cx="4561709" cy="6683362"/>
          </a:xfrm>
          <a:prstGeom prst="rect">
            <a:avLst/>
          </a:prstGeom>
        </p:spPr>
      </p:pic>
      <p:pic>
        <p:nvPicPr>
          <p:cNvPr id="8" name="Image 7"/>
          <p:cNvPicPr>
            <a:picLocks noChangeAspect="1"/>
          </p:cNvPicPr>
          <p:nvPr/>
        </p:nvPicPr>
        <p:blipFill>
          <a:blip r:embed="rId4"/>
          <a:stretch>
            <a:fillRect/>
          </a:stretch>
        </p:blipFill>
        <p:spPr>
          <a:xfrm>
            <a:off x="2547346" y="1499733"/>
            <a:ext cx="4558084" cy="4960268"/>
          </a:xfrm>
          <a:prstGeom prst="rect">
            <a:avLst/>
          </a:prstGeom>
        </p:spPr>
      </p:pic>
      <p:sp>
        <p:nvSpPr>
          <p:cNvPr id="9" name="ZoneTexte 8"/>
          <p:cNvSpPr txBox="1"/>
          <p:nvPr/>
        </p:nvSpPr>
        <p:spPr>
          <a:xfrm>
            <a:off x="119336" y="1988840"/>
            <a:ext cx="2291742" cy="4801314"/>
          </a:xfrm>
          <a:prstGeom prst="rect">
            <a:avLst/>
          </a:prstGeom>
          <a:noFill/>
        </p:spPr>
        <p:txBody>
          <a:bodyPr wrap="square" rtlCol="0">
            <a:spAutoFit/>
          </a:bodyPr>
          <a:lstStyle/>
          <a:p>
            <a:r>
              <a:rPr lang="fr-FR" u="sng" dirty="0"/>
              <a:t>IHM fournie :</a:t>
            </a:r>
          </a:p>
          <a:p>
            <a:endParaRPr lang="fr-FR" dirty="0"/>
          </a:p>
          <a:p>
            <a:r>
              <a:rPr lang="fr-FR" dirty="0"/>
              <a:t>Prototypes de fonctions dans afficheur.h</a:t>
            </a:r>
          </a:p>
          <a:p>
            <a:endParaRPr lang="fr-FR" dirty="0"/>
          </a:p>
          <a:p>
            <a:r>
              <a:rPr lang="fr-FR" dirty="0"/>
              <a:t>Pour aller plus loin :</a:t>
            </a:r>
          </a:p>
          <a:p>
            <a:endParaRPr lang="fr-FR" dirty="0"/>
          </a:p>
          <a:p>
            <a:endParaRPr lang="fr-FR" dirty="0"/>
          </a:p>
          <a:p>
            <a:endParaRPr lang="fr-FR" dirty="0"/>
          </a:p>
          <a:p>
            <a:endParaRPr lang="fr-FR" dirty="0"/>
          </a:p>
          <a:p>
            <a:endParaRPr lang="fr-FR" dirty="0"/>
          </a:p>
          <a:p>
            <a:endParaRPr lang="fr-FR" dirty="0"/>
          </a:p>
          <a:p>
            <a:r>
              <a:rPr lang="fr-FR" dirty="0"/>
              <a:t>Répertoire/ COMPOSANTS</a:t>
            </a:r>
          </a:p>
          <a:p>
            <a:endParaRPr lang="fr-FR" dirty="0"/>
          </a:p>
          <a:p>
            <a:endParaRPr lang="fr-FR" dirty="0"/>
          </a:p>
        </p:txBody>
      </p:sp>
      <p:pic>
        <p:nvPicPr>
          <p:cNvPr id="10" name="Image 9"/>
          <p:cNvPicPr>
            <a:picLocks noChangeAspect="1"/>
          </p:cNvPicPr>
          <p:nvPr/>
        </p:nvPicPr>
        <p:blipFill>
          <a:blip r:embed="rId5"/>
          <a:stretch>
            <a:fillRect/>
          </a:stretch>
        </p:blipFill>
        <p:spPr>
          <a:xfrm>
            <a:off x="695400" y="4149080"/>
            <a:ext cx="943230" cy="113960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818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7" name="Rectangle 6"/>
          <p:cNvSpPr/>
          <p:nvPr/>
        </p:nvSpPr>
        <p:spPr>
          <a:xfrm>
            <a:off x="0" y="260648"/>
            <a:ext cx="11856640" cy="2862322"/>
          </a:xfrm>
          <a:prstGeom prst="rect">
            <a:avLst/>
          </a:prstGeom>
        </p:spPr>
        <p:txBody>
          <a:bodyPr wrap="square">
            <a:spAutoFit/>
          </a:bodyPr>
          <a:lstStyle/>
          <a:p>
            <a:r>
              <a:rPr lang="fr-FR" b="1" i="1" dirty="0">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 </a:t>
            </a:r>
            <a:endParaRPr lang="fr-FR" b="1" dirty="0">
              <a:latin typeface="Calibri" panose="020F0502020204030204" pitchFamily="34" charset="0"/>
              <a:cs typeface="Calibri" panose="020F0502020204030204" pitchFamily="34" charset="0"/>
            </a:endParaRPr>
          </a:p>
          <a:p>
            <a:r>
              <a:rPr lang="fr-FR" b="1" i="1" dirty="0">
                <a:latin typeface="Calibri" panose="020F0502020204030204" pitchFamily="34" charset="0"/>
                <a:cs typeface="Calibri" panose="020F0502020204030204" pitchFamily="34" charset="0"/>
              </a:rPr>
              <a:t> </a:t>
            </a:r>
            <a:endParaRPr lang="fr-FR" dirty="0">
              <a:latin typeface="Calibri" panose="020F0502020204030204" pitchFamily="34" charset="0"/>
              <a:cs typeface="Calibri" panose="020F0502020204030204" pitchFamily="34" charset="0"/>
            </a:endParaRPr>
          </a:p>
          <a:p>
            <a:r>
              <a:rPr lang="fr-FR" dirty="0">
                <a:latin typeface="Calibri" panose="020F0502020204030204" pitchFamily="34" charset="0"/>
                <a:cs typeface="Calibri" panose="020F0502020204030204" pitchFamily="34" charset="0"/>
              </a:rPr>
              <a:t>Le mot </a:t>
            </a:r>
            <a:r>
              <a:rPr lang="fr-FR" b="1" dirty="0">
                <a:latin typeface="Calibri" panose="020F0502020204030204" pitchFamily="34" charset="0"/>
                <a:cs typeface="Calibri" panose="020F0502020204030204" pitchFamily="34" charset="0"/>
              </a:rPr>
              <a:t>ARInc 429 </a:t>
            </a:r>
            <a:r>
              <a:rPr lang="fr-FR" dirty="0">
                <a:latin typeface="Calibri" panose="020F0502020204030204" pitchFamily="34" charset="0"/>
                <a:cs typeface="Calibri" panose="020F0502020204030204" pitchFamily="34" charset="0"/>
              </a:rPr>
              <a:t>est codé en 32 bits et utilise un format incluant 5 champs primaires, en général :</a:t>
            </a:r>
          </a:p>
          <a:p>
            <a:pPr marL="1795463" lvl="0" indent="-28575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8 bits pour le label (nature de l’information)</a:t>
            </a:r>
          </a:p>
          <a:p>
            <a:pPr marL="1524000" lvl="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  le SDI (S</a:t>
            </a:r>
            <a:r>
              <a:rPr lang="fr-FR" i="1" dirty="0">
                <a:solidFill>
                  <a:schemeClr val="accent4"/>
                </a:solidFill>
                <a:latin typeface="Calibri" panose="020F0502020204030204" pitchFamily="34" charset="0"/>
                <a:cs typeface="Calibri" panose="020F0502020204030204" pitchFamily="34" charset="0"/>
              </a:rPr>
              <a:t>ource / Destination Identifier</a:t>
            </a:r>
            <a:r>
              <a:rPr lang="fr-FR" dirty="0">
                <a:solidFill>
                  <a:schemeClr val="accent4"/>
                </a:solidFill>
                <a:latin typeface="Calibri" panose="020F0502020204030204" pitchFamily="34" charset="0"/>
                <a:cs typeface="Calibri" panose="020F0502020204030204" pitchFamily="34" charset="0"/>
              </a:rPr>
              <a:t>)</a:t>
            </a:r>
          </a:p>
          <a:p>
            <a:pPr marL="1524000" lvl="0">
              <a:buFont typeface="Wingdings" panose="05000000000000000000" pitchFamily="2" charset="2"/>
              <a:buChar char="Ø"/>
            </a:pPr>
            <a:r>
              <a:rPr lang="fr-FR" i="1" dirty="0">
                <a:solidFill>
                  <a:schemeClr val="accent4"/>
                </a:solidFill>
                <a:latin typeface="Calibri" panose="020F0502020204030204" pitchFamily="34" charset="0"/>
                <a:cs typeface="Calibri" panose="020F0502020204030204" pitchFamily="34" charset="0"/>
              </a:rPr>
              <a:t>  Data Field </a:t>
            </a:r>
            <a:r>
              <a:rPr lang="fr-FR" dirty="0">
                <a:solidFill>
                  <a:schemeClr val="accent4"/>
                </a:solidFill>
                <a:latin typeface="Calibri" panose="020F0502020204030204" pitchFamily="34" charset="0"/>
                <a:cs typeface="Calibri" panose="020F0502020204030204" pitchFamily="34" charset="0"/>
              </a:rPr>
              <a:t>(le champ de données)</a:t>
            </a:r>
          </a:p>
          <a:p>
            <a:pPr marL="1809750" lvl="0" indent="-285750">
              <a:buFont typeface="Wingdings" panose="05000000000000000000" pitchFamily="2" charset="2"/>
              <a:buChar char="Ø"/>
              <a:tabLst>
                <a:tab pos="1524000" algn="l"/>
              </a:tabLst>
            </a:pPr>
            <a:r>
              <a:rPr lang="fr-FR" dirty="0">
                <a:solidFill>
                  <a:schemeClr val="accent4"/>
                </a:solidFill>
                <a:latin typeface="Calibri" panose="020F0502020204030204" pitchFamily="34" charset="0"/>
                <a:cs typeface="Calibri" panose="020F0502020204030204" pitchFamily="34" charset="0"/>
              </a:rPr>
              <a:t>le SSM (Sign / Status Matrix)</a:t>
            </a:r>
          </a:p>
          <a:p>
            <a:pPr marL="1809750" lvl="0" indent="-285750">
              <a:buFont typeface="Wingdings" panose="05000000000000000000" pitchFamily="2" charset="2"/>
              <a:buChar char="Ø"/>
            </a:pPr>
            <a:r>
              <a:rPr lang="fr-FR" dirty="0">
                <a:solidFill>
                  <a:schemeClr val="accent4"/>
                </a:solidFill>
                <a:latin typeface="Calibri" panose="020F0502020204030204" pitchFamily="34" charset="0"/>
                <a:cs typeface="Calibri" panose="020F0502020204030204" pitchFamily="34" charset="0"/>
              </a:rPr>
              <a:t>un bit de parité (</a:t>
            </a:r>
            <a:r>
              <a:rPr lang="fr-FR" i="1" dirty="0">
                <a:solidFill>
                  <a:schemeClr val="accent4"/>
                </a:solidFill>
                <a:latin typeface="Calibri" panose="020F0502020204030204" pitchFamily="34" charset="0"/>
                <a:cs typeface="Calibri" panose="020F0502020204030204" pitchFamily="34" charset="0"/>
              </a:rPr>
              <a:t>Odd parity bit</a:t>
            </a:r>
            <a:r>
              <a:rPr lang="fr-FR" dirty="0">
                <a:solidFill>
                  <a:schemeClr val="accent4"/>
                </a:solidFill>
                <a:latin typeface="Calibri" panose="020F0502020204030204" pitchFamily="34" charset="0"/>
                <a:cs typeface="Calibri" panose="020F0502020204030204" pitchFamily="34" charset="0"/>
              </a:rPr>
              <a:t>)</a:t>
            </a:r>
          </a:p>
          <a:p>
            <a:r>
              <a:rPr lang="fr-FR" dirty="0">
                <a:latin typeface="Calibri" panose="020F0502020204030204" pitchFamily="34" charset="0"/>
                <a:cs typeface="Calibri" panose="020F0502020204030204" pitchFamily="34" charset="0"/>
              </a:rPr>
              <a:t> </a:t>
            </a:r>
          </a:p>
        </p:txBody>
      </p:sp>
      <p:sp>
        <p:nvSpPr>
          <p:cNvPr id="14" name="Rectangle 13"/>
          <p:cNvSpPr/>
          <p:nvPr/>
        </p:nvSpPr>
        <p:spPr>
          <a:xfrm>
            <a:off x="0" y="116632"/>
            <a:ext cx="9768408" cy="1015663"/>
          </a:xfrm>
          <a:prstGeom prst="rect">
            <a:avLst/>
          </a:prstGeom>
        </p:spPr>
        <p:txBody>
          <a:bodyPr wrap="square">
            <a:spAutoFit/>
          </a:bodyPr>
          <a:lstStyle/>
          <a:p>
            <a:r>
              <a:rPr lang="fr-FR" sz="2400" b="1" dirty="0">
                <a:solidFill>
                  <a:srgbClr val="FF0000"/>
                </a:solidFill>
              </a:rPr>
              <a:t>FISA S3E A4 Réseaux de TERRAINS/ BUS ARINC 429/</a:t>
            </a:r>
            <a:endParaRPr lang="fr-FR" altLang="fr-FR" sz="2400" b="1" dirty="0">
              <a:solidFill>
                <a:srgbClr val="FF0000"/>
              </a:solidFill>
            </a:endParaRPr>
          </a:p>
          <a:p>
            <a:r>
              <a:rPr lang="fr-FR" b="1" dirty="0">
                <a:solidFill>
                  <a:srgbClr val="FF0000"/>
                </a:solidFill>
              </a:rPr>
              <a:t>6.5 </a:t>
            </a:r>
            <a:r>
              <a:rPr lang="fr-FR" b="1" dirty="0">
                <a:solidFill>
                  <a:srgbClr val="FF0000"/>
                </a:solidFill>
                <a:latin typeface="Calibri" panose="020F0502020204030204" pitchFamily="34" charset="0"/>
                <a:cs typeface="Calibri" panose="020F0502020204030204" pitchFamily="34" charset="0"/>
              </a:rPr>
              <a:t>Composition d’un mot ARINC  429</a:t>
            </a:r>
          </a:p>
          <a:p>
            <a:endParaRPr lang="fr-FR" b="1" dirty="0">
              <a:solidFill>
                <a:srgbClr val="FF0000"/>
              </a:solidFill>
            </a:endParaRPr>
          </a:p>
        </p:txBody>
      </p:sp>
      <p:pic>
        <p:nvPicPr>
          <p:cNvPr id="2" name="Image 1"/>
          <p:cNvPicPr>
            <a:picLocks noChangeAspect="1"/>
          </p:cNvPicPr>
          <p:nvPr/>
        </p:nvPicPr>
        <p:blipFill rotWithShape="1">
          <a:blip r:embed="rId2"/>
          <a:srcRect l="4078" r="14353" b="19860"/>
          <a:stretch/>
        </p:blipFill>
        <p:spPr>
          <a:xfrm>
            <a:off x="3045498" y="3543985"/>
            <a:ext cx="7200800" cy="8700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5" name="Rectangle 14"/>
          <p:cNvSpPr/>
          <p:nvPr/>
        </p:nvSpPr>
        <p:spPr>
          <a:xfrm>
            <a:off x="0" y="4653136"/>
            <a:ext cx="11930933" cy="1477328"/>
          </a:xfrm>
          <a:prstGeom prst="rect">
            <a:avLst/>
          </a:prstGeom>
        </p:spPr>
        <p:txBody>
          <a:bodyPr wrap="square">
            <a:spAutoFit/>
          </a:bodyPr>
          <a:lstStyle/>
          <a:p>
            <a:r>
              <a:rPr lang="fr-FR" b="1" dirty="0"/>
              <a:t>Trames</a:t>
            </a:r>
          </a:p>
          <a:p>
            <a:endParaRPr lang="fr-FR" dirty="0"/>
          </a:p>
          <a:p>
            <a:r>
              <a:rPr lang="fr-FR" dirty="0"/>
              <a:t>Les trames sont composées de plusieurs mots de 32 bits espacés par au moins quatre bits à l'état NULL (utiles pour la synchronisation sur le mot suivant).</a:t>
            </a:r>
          </a:p>
          <a:p>
            <a:r>
              <a:rPr lang="fr-FR" dirty="0"/>
              <a:t>L'ordre des mots n'est pas imposé</a:t>
            </a:r>
          </a:p>
        </p:txBody>
      </p:sp>
    </p:spTree>
    <p:extLst>
      <p:ext uri="{BB962C8B-B14F-4D97-AF65-F5344CB8AC3E}">
        <p14:creationId xmlns:p14="http://schemas.microsoft.com/office/powerpoint/2010/main" val="224086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10" name="Rectangle 9"/>
          <p:cNvSpPr/>
          <p:nvPr/>
        </p:nvSpPr>
        <p:spPr>
          <a:xfrm>
            <a:off x="335360" y="476672"/>
            <a:ext cx="11593288" cy="3170099"/>
          </a:xfrm>
          <a:prstGeom prst="rect">
            <a:avLst/>
          </a:prstGeom>
        </p:spPr>
        <p:txBody>
          <a:bodyPr wrap="square">
            <a:spAutoFit/>
          </a:bodyPr>
          <a:lstStyle/>
          <a:p>
            <a:r>
              <a:rPr lang="fr-FR" sz="1200" b="1" dirty="0"/>
              <a:t>Schéma d’organisation d’un mot.</a:t>
            </a:r>
          </a:p>
          <a:p>
            <a:endParaRPr lang="fr-FR" sz="1200" dirty="0"/>
          </a:p>
          <a:p>
            <a:r>
              <a:rPr lang="fr-FR" sz="1200" dirty="0"/>
              <a:t>D'autre part, les données du Data Field et du label peuvent être codés de deux manières différentes, fonction de la nature de l'information à envoyer et du récepteur.</a:t>
            </a:r>
          </a:p>
          <a:p>
            <a:r>
              <a:rPr lang="fr-FR" sz="1200" dirty="0"/>
              <a:t>Ces deux formats sont le BCD et le BNR.</a:t>
            </a:r>
          </a:p>
          <a:p>
            <a:endParaRPr lang="fr-FR" sz="1200" dirty="0"/>
          </a:p>
          <a:p>
            <a:r>
              <a:rPr lang="fr-FR" b="1" dirty="0"/>
              <a:t>6.5.1 Le Label</a:t>
            </a:r>
          </a:p>
          <a:p>
            <a:endParaRPr lang="fr-FR" sz="1200" dirty="0"/>
          </a:p>
          <a:p>
            <a:r>
              <a:rPr lang="fr-FR" sz="1200" dirty="0"/>
              <a:t>Le label est une partie importante du mot </a:t>
            </a:r>
            <a:r>
              <a:rPr lang="fr-FR" sz="1400" b="1" dirty="0"/>
              <a:t>ARInc 429 </a:t>
            </a:r>
            <a:r>
              <a:rPr lang="fr-FR" sz="1200" dirty="0"/>
              <a:t>car il conditionne le format du Data Field et joue un rôle d’identification en combinaison avec le SDI.</a:t>
            </a:r>
          </a:p>
          <a:p>
            <a:endParaRPr lang="fr-FR" sz="1200" dirty="0"/>
          </a:p>
          <a:p>
            <a:r>
              <a:rPr lang="fr-FR" sz="1200" dirty="0"/>
              <a:t>Tous les récepteurs LRU sont programmés pour ne retenir que les données nécessaires à leurs propres opérations.</a:t>
            </a:r>
          </a:p>
          <a:p>
            <a:r>
              <a:rPr lang="fr-FR" sz="1200" dirty="0"/>
              <a:t>Pour cela, chacun d'eux identifie les 8 premiers bits du mot ARInc, </a:t>
            </a:r>
            <a:r>
              <a:rPr lang="fr-FR" sz="1200" b="1" dirty="0"/>
              <a:t>le label</a:t>
            </a:r>
            <a:r>
              <a:rPr lang="fr-FR" sz="1200" dirty="0"/>
              <a:t>, codé en octal, représentant soit le type d’information contenu dans le mot, soit le rôle du mot pour la maintenance (mode auto test), ou bien le mode de transfert des données.</a:t>
            </a:r>
          </a:p>
          <a:p>
            <a:r>
              <a:rPr lang="fr-FR" sz="1200" dirty="0"/>
              <a:t>Il peut aussi contenir des instructions ou des fonctions de report d’informations.</a:t>
            </a:r>
          </a:p>
          <a:p>
            <a:endParaRPr lang="fr-FR" sz="1200" dirty="0"/>
          </a:p>
          <a:p>
            <a:r>
              <a:rPr lang="fr-FR" sz="1200" dirty="0"/>
              <a:t>La particularité du label est son sens de lecture: il est transmis en sens inverse sur le bus par rapport aux autres champs du mot </a:t>
            </a:r>
            <a:r>
              <a:rPr lang="fr-FR" sz="1200" b="1" dirty="0"/>
              <a:t>ARInc.</a:t>
            </a:r>
          </a:p>
          <a:p>
            <a:r>
              <a:rPr lang="fr-FR" sz="1200" dirty="0"/>
              <a:t>Le schéma ci-dessous donne la valeur maximale que peut atteindre le label:</a:t>
            </a:r>
          </a:p>
        </p:txBody>
      </p:sp>
      <p:pic>
        <p:nvPicPr>
          <p:cNvPr id="7" name="Image 6"/>
          <p:cNvPicPr>
            <a:picLocks noChangeAspect="1"/>
          </p:cNvPicPr>
          <p:nvPr/>
        </p:nvPicPr>
        <p:blipFill rotWithShape="1">
          <a:blip r:embed="rId2"/>
          <a:srcRect l="22335" r="19796"/>
          <a:stretch/>
        </p:blipFill>
        <p:spPr>
          <a:xfrm>
            <a:off x="407368" y="3653317"/>
            <a:ext cx="4104456" cy="10850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8" name="Tableau 7"/>
          <p:cNvGraphicFramePr>
            <a:graphicFrameLocks noGrp="1"/>
          </p:cNvGraphicFramePr>
          <p:nvPr>
            <p:extLst>
              <p:ext uri="{D42A27DB-BD31-4B8C-83A1-F6EECF244321}">
                <p14:modId xmlns:p14="http://schemas.microsoft.com/office/powerpoint/2010/main" val="2755251017"/>
              </p:ext>
            </p:extLst>
          </p:nvPr>
        </p:nvGraphicFramePr>
        <p:xfrm>
          <a:off x="407368" y="5301208"/>
          <a:ext cx="5739130" cy="342900"/>
        </p:xfrm>
        <a:graphic>
          <a:graphicData uri="http://schemas.openxmlformats.org/drawingml/2006/table">
            <a:tbl>
              <a:tblPr firstRow="1" firstCol="1" lastRow="1" lastCol="1" bandRow="1" bandCol="1"/>
              <a:tblGrid>
                <a:gridCol w="180340">
                  <a:extLst>
                    <a:ext uri="{9D8B030D-6E8A-4147-A177-3AD203B41FA5}">
                      <a16:colId xmlns:a16="http://schemas.microsoft.com/office/drawing/2014/main" val="211644622"/>
                    </a:ext>
                  </a:extLst>
                </a:gridCol>
                <a:gridCol w="179705">
                  <a:extLst>
                    <a:ext uri="{9D8B030D-6E8A-4147-A177-3AD203B41FA5}">
                      <a16:colId xmlns:a16="http://schemas.microsoft.com/office/drawing/2014/main" val="1325759978"/>
                    </a:ext>
                  </a:extLst>
                </a:gridCol>
                <a:gridCol w="179705">
                  <a:extLst>
                    <a:ext uri="{9D8B030D-6E8A-4147-A177-3AD203B41FA5}">
                      <a16:colId xmlns:a16="http://schemas.microsoft.com/office/drawing/2014/main" val="330259317"/>
                    </a:ext>
                  </a:extLst>
                </a:gridCol>
                <a:gridCol w="180340">
                  <a:extLst>
                    <a:ext uri="{9D8B030D-6E8A-4147-A177-3AD203B41FA5}">
                      <a16:colId xmlns:a16="http://schemas.microsoft.com/office/drawing/2014/main" val="1784850611"/>
                    </a:ext>
                  </a:extLst>
                </a:gridCol>
                <a:gridCol w="179070">
                  <a:extLst>
                    <a:ext uri="{9D8B030D-6E8A-4147-A177-3AD203B41FA5}">
                      <a16:colId xmlns:a16="http://schemas.microsoft.com/office/drawing/2014/main" val="3217310019"/>
                    </a:ext>
                  </a:extLst>
                </a:gridCol>
                <a:gridCol w="179705">
                  <a:extLst>
                    <a:ext uri="{9D8B030D-6E8A-4147-A177-3AD203B41FA5}">
                      <a16:colId xmlns:a16="http://schemas.microsoft.com/office/drawing/2014/main" val="27734545"/>
                    </a:ext>
                  </a:extLst>
                </a:gridCol>
                <a:gridCol w="179705">
                  <a:extLst>
                    <a:ext uri="{9D8B030D-6E8A-4147-A177-3AD203B41FA5}">
                      <a16:colId xmlns:a16="http://schemas.microsoft.com/office/drawing/2014/main" val="3497051023"/>
                    </a:ext>
                  </a:extLst>
                </a:gridCol>
                <a:gridCol w="179070">
                  <a:extLst>
                    <a:ext uri="{9D8B030D-6E8A-4147-A177-3AD203B41FA5}">
                      <a16:colId xmlns:a16="http://schemas.microsoft.com/office/drawing/2014/main" val="123521300"/>
                    </a:ext>
                  </a:extLst>
                </a:gridCol>
                <a:gridCol w="179705">
                  <a:extLst>
                    <a:ext uri="{9D8B030D-6E8A-4147-A177-3AD203B41FA5}">
                      <a16:colId xmlns:a16="http://schemas.microsoft.com/office/drawing/2014/main" val="2765949605"/>
                    </a:ext>
                  </a:extLst>
                </a:gridCol>
                <a:gridCol w="179705">
                  <a:extLst>
                    <a:ext uri="{9D8B030D-6E8A-4147-A177-3AD203B41FA5}">
                      <a16:colId xmlns:a16="http://schemas.microsoft.com/office/drawing/2014/main" val="1089502294"/>
                    </a:ext>
                  </a:extLst>
                </a:gridCol>
                <a:gridCol w="179070">
                  <a:extLst>
                    <a:ext uri="{9D8B030D-6E8A-4147-A177-3AD203B41FA5}">
                      <a16:colId xmlns:a16="http://schemas.microsoft.com/office/drawing/2014/main" val="3908418958"/>
                    </a:ext>
                  </a:extLst>
                </a:gridCol>
                <a:gridCol w="179705">
                  <a:extLst>
                    <a:ext uri="{9D8B030D-6E8A-4147-A177-3AD203B41FA5}">
                      <a16:colId xmlns:a16="http://schemas.microsoft.com/office/drawing/2014/main" val="758888571"/>
                    </a:ext>
                  </a:extLst>
                </a:gridCol>
                <a:gridCol w="179705">
                  <a:extLst>
                    <a:ext uri="{9D8B030D-6E8A-4147-A177-3AD203B41FA5}">
                      <a16:colId xmlns:a16="http://schemas.microsoft.com/office/drawing/2014/main" val="508854089"/>
                    </a:ext>
                  </a:extLst>
                </a:gridCol>
                <a:gridCol w="179070">
                  <a:extLst>
                    <a:ext uri="{9D8B030D-6E8A-4147-A177-3AD203B41FA5}">
                      <a16:colId xmlns:a16="http://schemas.microsoft.com/office/drawing/2014/main" val="2942510324"/>
                    </a:ext>
                  </a:extLst>
                </a:gridCol>
                <a:gridCol w="179705">
                  <a:extLst>
                    <a:ext uri="{9D8B030D-6E8A-4147-A177-3AD203B41FA5}">
                      <a16:colId xmlns:a16="http://schemas.microsoft.com/office/drawing/2014/main" val="1972925104"/>
                    </a:ext>
                  </a:extLst>
                </a:gridCol>
                <a:gridCol w="179705">
                  <a:extLst>
                    <a:ext uri="{9D8B030D-6E8A-4147-A177-3AD203B41FA5}">
                      <a16:colId xmlns:a16="http://schemas.microsoft.com/office/drawing/2014/main" val="1927068912"/>
                    </a:ext>
                  </a:extLst>
                </a:gridCol>
                <a:gridCol w="179070">
                  <a:extLst>
                    <a:ext uri="{9D8B030D-6E8A-4147-A177-3AD203B41FA5}">
                      <a16:colId xmlns:a16="http://schemas.microsoft.com/office/drawing/2014/main" val="3545265959"/>
                    </a:ext>
                  </a:extLst>
                </a:gridCol>
                <a:gridCol w="179705">
                  <a:extLst>
                    <a:ext uri="{9D8B030D-6E8A-4147-A177-3AD203B41FA5}">
                      <a16:colId xmlns:a16="http://schemas.microsoft.com/office/drawing/2014/main" val="578184925"/>
                    </a:ext>
                  </a:extLst>
                </a:gridCol>
                <a:gridCol w="179705">
                  <a:extLst>
                    <a:ext uri="{9D8B030D-6E8A-4147-A177-3AD203B41FA5}">
                      <a16:colId xmlns:a16="http://schemas.microsoft.com/office/drawing/2014/main" val="2984581375"/>
                    </a:ext>
                  </a:extLst>
                </a:gridCol>
                <a:gridCol w="179070">
                  <a:extLst>
                    <a:ext uri="{9D8B030D-6E8A-4147-A177-3AD203B41FA5}">
                      <a16:colId xmlns:a16="http://schemas.microsoft.com/office/drawing/2014/main" val="2956952710"/>
                    </a:ext>
                  </a:extLst>
                </a:gridCol>
                <a:gridCol w="179705">
                  <a:extLst>
                    <a:ext uri="{9D8B030D-6E8A-4147-A177-3AD203B41FA5}">
                      <a16:colId xmlns:a16="http://schemas.microsoft.com/office/drawing/2014/main" val="2643972455"/>
                    </a:ext>
                  </a:extLst>
                </a:gridCol>
                <a:gridCol w="179070">
                  <a:extLst>
                    <a:ext uri="{9D8B030D-6E8A-4147-A177-3AD203B41FA5}">
                      <a16:colId xmlns:a16="http://schemas.microsoft.com/office/drawing/2014/main" val="2571193489"/>
                    </a:ext>
                  </a:extLst>
                </a:gridCol>
                <a:gridCol w="179070">
                  <a:extLst>
                    <a:ext uri="{9D8B030D-6E8A-4147-A177-3AD203B41FA5}">
                      <a16:colId xmlns:a16="http://schemas.microsoft.com/office/drawing/2014/main" val="285303322"/>
                    </a:ext>
                  </a:extLst>
                </a:gridCol>
                <a:gridCol w="179070">
                  <a:extLst>
                    <a:ext uri="{9D8B030D-6E8A-4147-A177-3AD203B41FA5}">
                      <a16:colId xmlns:a16="http://schemas.microsoft.com/office/drawing/2014/main" val="3145126911"/>
                    </a:ext>
                  </a:extLst>
                </a:gridCol>
                <a:gridCol w="179705">
                  <a:extLst>
                    <a:ext uri="{9D8B030D-6E8A-4147-A177-3AD203B41FA5}">
                      <a16:colId xmlns:a16="http://schemas.microsoft.com/office/drawing/2014/main" val="2401033214"/>
                    </a:ext>
                  </a:extLst>
                </a:gridCol>
                <a:gridCol w="178435">
                  <a:extLst>
                    <a:ext uri="{9D8B030D-6E8A-4147-A177-3AD203B41FA5}">
                      <a16:colId xmlns:a16="http://schemas.microsoft.com/office/drawing/2014/main" val="838397595"/>
                    </a:ext>
                  </a:extLst>
                </a:gridCol>
                <a:gridCol w="179070">
                  <a:extLst>
                    <a:ext uri="{9D8B030D-6E8A-4147-A177-3AD203B41FA5}">
                      <a16:colId xmlns:a16="http://schemas.microsoft.com/office/drawing/2014/main" val="2340371661"/>
                    </a:ext>
                  </a:extLst>
                </a:gridCol>
                <a:gridCol w="179070">
                  <a:extLst>
                    <a:ext uri="{9D8B030D-6E8A-4147-A177-3AD203B41FA5}">
                      <a16:colId xmlns:a16="http://schemas.microsoft.com/office/drawing/2014/main" val="3332020498"/>
                    </a:ext>
                  </a:extLst>
                </a:gridCol>
                <a:gridCol w="178435">
                  <a:extLst>
                    <a:ext uri="{9D8B030D-6E8A-4147-A177-3AD203B41FA5}">
                      <a16:colId xmlns:a16="http://schemas.microsoft.com/office/drawing/2014/main" val="882436629"/>
                    </a:ext>
                  </a:extLst>
                </a:gridCol>
                <a:gridCol w="179070">
                  <a:extLst>
                    <a:ext uri="{9D8B030D-6E8A-4147-A177-3AD203B41FA5}">
                      <a16:colId xmlns:a16="http://schemas.microsoft.com/office/drawing/2014/main" val="3243789065"/>
                    </a:ext>
                  </a:extLst>
                </a:gridCol>
                <a:gridCol w="179070">
                  <a:extLst>
                    <a:ext uri="{9D8B030D-6E8A-4147-A177-3AD203B41FA5}">
                      <a16:colId xmlns:a16="http://schemas.microsoft.com/office/drawing/2014/main" val="3345142791"/>
                    </a:ext>
                  </a:extLst>
                </a:gridCol>
                <a:gridCol w="177800">
                  <a:extLst>
                    <a:ext uri="{9D8B030D-6E8A-4147-A177-3AD203B41FA5}">
                      <a16:colId xmlns:a16="http://schemas.microsoft.com/office/drawing/2014/main" val="203079390"/>
                    </a:ext>
                  </a:extLst>
                </a:gridCol>
              </a:tblGrid>
              <a:tr h="174846">
                <a:tc>
                  <a:txBody>
                    <a:bodyPr/>
                    <a:lstStyle/>
                    <a:p>
                      <a:pPr marL="17780" algn="ctr">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gridSpan="2">
                  <a:txBody>
                    <a:bodyPr/>
                    <a:lstStyle/>
                    <a:p>
                      <a:pPr marL="10795">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gridSpan="19">
                  <a:txBody>
                    <a:bodyPr/>
                    <a:lstStyle/>
                    <a:p>
                      <a:pPr marL="22225">
                        <a:lnSpc>
                          <a:spcPts val="1400"/>
                        </a:lnSpc>
                        <a:spcBef>
                          <a:spcPts val="5"/>
                        </a:spcBef>
                        <a:spcAft>
                          <a:spcPts val="0"/>
                        </a:spcAft>
                        <a:tabLst>
                          <a:tab pos="1480820" algn="l"/>
                          <a:tab pos="3162300" algn="l"/>
                        </a:tabLst>
                      </a:pPr>
                      <a:r>
                        <a:rPr lang="fr-FR" sz="1000" i="1" dirty="0">
                          <a:effectLst/>
                          <a:latin typeface="Verdana" panose="020B0604030504040204" pitchFamily="34" charset="0"/>
                          <a:ea typeface="Arial" panose="020B0604020202020204" pitchFamily="34" charset="0"/>
                          <a:cs typeface="Times New Roman" panose="02020603050405020304" pitchFamily="18" charset="0"/>
                        </a:rPr>
                        <a:t>MSB	</a:t>
                      </a:r>
                      <a:r>
                        <a:rPr lang="fr-FR" sz="1200" dirty="0">
                          <a:effectLst/>
                          <a:latin typeface="Verdana" panose="020B0604030504040204" pitchFamily="34" charset="0"/>
                          <a:ea typeface="Arial" panose="020B0604020202020204" pitchFamily="34" charset="0"/>
                          <a:cs typeface="Times New Roman" panose="02020603050405020304" pitchFamily="18" charset="0"/>
                        </a:rPr>
                        <a:t>Données	</a:t>
                      </a:r>
                      <a:r>
                        <a:rPr lang="fr-FR" sz="1000" i="1" spc="-30" dirty="0">
                          <a:effectLst/>
                          <a:latin typeface="Verdana" panose="020B0604030504040204" pitchFamily="34" charset="0"/>
                          <a:ea typeface="Arial" panose="020B0604020202020204" pitchFamily="34" charset="0"/>
                          <a:cs typeface="Times New Roman" panose="02020603050405020304" pitchFamily="18" charset="0"/>
                        </a:rPr>
                        <a:t>LSB</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53975">
                        <a:lnSpc>
                          <a:spcPts val="1400"/>
                        </a:lnSpc>
                        <a:spcBef>
                          <a:spcPts val="5"/>
                        </a:spcBef>
                        <a:spcAft>
                          <a:spcPts val="0"/>
                        </a:spcAft>
                      </a:pPr>
                      <a:r>
                        <a:rPr lang="fr-FR" sz="1200" dirty="0">
                          <a:effectLst/>
                          <a:latin typeface="Verdana" panose="020B060403050404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gridSpan="8">
                  <a:txBody>
                    <a:bodyPr/>
                    <a:lstStyle/>
                    <a:p>
                      <a:pPr marL="53340">
                        <a:lnSpc>
                          <a:spcPts val="1400"/>
                        </a:lnSpc>
                        <a:spcBef>
                          <a:spcPts val="5"/>
                        </a:spcBef>
                        <a:spcAft>
                          <a:spcPts val="0"/>
                        </a:spcAft>
                        <a:tabLst>
                          <a:tab pos="458470" algn="l"/>
                          <a:tab pos="1146810" algn="l"/>
                        </a:tabLst>
                      </a:pPr>
                      <a:r>
                        <a:rPr lang="fr-FR" sz="1000" i="1" dirty="0">
                          <a:effectLst/>
                          <a:latin typeface="Verdana" panose="020B0604030504040204" pitchFamily="34" charset="0"/>
                          <a:ea typeface="Arial" panose="020B0604020202020204" pitchFamily="34" charset="0"/>
                          <a:cs typeface="Times New Roman" panose="02020603050405020304" pitchFamily="18" charset="0"/>
                        </a:rPr>
                        <a:t>LSB	</a:t>
                      </a:r>
                      <a:r>
                        <a:rPr lang="fr-FR" sz="1200" dirty="0">
                          <a:effectLst/>
                          <a:latin typeface="Verdana" panose="020B0604030504040204" pitchFamily="34" charset="0"/>
                          <a:ea typeface="Arial" panose="020B0604020202020204" pitchFamily="34" charset="0"/>
                          <a:cs typeface="Times New Roman" panose="02020603050405020304" pitchFamily="18" charset="0"/>
                        </a:rPr>
                        <a:t>LABEL	</a:t>
                      </a:r>
                      <a:r>
                        <a:rPr lang="fr-FR" sz="1000" i="1" spc="-30" dirty="0">
                          <a:effectLst/>
                          <a:latin typeface="Verdana" panose="020B0604030504040204" pitchFamily="34" charset="0"/>
                          <a:ea typeface="Arial" panose="020B0604020202020204" pitchFamily="34" charset="0"/>
                          <a:cs typeface="Times New Roman" panose="02020603050405020304" pitchFamily="18" charset="0"/>
                        </a:rPr>
                        <a:t>MSB</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4276524011"/>
                  </a:ext>
                </a:extLst>
              </a:tr>
              <a:tr h="139065">
                <a:tc>
                  <a:txBody>
                    <a:bodyPr/>
                    <a:lstStyle/>
                    <a:p>
                      <a:pPr marR="8255" algn="ctr">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952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016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079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1143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7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667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857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921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048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175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302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492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6195">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810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9370">
                        <a:lnSpc>
                          <a:spcPts val="9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29210">
                        <a:lnSpc>
                          <a:spcPts val="100"/>
                        </a:lnSpc>
                        <a:spcBef>
                          <a:spcPts val="295"/>
                        </a:spcBef>
                        <a:spcAft>
                          <a:spcPts val="0"/>
                        </a:spcAft>
                      </a:pPr>
                      <a:endParaRPr lang="fr-FR" sz="100" dirty="0">
                        <a:effectLst/>
                        <a:latin typeface="Arial" panose="020B0604020202020204" pitchFamily="34" charset="0"/>
                        <a:ea typeface="Arial" panose="020B0604020202020204" pitchFamily="34" charset="0"/>
                        <a:cs typeface="Times New Roman" panose="02020603050405020304" pitchFamily="18" charset="0"/>
                      </a:endParaRPr>
                    </a:p>
                    <a:p>
                      <a:pPr marL="41275">
                        <a:lnSpc>
                          <a:spcPts val="895"/>
                        </a:lnSpc>
                        <a:spcBef>
                          <a:spcPts val="295"/>
                        </a:spcBef>
                        <a:spcAft>
                          <a:spcPts val="0"/>
                        </a:spcAft>
                      </a:pPr>
                      <a:r>
                        <a:rPr lang="fr-FR" sz="900" dirty="0">
                          <a:effectLst/>
                          <a:latin typeface="Verdana" panose="020B060403050404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556354"/>
                  </a:ext>
                </a:extLst>
              </a:tr>
            </a:tbl>
          </a:graphicData>
        </a:graphic>
      </p:graphicFrame>
    </p:spTree>
    <p:extLst>
      <p:ext uri="{BB962C8B-B14F-4D97-AF65-F5344CB8AC3E}">
        <p14:creationId xmlns:p14="http://schemas.microsoft.com/office/powerpoint/2010/main" val="795242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2" name="Rectangle 1"/>
          <p:cNvSpPr/>
          <p:nvPr/>
        </p:nvSpPr>
        <p:spPr>
          <a:xfrm>
            <a:off x="263352" y="273425"/>
            <a:ext cx="11449272" cy="6186309"/>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P :	bit de parité (impaire)               bit 32.</a:t>
            </a:r>
          </a:p>
          <a:p>
            <a:r>
              <a:rPr lang="fr-FR" sz="1200" dirty="0">
                <a:latin typeface="Calibri" panose="020F0502020204030204" pitchFamily="34" charset="0"/>
                <a:cs typeface="Calibri" panose="020F0502020204030204" pitchFamily="34" charset="0"/>
              </a:rPr>
              <a:t>SSM :	Sign/Status Matrix	  bit 31 (MSB) et bit30 (LSB). </a:t>
            </a:r>
          </a:p>
          <a:p>
            <a:r>
              <a:rPr lang="fr-FR" sz="1200" dirty="0">
                <a:latin typeface="Calibri" panose="020F0502020204030204" pitchFamily="34" charset="0"/>
                <a:cs typeface="Calibri" panose="020F0502020204030204" pitchFamily="34" charset="0"/>
              </a:rPr>
              <a:t>Données:                                                                bits 11 à 29.</a:t>
            </a:r>
          </a:p>
          <a:p>
            <a:r>
              <a:rPr lang="fr-FR" sz="1200" dirty="0">
                <a:latin typeface="Calibri" panose="020F0502020204030204" pitchFamily="34" charset="0"/>
                <a:cs typeface="Calibri" panose="020F0502020204030204" pitchFamily="34" charset="0"/>
              </a:rPr>
              <a:t>SDI :	Source/Destination Identifier   bit 10 (MSB) et bit 9 (LSB).</a:t>
            </a:r>
          </a:p>
          <a:p>
            <a:r>
              <a:rPr lang="fr-FR" sz="1200" dirty="0">
                <a:latin typeface="Calibri" panose="020F0502020204030204" pitchFamily="34" charset="0"/>
                <a:cs typeface="Calibri" panose="020F0502020204030204" pitchFamily="34" charset="0"/>
              </a:rPr>
              <a:t>LABEL :	identifiant des données ,          MSB bit 1 à LSB bit8.</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De par la simplicité de sa topologie et des protocoles utilisés, ce bus est d’une très grande fiabilité. Et comme il n’y a qu’un seul émetteur par paire de fils, l’ARINC 429 est bien évidemment déterministe.</a:t>
            </a:r>
          </a:p>
          <a:p>
            <a:endParaRPr lang="fr-FR" sz="2000" b="1" dirty="0">
              <a:latin typeface="Calibri" panose="020F0502020204030204" pitchFamily="34" charset="0"/>
              <a:cs typeface="Calibri" panose="020F0502020204030204" pitchFamily="34" charset="0"/>
            </a:endParaRPr>
          </a:p>
          <a:p>
            <a:r>
              <a:rPr lang="fr-FR" sz="2000" b="1" dirty="0">
                <a:latin typeface="Calibri" panose="020F0502020204030204" pitchFamily="34" charset="0"/>
                <a:cs typeface="Calibri" panose="020F0502020204030204" pitchFamily="34" charset="0"/>
              </a:rPr>
              <a:t>6.5.2	Ordre de transmission:</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Le bit de poids faible est transmis en premier. Le LABEL est transmis en entête du mot, soit les huit premiers bits. On a donc, sur le bus ARINC, l’ordre de transmission des 32 bits suivant :</a:t>
            </a:r>
          </a:p>
          <a:p>
            <a:endParaRPr lang="fr-FR" sz="1200" dirty="0">
              <a:latin typeface="Calibri" panose="020F0502020204030204" pitchFamily="34" charset="0"/>
              <a:cs typeface="Calibri" panose="020F0502020204030204" pitchFamily="34" charset="0"/>
            </a:endParaRPr>
          </a:p>
          <a:p>
            <a:r>
              <a:rPr lang="fr-FR" sz="1200" b="1" dirty="0">
                <a:latin typeface="Calibri" panose="020F0502020204030204" pitchFamily="34" charset="0"/>
                <a:cs typeface="Calibri" panose="020F0502020204030204" pitchFamily="34" charset="0"/>
              </a:rPr>
              <a:t>8, 7, 6, 5, 4, 3, 2, 1, 9, 10, 11, 12, 13 … 32.</a:t>
            </a:r>
          </a:p>
          <a:p>
            <a:r>
              <a:rPr lang="fr-FR" sz="1200" dirty="0">
                <a:latin typeface="Calibri" panose="020F0502020204030204" pitchFamily="34" charset="0"/>
                <a:cs typeface="Calibri" panose="020F0502020204030204" pitchFamily="34" charset="0"/>
              </a:rPr>
              <a:t> </a:t>
            </a:r>
          </a:p>
          <a:p>
            <a:endParaRPr lang="fr-FR" sz="1200" dirty="0">
              <a:latin typeface="Calibri" panose="020F0502020204030204" pitchFamily="34" charset="0"/>
              <a:cs typeface="Calibri" panose="020F0502020204030204" pitchFamily="34" charset="0"/>
            </a:endParaRPr>
          </a:p>
          <a:p>
            <a:r>
              <a:rPr lang="fr-FR" sz="2000" b="1" dirty="0">
                <a:latin typeface="Calibri" panose="020F0502020204030204" pitchFamily="34" charset="0"/>
                <a:cs typeface="Calibri" panose="020F0502020204030204" pitchFamily="34" charset="0"/>
              </a:rPr>
              <a:t>6.5.3	Formats d'encodage de l'information : BCD / BNR</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Toutes les données </a:t>
            </a:r>
            <a:r>
              <a:rPr lang="fr-FR" sz="1200" b="1" dirty="0">
                <a:latin typeface="Calibri" panose="020F0502020204030204" pitchFamily="34" charset="0"/>
                <a:cs typeface="Calibri" panose="020F0502020204030204" pitchFamily="34" charset="0"/>
              </a:rPr>
              <a:t>ARInc</a:t>
            </a:r>
            <a:r>
              <a:rPr lang="fr-FR" sz="1200" dirty="0">
                <a:latin typeface="Calibri" panose="020F0502020204030204" pitchFamily="34" charset="0"/>
                <a:cs typeface="Calibri" panose="020F0502020204030204" pitchFamily="34" charset="0"/>
              </a:rPr>
              <a:t> sont transmises dans les 32 bits du mot, mais les données peuvent être codées différemment :</a:t>
            </a:r>
          </a:p>
          <a:p>
            <a:r>
              <a:rPr lang="fr-FR" sz="1200" dirty="0">
                <a:latin typeface="Calibri" panose="020F0502020204030204" pitchFamily="34" charset="0"/>
                <a:cs typeface="Calibri" panose="020F0502020204030204" pitchFamily="34" charset="0"/>
              </a:rPr>
              <a:t>•	BCD (Binary Coded Decimal)</a:t>
            </a:r>
          </a:p>
          <a:p>
            <a:r>
              <a:rPr lang="fr-FR" sz="1200" dirty="0">
                <a:latin typeface="Calibri" panose="020F0502020204030204" pitchFamily="34" charset="0"/>
                <a:cs typeface="Calibri" panose="020F0502020204030204" pitchFamily="34" charset="0"/>
              </a:rPr>
              <a:t>•	BNR (le complément par deux de la notation binaire) =&gt; utilisé pour la transmission d’altitude.</a:t>
            </a:r>
          </a:p>
          <a:p>
            <a:r>
              <a:rPr lang="fr-FR" sz="1200" dirty="0">
                <a:latin typeface="Calibri" panose="020F0502020204030204" pitchFamily="34" charset="0"/>
                <a:cs typeface="Calibri" panose="020F0502020204030204" pitchFamily="34" charset="0"/>
              </a:rPr>
              <a:t>•	Données discrètes</a:t>
            </a:r>
          </a:p>
          <a:p>
            <a:r>
              <a:rPr lang="fr-FR" sz="1200" dirty="0">
                <a:latin typeface="Calibri" panose="020F0502020204030204" pitchFamily="34" charset="0"/>
                <a:cs typeface="Calibri" panose="020F0502020204030204" pitchFamily="34" charset="0"/>
              </a:rPr>
              <a:t>•	Données de maintenance</a:t>
            </a:r>
          </a:p>
          <a:p>
            <a:r>
              <a:rPr lang="fr-FR" sz="1200" dirty="0">
                <a:latin typeface="Calibri" panose="020F0502020204030204" pitchFamily="34" charset="0"/>
                <a:cs typeface="Calibri" panose="020F0502020204030204" pitchFamily="34" charset="0"/>
              </a:rPr>
              <a:t>•	Caractères alphabet ISO #5 ( ASCII )</a:t>
            </a:r>
          </a:p>
          <a:p>
            <a:endParaRPr lang="fr-FR" sz="1200" b="1" dirty="0">
              <a:latin typeface="Calibri" panose="020F0502020204030204" pitchFamily="34" charset="0"/>
              <a:cs typeface="Calibri" panose="020F0502020204030204" pitchFamily="34" charset="0"/>
            </a:endParaRPr>
          </a:p>
          <a:p>
            <a:r>
              <a:rPr lang="fr-FR" sz="1200" b="1" dirty="0">
                <a:latin typeface="Calibri" panose="020F0502020204030204" pitchFamily="34" charset="0"/>
                <a:cs typeface="Calibri" panose="020F0502020204030204" pitchFamily="34" charset="0"/>
              </a:rPr>
              <a:t>Encodage du Data Field en BNR</a:t>
            </a:r>
          </a:p>
          <a:p>
            <a:r>
              <a:rPr lang="fr-FR" sz="1200" dirty="0">
                <a:latin typeface="Calibri" panose="020F0502020204030204" pitchFamily="34" charset="0"/>
                <a:cs typeface="Calibri" panose="020F0502020204030204" pitchFamily="34" charset="0"/>
              </a:rPr>
              <a:t>Le BNR est aussi un format standard du Data Field en ARInc 429.</a:t>
            </a:r>
          </a:p>
          <a:p>
            <a:r>
              <a:rPr lang="fr-FR" sz="1200" dirty="0">
                <a:latin typeface="Calibri" panose="020F0502020204030204" pitchFamily="34" charset="0"/>
                <a:cs typeface="Calibri" panose="020F0502020204030204" pitchFamily="34" charset="0"/>
              </a:rPr>
              <a:t>Ce type de codage écrit la donnée comme un nombre binaire, c’est le même format que sur les ordinateurs modernes.</a:t>
            </a:r>
          </a:p>
          <a:p>
            <a:endParaRPr lang="fr-FR"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6054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80176" y="3501008"/>
            <a:ext cx="4392488" cy="259228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graphicFrame>
        <p:nvGraphicFramePr>
          <p:cNvPr id="8" name="Tableau 7"/>
          <p:cNvGraphicFramePr>
            <a:graphicFrameLocks noGrp="1"/>
          </p:cNvGraphicFramePr>
          <p:nvPr>
            <p:extLst>
              <p:ext uri="{D42A27DB-BD31-4B8C-83A1-F6EECF244321}">
                <p14:modId xmlns:p14="http://schemas.microsoft.com/office/powerpoint/2010/main" val="1056527522"/>
              </p:ext>
            </p:extLst>
          </p:nvPr>
        </p:nvGraphicFramePr>
        <p:xfrm>
          <a:off x="5756567" y="10980246"/>
          <a:ext cx="5865495" cy="241935"/>
        </p:xfrm>
        <a:graphic>
          <a:graphicData uri="http://schemas.openxmlformats.org/drawingml/2006/table">
            <a:tbl>
              <a:tblPr firstRow="1" firstCol="1" lastRow="1" lastCol="1" bandRow="1" bandCol="1"/>
              <a:tblGrid>
                <a:gridCol w="227330">
                  <a:extLst>
                    <a:ext uri="{9D8B030D-6E8A-4147-A177-3AD203B41FA5}">
                      <a16:colId xmlns:a16="http://schemas.microsoft.com/office/drawing/2014/main" val="3879779837"/>
                    </a:ext>
                  </a:extLst>
                </a:gridCol>
                <a:gridCol w="402590">
                  <a:extLst>
                    <a:ext uri="{9D8B030D-6E8A-4147-A177-3AD203B41FA5}">
                      <a16:colId xmlns:a16="http://schemas.microsoft.com/office/drawing/2014/main" val="2466197845"/>
                    </a:ext>
                  </a:extLst>
                </a:gridCol>
                <a:gridCol w="3830320">
                  <a:extLst>
                    <a:ext uri="{9D8B030D-6E8A-4147-A177-3AD203B41FA5}">
                      <a16:colId xmlns:a16="http://schemas.microsoft.com/office/drawing/2014/main" val="3412957250"/>
                    </a:ext>
                  </a:extLst>
                </a:gridCol>
                <a:gridCol w="402590">
                  <a:extLst>
                    <a:ext uri="{9D8B030D-6E8A-4147-A177-3AD203B41FA5}">
                      <a16:colId xmlns:a16="http://schemas.microsoft.com/office/drawing/2014/main" val="3768218284"/>
                    </a:ext>
                  </a:extLst>
                </a:gridCol>
                <a:gridCol w="283210">
                  <a:extLst>
                    <a:ext uri="{9D8B030D-6E8A-4147-A177-3AD203B41FA5}">
                      <a16:colId xmlns:a16="http://schemas.microsoft.com/office/drawing/2014/main" val="3427110135"/>
                    </a:ext>
                  </a:extLst>
                </a:gridCol>
                <a:gridCol w="508635">
                  <a:extLst>
                    <a:ext uri="{9D8B030D-6E8A-4147-A177-3AD203B41FA5}">
                      <a16:colId xmlns:a16="http://schemas.microsoft.com/office/drawing/2014/main" val="3238138183"/>
                    </a:ext>
                  </a:extLst>
                </a:gridCol>
                <a:gridCol w="210820">
                  <a:extLst>
                    <a:ext uri="{9D8B030D-6E8A-4147-A177-3AD203B41FA5}">
                      <a16:colId xmlns:a16="http://schemas.microsoft.com/office/drawing/2014/main" val="530155207"/>
                    </a:ext>
                  </a:extLst>
                </a:gridCol>
              </a:tblGrid>
              <a:tr h="241935">
                <a:tc>
                  <a:txBody>
                    <a:bodyPr/>
                    <a:lstStyle/>
                    <a:p>
                      <a:pPr marR="39370" algn="r">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8740">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784985" marR="1546225" algn="ctr">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Data</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03505">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10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4930">
                        <a:spcBef>
                          <a:spcPts val="30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LABEL</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spcBef>
                          <a:spcPts val="295"/>
                        </a:spcBef>
                        <a:spcAft>
                          <a:spcPts val="0"/>
                        </a:spcAft>
                      </a:pPr>
                      <a:r>
                        <a:rPr lang="fr-FR" sz="1000" dirty="0">
                          <a:effectLst/>
                          <a:latin typeface="Times New Roman" panose="02020603050405020304" pitchFamily="18" charset="0"/>
                          <a:ea typeface="Arial" panose="020B0604020202020204" pitchFamily="34" charset="0"/>
                          <a:cs typeface="Arial" panose="020B0604020202020204" pitchFamily="34" charset="0"/>
                        </a:rPr>
                        <a:t> </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6946622"/>
                  </a:ext>
                </a:extLst>
              </a:tr>
            </a:tbl>
          </a:graphicData>
        </a:graphic>
      </p:graphicFrame>
      <p:graphicFrame>
        <p:nvGraphicFramePr>
          <p:cNvPr id="9" name="Tableau 8"/>
          <p:cNvGraphicFramePr>
            <a:graphicFrameLocks noGrp="1"/>
          </p:cNvGraphicFramePr>
          <p:nvPr>
            <p:extLst>
              <p:ext uri="{D42A27DB-BD31-4B8C-83A1-F6EECF244321}">
                <p14:modId xmlns:p14="http://schemas.microsoft.com/office/powerpoint/2010/main" val="1776634375"/>
              </p:ext>
            </p:extLst>
          </p:nvPr>
        </p:nvGraphicFramePr>
        <p:xfrm>
          <a:off x="301439" y="2363578"/>
          <a:ext cx="11555200" cy="920209"/>
        </p:xfrm>
        <a:graphic>
          <a:graphicData uri="http://schemas.openxmlformats.org/drawingml/2006/table">
            <a:tbl>
              <a:tblPr firstRow="1" firstCol="1" lastRow="1" lastCol="1" bandRow="1" bandCol="1"/>
              <a:tblGrid>
                <a:gridCol w="451021">
                  <a:extLst>
                    <a:ext uri="{9D8B030D-6E8A-4147-A177-3AD203B41FA5}">
                      <a16:colId xmlns:a16="http://schemas.microsoft.com/office/drawing/2014/main" val="1086865884"/>
                    </a:ext>
                  </a:extLst>
                </a:gridCol>
                <a:gridCol w="405667">
                  <a:extLst>
                    <a:ext uri="{9D8B030D-6E8A-4147-A177-3AD203B41FA5}">
                      <a16:colId xmlns:a16="http://schemas.microsoft.com/office/drawing/2014/main" val="3703067839"/>
                    </a:ext>
                  </a:extLst>
                </a:gridCol>
                <a:gridCol w="399367">
                  <a:extLst>
                    <a:ext uri="{9D8B030D-6E8A-4147-A177-3AD203B41FA5}">
                      <a16:colId xmlns:a16="http://schemas.microsoft.com/office/drawing/2014/main" val="1053457838"/>
                    </a:ext>
                  </a:extLst>
                </a:gridCol>
                <a:gridCol w="393069">
                  <a:extLst>
                    <a:ext uri="{9D8B030D-6E8A-4147-A177-3AD203B41FA5}">
                      <a16:colId xmlns:a16="http://schemas.microsoft.com/office/drawing/2014/main" val="267487524"/>
                    </a:ext>
                  </a:extLst>
                </a:gridCol>
                <a:gridCol w="400628">
                  <a:extLst>
                    <a:ext uri="{9D8B030D-6E8A-4147-A177-3AD203B41FA5}">
                      <a16:colId xmlns:a16="http://schemas.microsoft.com/office/drawing/2014/main" val="2637185612"/>
                    </a:ext>
                  </a:extLst>
                </a:gridCol>
                <a:gridCol w="399367">
                  <a:extLst>
                    <a:ext uri="{9D8B030D-6E8A-4147-A177-3AD203B41FA5}">
                      <a16:colId xmlns:a16="http://schemas.microsoft.com/office/drawing/2014/main" val="4243546172"/>
                    </a:ext>
                  </a:extLst>
                </a:gridCol>
                <a:gridCol w="405667">
                  <a:extLst>
                    <a:ext uri="{9D8B030D-6E8A-4147-A177-3AD203B41FA5}">
                      <a16:colId xmlns:a16="http://schemas.microsoft.com/office/drawing/2014/main" val="364240810"/>
                    </a:ext>
                  </a:extLst>
                </a:gridCol>
                <a:gridCol w="399367">
                  <a:extLst>
                    <a:ext uri="{9D8B030D-6E8A-4147-A177-3AD203B41FA5}">
                      <a16:colId xmlns:a16="http://schemas.microsoft.com/office/drawing/2014/main" val="1884302856"/>
                    </a:ext>
                  </a:extLst>
                </a:gridCol>
                <a:gridCol w="399367">
                  <a:extLst>
                    <a:ext uri="{9D8B030D-6E8A-4147-A177-3AD203B41FA5}">
                      <a16:colId xmlns:a16="http://schemas.microsoft.com/office/drawing/2014/main" val="2019723353"/>
                    </a:ext>
                  </a:extLst>
                </a:gridCol>
                <a:gridCol w="400628">
                  <a:extLst>
                    <a:ext uri="{9D8B030D-6E8A-4147-A177-3AD203B41FA5}">
                      <a16:colId xmlns:a16="http://schemas.microsoft.com/office/drawing/2014/main" val="2417924387"/>
                    </a:ext>
                  </a:extLst>
                </a:gridCol>
                <a:gridCol w="399367">
                  <a:extLst>
                    <a:ext uri="{9D8B030D-6E8A-4147-A177-3AD203B41FA5}">
                      <a16:colId xmlns:a16="http://schemas.microsoft.com/office/drawing/2014/main" val="2609111631"/>
                    </a:ext>
                  </a:extLst>
                </a:gridCol>
                <a:gridCol w="399367">
                  <a:extLst>
                    <a:ext uri="{9D8B030D-6E8A-4147-A177-3AD203B41FA5}">
                      <a16:colId xmlns:a16="http://schemas.microsoft.com/office/drawing/2014/main" val="3911609378"/>
                    </a:ext>
                  </a:extLst>
                </a:gridCol>
                <a:gridCol w="399367">
                  <a:extLst>
                    <a:ext uri="{9D8B030D-6E8A-4147-A177-3AD203B41FA5}">
                      <a16:colId xmlns:a16="http://schemas.microsoft.com/office/drawing/2014/main" val="3890237399"/>
                    </a:ext>
                  </a:extLst>
                </a:gridCol>
                <a:gridCol w="399367">
                  <a:extLst>
                    <a:ext uri="{9D8B030D-6E8A-4147-A177-3AD203B41FA5}">
                      <a16:colId xmlns:a16="http://schemas.microsoft.com/office/drawing/2014/main" val="4032069431"/>
                    </a:ext>
                  </a:extLst>
                </a:gridCol>
                <a:gridCol w="399367">
                  <a:extLst>
                    <a:ext uri="{9D8B030D-6E8A-4147-A177-3AD203B41FA5}">
                      <a16:colId xmlns:a16="http://schemas.microsoft.com/office/drawing/2014/main" val="3787061541"/>
                    </a:ext>
                  </a:extLst>
                </a:gridCol>
                <a:gridCol w="400628">
                  <a:extLst>
                    <a:ext uri="{9D8B030D-6E8A-4147-A177-3AD203B41FA5}">
                      <a16:colId xmlns:a16="http://schemas.microsoft.com/office/drawing/2014/main" val="3138661632"/>
                    </a:ext>
                  </a:extLst>
                </a:gridCol>
                <a:gridCol w="399367">
                  <a:extLst>
                    <a:ext uri="{9D8B030D-6E8A-4147-A177-3AD203B41FA5}">
                      <a16:colId xmlns:a16="http://schemas.microsoft.com/office/drawing/2014/main" val="2509957203"/>
                    </a:ext>
                  </a:extLst>
                </a:gridCol>
                <a:gridCol w="399367">
                  <a:extLst>
                    <a:ext uri="{9D8B030D-6E8A-4147-A177-3AD203B41FA5}">
                      <a16:colId xmlns:a16="http://schemas.microsoft.com/office/drawing/2014/main" val="3446869393"/>
                    </a:ext>
                  </a:extLst>
                </a:gridCol>
                <a:gridCol w="399367">
                  <a:extLst>
                    <a:ext uri="{9D8B030D-6E8A-4147-A177-3AD203B41FA5}">
                      <a16:colId xmlns:a16="http://schemas.microsoft.com/office/drawing/2014/main" val="4270290136"/>
                    </a:ext>
                  </a:extLst>
                </a:gridCol>
                <a:gridCol w="399367">
                  <a:extLst>
                    <a:ext uri="{9D8B030D-6E8A-4147-A177-3AD203B41FA5}">
                      <a16:colId xmlns:a16="http://schemas.microsoft.com/office/drawing/2014/main" val="1994253682"/>
                    </a:ext>
                  </a:extLst>
                </a:gridCol>
                <a:gridCol w="399367">
                  <a:extLst>
                    <a:ext uri="{9D8B030D-6E8A-4147-A177-3AD203B41FA5}">
                      <a16:colId xmlns:a16="http://schemas.microsoft.com/office/drawing/2014/main" val="3977449821"/>
                    </a:ext>
                  </a:extLst>
                </a:gridCol>
                <a:gridCol w="406927">
                  <a:extLst>
                    <a:ext uri="{9D8B030D-6E8A-4147-A177-3AD203B41FA5}">
                      <a16:colId xmlns:a16="http://schemas.microsoft.com/office/drawing/2014/main" val="3177457361"/>
                    </a:ext>
                  </a:extLst>
                </a:gridCol>
                <a:gridCol w="399367">
                  <a:extLst>
                    <a:ext uri="{9D8B030D-6E8A-4147-A177-3AD203B41FA5}">
                      <a16:colId xmlns:a16="http://schemas.microsoft.com/office/drawing/2014/main" val="3791550632"/>
                    </a:ext>
                  </a:extLst>
                </a:gridCol>
                <a:gridCol w="399367">
                  <a:extLst>
                    <a:ext uri="{9D8B030D-6E8A-4147-A177-3AD203B41FA5}">
                      <a16:colId xmlns:a16="http://schemas.microsoft.com/office/drawing/2014/main" val="1780377986"/>
                    </a:ext>
                  </a:extLst>
                </a:gridCol>
                <a:gridCol w="1901093">
                  <a:extLst>
                    <a:ext uri="{9D8B030D-6E8A-4147-A177-3AD203B41FA5}">
                      <a16:colId xmlns:a16="http://schemas.microsoft.com/office/drawing/2014/main" val="2648253483"/>
                    </a:ext>
                  </a:extLst>
                </a:gridCol>
              </a:tblGrid>
              <a:tr h="276591">
                <a:tc>
                  <a:txBody>
                    <a:bodyPr/>
                    <a:lstStyle/>
                    <a:p>
                      <a:pPr marL="36195" marR="95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857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66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30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73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66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54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41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28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47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07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01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20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20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114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29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3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3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968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0955" marR="254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1905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4318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280670" algn="ctr">
                        <a:spcBef>
                          <a:spcPts val="295"/>
                        </a:spcBef>
                        <a:spcAft>
                          <a:spcPts val="0"/>
                        </a:spcAft>
                        <a:tabLst>
                          <a:tab pos="819150" algn="l"/>
                        </a:tabLst>
                      </a:pPr>
                      <a:r>
                        <a:rPr lang="fr-FR" sz="900" dirty="0">
                          <a:effectLst/>
                          <a:latin typeface="Arial" panose="020B0604020202020204" pitchFamily="34" charset="0"/>
                          <a:ea typeface="Arial" panose="020B0604020202020204" pitchFamily="34" charset="0"/>
                          <a:cs typeface="Times New Roman" panose="02020603050405020304" pitchFamily="18" charset="0"/>
                        </a:rPr>
                        <a:t>8	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0105819"/>
                  </a:ext>
                </a:extLst>
              </a:tr>
              <a:tr h="356783">
                <a:tc>
                  <a:txBody>
                    <a:bodyPr/>
                    <a:lstStyle/>
                    <a:p>
                      <a:pPr marL="4064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2">
                  <a:txBody>
                    <a:bodyPr/>
                    <a:lstStyle/>
                    <a:p>
                      <a:pPr marL="8636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SSM</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gridSpan="19">
                  <a:txBody>
                    <a:bodyPr/>
                    <a:lstStyle/>
                    <a:p>
                      <a:pPr marL="1683385" marR="1647825"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Data</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2">
                  <a:txBody>
                    <a:bodyPr/>
                    <a:lstStyle/>
                    <a:p>
                      <a:pPr marL="109855"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SDI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endParaRPr lang="fr-FR"/>
                    </a:p>
                  </a:txBody>
                  <a:tcPr/>
                </a:tc>
                <a:tc>
                  <a:txBody>
                    <a:bodyPr/>
                    <a:lstStyle/>
                    <a:p>
                      <a:pPr marL="304800" algn="ctr">
                        <a:spcBef>
                          <a:spcPts val="340"/>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LABEL</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9324795"/>
                  </a:ext>
                </a:extLst>
              </a:tr>
              <a:tr h="286835">
                <a:tc>
                  <a:txBody>
                    <a:bodyPr/>
                    <a:lstStyle/>
                    <a:p>
                      <a:pPr marL="4191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64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0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4000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73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937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73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810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746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61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68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492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55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619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556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717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429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6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65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2385"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302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R="36830" algn="ctr">
                        <a:spcBef>
                          <a:spcPts val="29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372110" marR="340360" algn="ctr">
                        <a:spcBef>
                          <a:spcPts val="295"/>
                        </a:spcBef>
                        <a:spcAft>
                          <a:spcPts val="0"/>
                        </a:spcAft>
                      </a:pPr>
                      <a:r>
                        <a:rPr lang="fr-FR" sz="1200" dirty="0">
                          <a:solidFill>
                            <a:schemeClr val="accent4"/>
                          </a:solidFill>
                          <a:effectLst/>
                          <a:latin typeface="Arial" panose="020B0604020202020204" pitchFamily="34" charset="0"/>
                          <a:ea typeface="Arial" panose="020B0604020202020204" pitchFamily="34" charset="0"/>
                          <a:cs typeface="Times New Roman" panose="02020603050405020304" pitchFamily="18" charset="0"/>
                        </a:rPr>
                        <a:t>103</a:t>
                      </a:r>
                      <a:endParaRPr lang="fr-FR" sz="1800" dirty="0">
                        <a:solidFill>
                          <a:schemeClr val="accent4"/>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892914"/>
                  </a:ext>
                </a:extLst>
              </a:tr>
            </a:tbl>
          </a:graphicData>
        </a:graphic>
      </p:graphicFrame>
      <p:cxnSp>
        <p:nvCxnSpPr>
          <p:cNvPr id="10" name="Line 5"/>
          <p:cNvCxnSpPr>
            <a:cxnSpLocks noChangeShapeType="1"/>
          </p:cNvCxnSpPr>
          <p:nvPr/>
        </p:nvCxnSpPr>
        <p:spPr bwMode="auto">
          <a:xfrm>
            <a:off x="5310188" y="12004675"/>
            <a:ext cx="92075" cy="0"/>
          </a:xfrm>
          <a:prstGeom prst="line">
            <a:avLst/>
          </a:prstGeom>
          <a:noFill/>
          <a:ln w="6337">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 name="Line 4"/>
          <p:cNvCxnSpPr>
            <a:cxnSpLocks noChangeShapeType="1"/>
          </p:cNvCxnSpPr>
          <p:nvPr/>
        </p:nvCxnSpPr>
        <p:spPr bwMode="auto">
          <a:xfrm>
            <a:off x="5864225" y="12004675"/>
            <a:ext cx="165100" cy="0"/>
          </a:xfrm>
          <a:prstGeom prst="line">
            <a:avLst/>
          </a:prstGeom>
          <a:noFill/>
          <a:ln w="6337">
            <a:solidFill>
              <a:srgbClr val="000000"/>
            </a:solidFill>
            <a:prstDash val="solid"/>
            <a:round/>
            <a:headEnd/>
            <a:tailEnd/>
          </a:ln>
          <a:extLst>
            <a:ext uri="{909E8E84-426E-40DD-AFC4-6F175D3DCCD1}">
              <a14:hiddenFill xmlns:a14="http://schemas.microsoft.com/office/drawing/2010/main">
                <a:noFill/>
              </a14:hiddenFill>
            </a:ext>
          </a:extLst>
        </p:spPr>
      </p:cxnSp>
      <p:sp>
        <p:nvSpPr>
          <p:cNvPr id="14" name="Rectangle 5"/>
          <p:cNvSpPr>
            <a:spLocks noChangeArrowheads="1"/>
          </p:cNvSpPr>
          <p:nvPr/>
        </p:nvSpPr>
        <p:spPr bwMode="auto">
          <a:xfrm>
            <a:off x="263352" y="6574705"/>
            <a:ext cx="679528" cy="2646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03136" tIns="355488" rIns="253920" bIns="177744" numCol="1" anchor="ctr" anchorCtr="0" compatLnSpc="1">
            <a:prstTxWarp prst="textNoShape">
              <a:avLst/>
            </a:prstTxWarp>
            <a:spAutoFit/>
          </a:bodyPr>
          <a:lstStyle>
            <a:lvl1pPr indent="215900" eaLnBrk="0" fontAlgn="base" hangingPunct="0">
              <a:spcBef>
                <a:spcPct val="0"/>
              </a:spcBef>
              <a:spcAft>
                <a:spcPct val="0"/>
              </a:spcAft>
              <a:tabLst>
                <a:tab pos="819150" algn="l"/>
              </a:tabLst>
              <a:defRPr>
                <a:solidFill>
                  <a:schemeClr val="tx1"/>
                </a:solidFill>
                <a:latin typeface="Arial" panose="020B0604020202020204" pitchFamily="34" charset="0"/>
              </a:defRPr>
            </a:lvl1pPr>
            <a:lvl2pPr eaLnBrk="0" fontAlgn="base" hangingPunct="0">
              <a:spcBef>
                <a:spcPct val="0"/>
              </a:spcBef>
              <a:spcAft>
                <a:spcPct val="0"/>
              </a:spcAft>
              <a:tabLst>
                <a:tab pos="819150" algn="l"/>
              </a:tabLst>
              <a:defRPr>
                <a:solidFill>
                  <a:schemeClr val="tx1"/>
                </a:solidFill>
                <a:latin typeface="Arial" panose="020B0604020202020204" pitchFamily="34" charset="0"/>
              </a:defRPr>
            </a:lvl2pPr>
            <a:lvl3pPr eaLnBrk="0" fontAlgn="base" hangingPunct="0">
              <a:spcBef>
                <a:spcPct val="0"/>
              </a:spcBef>
              <a:spcAft>
                <a:spcPct val="0"/>
              </a:spcAft>
              <a:tabLst>
                <a:tab pos="819150" algn="l"/>
              </a:tabLst>
              <a:defRPr>
                <a:solidFill>
                  <a:schemeClr val="tx1"/>
                </a:solidFill>
                <a:latin typeface="Arial" panose="020B0604020202020204" pitchFamily="34" charset="0"/>
              </a:defRPr>
            </a:lvl3pPr>
            <a:lvl4pPr eaLnBrk="0" fontAlgn="base" hangingPunct="0">
              <a:spcBef>
                <a:spcPct val="0"/>
              </a:spcBef>
              <a:spcAft>
                <a:spcPct val="0"/>
              </a:spcAft>
              <a:tabLst>
                <a:tab pos="819150" algn="l"/>
              </a:tabLst>
              <a:defRPr>
                <a:solidFill>
                  <a:schemeClr val="tx1"/>
                </a:solidFill>
                <a:latin typeface="Arial" panose="020B0604020202020204" pitchFamily="34" charset="0"/>
              </a:defRPr>
            </a:lvl4pPr>
            <a:lvl5pPr eaLnBrk="0" fontAlgn="base" hangingPunct="0">
              <a:spcBef>
                <a:spcPct val="0"/>
              </a:spcBef>
              <a:spcAft>
                <a:spcPct val="0"/>
              </a:spcAft>
              <a:tabLst>
                <a:tab pos="819150" algn="l"/>
              </a:tabLst>
              <a:defRPr>
                <a:solidFill>
                  <a:schemeClr val="tx1"/>
                </a:solidFill>
                <a:latin typeface="Arial" panose="020B0604020202020204" pitchFamily="34" charset="0"/>
              </a:defRPr>
            </a:lvl5pPr>
            <a:lvl6pPr eaLnBrk="0" fontAlgn="base" hangingPunct="0">
              <a:spcBef>
                <a:spcPct val="0"/>
              </a:spcBef>
              <a:spcAft>
                <a:spcPct val="0"/>
              </a:spcAft>
              <a:tabLst>
                <a:tab pos="819150" algn="l"/>
              </a:tabLst>
              <a:defRPr>
                <a:solidFill>
                  <a:schemeClr val="tx1"/>
                </a:solidFill>
                <a:latin typeface="Arial" panose="020B0604020202020204" pitchFamily="34" charset="0"/>
              </a:defRPr>
            </a:lvl6pPr>
            <a:lvl7pPr eaLnBrk="0" fontAlgn="base" hangingPunct="0">
              <a:spcBef>
                <a:spcPct val="0"/>
              </a:spcBef>
              <a:spcAft>
                <a:spcPct val="0"/>
              </a:spcAft>
              <a:tabLst>
                <a:tab pos="819150" algn="l"/>
              </a:tabLst>
              <a:defRPr>
                <a:solidFill>
                  <a:schemeClr val="tx1"/>
                </a:solidFill>
                <a:latin typeface="Arial" panose="020B0604020202020204" pitchFamily="34" charset="0"/>
              </a:defRPr>
            </a:lvl7pPr>
            <a:lvl8pPr eaLnBrk="0" fontAlgn="base" hangingPunct="0">
              <a:spcBef>
                <a:spcPct val="0"/>
              </a:spcBef>
              <a:spcAft>
                <a:spcPct val="0"/>
              </a:spcAft>
              <a:tabLst>
                <a:tab pos="819150" algn="l"/>
              </a:tabLst>
              <a:defRPr>
                <a:solidFill>
                  <a:schemeClr val="tx1"/>
                </a:solidFill>
                <a:latin typeface="Arial" panose="020B0604020202020204" pitchFamily="34" charset="0"/>
              </a:defRPr>
            </a:lvl8pPr>
            <a:lvl9pPr eaLnBrk="0" fontAlgn="base" hangingPunct="0">
              <a:spcBef>
                <a:spcPct val="0"/>
              </a:spcBef>
              <a:spcAft>
                <a:spcPct val="0"/>
              </a:spcAft>
              <a:tabLst>
                <a:tab pos="819150" algn="l"/>
              </a:tabLst>
              <a:defRPr>
                <a:solidFill>
                  <a:schemeClr val="tx1"/>
                </a:solidFill>
                <a:latin typeface="Arial" panose="020B0604020202020204" pitchFamily="34" charset="0"/>
              </a:defRPr>
            </a:lvl9pPr>
          </a:lstStyle>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000" b="1" i="1"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lang="fr-FR" altLang="fr-FR" sz="1000" b="1" i="1" dirty="0">
              <a:ea typeface="Verdana" panose="020B0604030504040204" pitchFamily="34" charset="0"/>
              <a:cs typeface="Verdana" panose="020B060403050404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215900" algn="l" defTabSz="914400" rtl="0" eaLnBrk="0" fontAlgn="base" latinLnBrk="0" hangingPunct="0">
              <a:lnSpc>
                <a:spcPct val="100000"/>
              </a:lnSpc>
              <a:spcBef>
                <a:spcPct val="0"/>
              </a:spcBef>
              <a:spcAft>
                <a:spcPct val="0"/>
              </a:spcAft>
              <a:buClrTx/>
              <a:buSzTx/>
              <a:buFontTx/>
              <a:buNone/>
              <a:tabLst>
                <a:tab pos="819150" algn="l"/>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5" name="Rectangle 6"/>
          <p:cNvSpPr>
            <a:spLocks noChangeArrowheads="1"/>
          </p:cNvSpPr>
          <p:nvPr/>
        </p:nvSpPr>
        <p:spPr bwMode="auto">
          <a:xfrm>
            <a:off x="6979060" y="10197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50863" algn="l"/>
              </a:tabLst>
              <a:defRPr>
                <a:solidFill>
                  <a:schemeClr val="tx1"/>
                </a:solidFill>
                <a:latin typeface="Arial" panose="020B0604020202020204" pitchFamily="34" charset="0"/>
              </a:defRPr>
            </a:lvl1pPr>
            <a:lvl2pPr eaLnBrk="0" fontAlgn="base" hangingPunct="0">
              <a:spcBef>
                <a:spcPct val="0"/>
              </a:spcBef>
              <a:spcAft>
                <a:spcPct val="0"/>
              </a:spcAft>
              <a:tabLst>
                <a:tab pos="550863" algn="l"/>
              </a:tabLst>
              <a:defRPr>
                <a:solidFill>
                  <a:schemeClr val="tx1"/>
                </a:solidFill>
                <a:latin typeface="Arial" panose="020B0604020202020204" pitchFamily="34" charset="0"/>
              </a:defRPr>
            </a:lvl2pPr>
            <a:lvl3pPr eaLnBrk="0" fontAlgn="base" hangingPunct="0">
              <a:spcBef>
                <a:spcPct val="0"/>
              </a:spcBef>
              <a:spcAft>
                <a:spcPct val="0"/>
              </a:spcAft>
              <a:tabLst>
                <a:tab pos="550863" algn="l"/>
              </a:tabLst>
              <a:defRPr>
                <a:solidFill>
                  <a:schemeClr val="tx1"/>
                </a:solidFill>
                <a:latin typeface="Arial" panose="020B0604020202020204" pitchFamily="34" charset="0"/>
              </a:defRPr>
            </a:lvl3pPr>
            <a:lvl4pPr eaLnBrk="0" fontAlgn="base" hangingPunct="0">
              <a:spcBef>
                <a:spcPct val="0"/>
              </a:spcBef>
              <a:spcAft>
                <a:spcPct val="0"/>
              </a:spcAft>
              <a:tabLst>
                <a:tab pos="550863" algn="l"/>
              </a:tabLst>
              <a:defRPr>
                <a:solidFill>
                  <a:schemeClr val="tx1"/>
                </a:solidFill>
                <a:latin typeface="Arial" panose="020B0604020202020204" pitchFamily="34" charset="0"/>
              </a:defRPr>
            </a:lvl4pPr>
            <a:lvl5pPr eaLnBrk="0" fontAlgn="base" hangingPunct="0">
              <a:spcBef>
                <a:spcPct val="0"/>
              </a:spcBef>
              <a:spcAft>
                <a:spcPct val="0"/>
              </a:spcAft>
              <a:tabLst>
                <a:tab pos="550863" algn="l"/>
              </a:tabLst>
              <a:defRPr>
                <a:solidFill>
                  <a:schemeClr val="tx1"/>
                </a:solidFill>
                <a:latin typeface="Arial" panose="020B0604020202020204" pitchFamily="34" charset="0"/>
              </a:defRPr>
            </a:lvl5pPr>
            <a:lvl6pPr eaLnBrk="0" fontAlgn="base" hangingPunct="0">
              <a:spcBef>
                <a:spcPct val="0"/>
              </a:spcBef>
              <a:spcAft>
                <a:spcPct val="0"/>
              </a:spcAft>
              <a:tabLst>
                <a:tab pos="550863" algn="l"/>
              </a:tabLst>
              <a:defRPr>
                <a:solidFill>
                  <a:schemeClr val="tx1"/>
                </a:solidFill>
                <a:latin typeface="Arial" panose="020B0604020202020204" pitchFamily="34" charset="0"/>
              </a:defRPr>
            </a:lvl6pPr>
            <a:lvl7pPr eaLnBrk="0" fontAlgn="base" hangingPunct="0">
              <a:spcBef>
                <a:spcPct val="0"/>
              </a:spcBef>
              <a:spcAft>
                <a:spcPct val="0"/>
              </a:spcAft>
              <a:tabLst>
                <a:tab pos="550863" algn="l"/>
              </a:tabLst>
              <a:defRPr>
                <a:solidFill>
                  <a:schemeClr val="tx1"/>
                </a:solidFill>
                <a:latin typeface="Arial" panose="020B0604020202020204" pitchFamily="34" charset="0"/>
              </a:defRPr>
            </a:lvl7pPr>
            <a:lvl8pPr eaLnBrk="0" fontAlgn="base" hangingPunct="0">
              <a:spcBef>
                <a:spcPct val="0"/>
              </a:spcBef>
              <a:spcAft>
                <a:spcPct val="0"/>
              </a:spcAft>
              <a:tabLst>
                <a:tab pos="550863" algn="l"/>
              </a:tabLst>
              <a:defRPr>
                <a:solidFill>
                  <a:schemeClr val="tx1"/>
                </a:solidFill>
                <a:latin typeface="Arial" panose="020B0604020202020204" pitchFamily="34" charset="0"/>
              </a:defRPr>
            </a:lvl8pPr>
            <a:lvl9pPr eaLnBrk="0" fontAlgn="base" hangingPunct="0">
              <a:spcBef>
                <a:spcPct val="0"/>
              </a:spcBef>
              <a:spcAft>
                <a:spcPct val="0"/>
              </a:spcAft>
              <a:tabLst>
                <a:tab pos="550863"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0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Vitesse de l’air = </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1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1</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2	64</a:t>
            </a:r>
            <a:endParaRPr kumimoji="0" lang="fr-FR" altLang="fr-FR" sz="11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512 </a:t>
            </a: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endParaRPr kumimoji="0" lang="fr-FR" altLang="fr-FR" sz="11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1</a:t>
            </a: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50863" algn="l"/>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6" name="Rectangle 7"/>
          <p:cNvSpPr>
            <a:spLocks noChangeArrowheads="1"/>
          </p:cNvSpPr>
          <p:nvPr/>
        </p:nvSpPr>
        <p:spPr bwMode="auto">
          <a:xfrm>
            <a:off x="272415" y="101977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3156" tIns="152352"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128</a:t>
            </a:r>
            <a:endParaRPr kumimoji="0" lang="fr-FR" altLang="fr-FR" sz="1200" b="0" i="0" u="none" strike="noStrike" cap="none" normalizeH="0" baseline="0" dirty="0">
              <a:ln>
                <a:noFill/>
              </a:ln>
              <a:solidFill>
                <a:schemeClr val="tx1"/>
              </a:solidFill>
              <a:effectLst/>
              <a:ea typeface="Verdana" panose="020B0604030504040204" pitchFamily="34" charset="0"/>
              <a:cs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Symbol" panose="05050102010706020507" pitchFamily="18" charset="2"/>
                <a:ea typeface="Verdana" panose="020B0604030504040204" pitchFamily="34" charset="0"/>
                <a:cs typeface="Verdana" panose="020B0604030504040204" pitchFamily="34" charset="0"/>
              </a:rPr>
              <a:t>=</a:t>
            </a:r>
            <a: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 268</a:t>
            </a:r>
            <a:r>
              <a:rPr kumimoji="0" lang="fr-FR" altLang="fr-FR" sz="1200" b="0" i="1"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t>KNots</a:t>
            </a:r>
            <a:endPar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Times New Roman" panose="02020603050405020304" pitchFamily="18" charset="0"/>
                <a:ea typeface="Verdana" panose="020B0604030504040204" pitchFamily="34" charset="0"/>
                <a:cs typeface="Times New Roman" panose="02020603050405020304" pitchFamily="18" charset="0"/>
              </a:rPr>
            </a:br>
            <a:endParaRPr kumimoji="0" lang="fr-FR" altLang="fr-FR" sz="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ANNEXES</a:t>
            </a:r>
          </a:p>
          <a:p>
            <a:pPr marL="457200" marR="0" lvl="1" indent="0" algn="l" defTabSz="914400" rtl="0" eaLnBrk="0" fontAlgn="base" latinLnBrk="0" hangingPunct="0">
              <a:lnSpc>
                <a:spcPct val="100000"/>
              </a:lnSpc>
              <a:spcBef>
                <a:spcPct val="0"/>
              </a:spcBef>
              <a:spcAft>
                <a:spcPct val="0"/>
              </a:spcAft>
              <a:buClrTx/>
              <a:buSzPct val="100000"/>
              <a:buFontTx/>
              <a:buAutoNum type="alphaUcPeriod"/>
              <a:tabLst/>
            </a:pP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C</a:t>
            </a:r>
            <a:r>
              <a:rPr kumimoji="0" lang="fr-FR" altLang="fr-FR" sz="1400" b="0" i="1" u="sng" strike="noStrike" cap="none" normalizeH="0" baseline="0" dirty="0" bmk="">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odage ASCII en </a:t>
            </a:r>
            <a:r>
              <a:rPr kumimoji="0" lang="fr-FR" altLang="fr-FR" sz="1400" b="0" i="1" u="sng" strike="noStrike" cap="none" normalizeH="0" baseline="0" dirty="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t>hexadécimal</a:t>
            </a:r>
          </a:p>
          <a:p>
            <a:pPr marL="457200" marR="0" lvl="1" indent="0" algn="l" defTabSz="914400" rtl="0" eaLnBrk="0" fontAlgn="base" latinLnBrk="0" hangingPunct="0">
              <a:lnSpc>
                <a:spcPct val="100000"/>
              </a:lnSpc>
              <a:spcBef>
                <a:spcPct val="0"/>
              </a:spcBef>
              <a:spcAft>
                <a:spcPct val="0"/>
              </a:spcAft>
              <a:buClrTx/>
              <a:buSzTx/>
              <a:buFontTx/>
              <a:buAutoNum type="alphaUcPeriod"/>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7" name="ZoneTexte 16"/>
          <p:cNvSpPr txBox="1"/>
          <p:nvPr/>
        </p:nvSpPr>
        <p:spPr>
          <a:xfrm>
            <a:off x="44344" y="17475"/>
            <a:ext cx="12147656" cy="1569660"/>
          </a:xfrm>
          <a:prstGeom prst="rect">
            <a:avLst/>
          </a:prstGeom>
          <a:noFill/>
        </p:spPr>
        <p:txBody>
          <a:bodyPr wrap="square" rtlCol="0">
            <a:spAutoFit/>
          </a:bodyPr>
          <a:lstStyle/>
          <a:p>
            <a:pPr lvl="0" indent="215900" eaLnBrk="0" fontAlgn="base" hangingPunct="0">
              <a:spcBef>
                <a:spcPct val="0"/>
              </a:spcBef>
              <a:spcAft>
                <a:spcPct val="0"/>
              </a:spcAft>
              <a:tabLst>
                <a:tab pos="819150" algn="l"/>
              </a:tabLst>
            </a:pPr>
            <a:r>
              <a:rPr lang="fr-FR" altLang="fr-FR" sz="1400" b="1" i="1" dirty="0">
                <a:latin typeface="Arial" panose="020B0604020202020204" pitchFamily="34" charset="0"/>
                <a:ea typeface="Verdana" panose="020B0604030504040204" pitchFamily="34" charset="0"/>
                <a:cs typeface="Verdana" panose="020B0604030504040204" pitchFamily="34" charset="0"/>
              </a:rPr>
              <a:t>Format standard BNR</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Le bit 29 est le bit du signe et le bit 28 est le bit le plus important du champ de données, il représente la moitié de la valeur maximum des paramètres définis.</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Les bits successifs représentent l’incrément d’une série de fraction binaire.</a:t>
            </a:r>
            <a:endParaRPr lang="fr-FR" altLang="fr-FR" sz="1100" dirty="0">
              <a:latin typeface="Arial" panose="020B0604020202020204" pitchFamily="34" charset="0"/>
            </a:endParaRPr>
          </a:p>
          <a:p>
            <a:pPr lvl="0" indent="215900" eaLnBrk="0" fontAlgn="base" hangingPunct="0">
              <a:spcBef>
                <a:spcPct val="0"/>
              </a:spcBef>
              <a:spcAft>
                <a:spcPct val="0"/>
              </a:spcAft>
              <a:tabLst>
                <a:tab pos="819150" algn="l"/>
              </a:tabLst>
            </a:pPr>
            <a:r>
              <a:rPr lang="fr-FR" altLang="fr-FR" sz="1400" dirty="0">
                <a:latin typeface="Arial" panose="020B0604020202020204" pitchFamily="34" charset="0"/>
                <a:ea typeface="Verdana" panose="020B0604030504040204" pitchFamily="34" charset="0"/>
                <a:cs typeface="Verdana" panose="020B0604030504040204" pitchFamily="34" charset="0"/>
              </a:rPr>
              <a:t>Si le bit 29 est « 1 » le signe est </a:t>
            </a:r>
            <a:r>
              <a:rPr lang="fr-FR" altLang="fr-FR" sz="1400" b="1" dirty="0">
                <a:latin typeface="Arial" panose="020B0604020202020204" pitchFamily="34" charset="0"/>
                <a:ea typeface="Verdana" panose="020B0604030504040204" pitchFamily="34" charset="0"/>
                <a:cs typeface="Verdana" panose="020B0604030504040204" pitchFamily="34" charset="0"/>
              </a:rPr>
              <a:t>négatif (ou Sud, Ouest, Gauche, De, Sous</a:t>
            </a:r>
            <a:r>
              <a:rPr lang="fr-FR" altLang="fr-FR" sz="1400" dirty="0">
                <a:latin typeface="Arial" panose="020B0604020202020204" pitchFamily="34" charset="0"/>
                <a:ea typeface="Verdana" panose="020B0604030504040204" pitchFamily="34" charset="0"/>
                <a:cs typeface="Verdana" panose="020B0604030504040204" pitchFamily="34" charset="0"/>
              </a:rPr>
              <a:t>), si c’est « 0 » le signe est </a:t>
            </a:r>
            <a:r>
              <a:rPr lang="fr-FR" altLang="fr-FR" sz="1400" b="1" dirty="0">
                <a:latin typeface="Arial" panose="020B0604020202020204" pitchFamily="34" charset="0"/>
                <a:ea typeface="Verdana" panose="020B0604030504040204" pitchFamily="34" charset="0"/>
                <a:cs typeface="Verdana" panose="020B0604030504040204" pitchFamily="34" charset="0"/>
              </a:rPr>
              <a:t>positif (ou Nord, Est, Droite, vers, au dessus</a:t>
            </a:r>
            <a:r>
              <a:rPr lang="fr-FR" altLang="fr-FR" sz="1400" dirty="0">
                <a:latin typeface="Arial" panose="020B0604020202020204" pitchFamily="34" charset="0"/>
                <a:ea typeface="Verdana" panose="020B0604030504040204" pitchFamily="34" charset="0"/>
                <a:cs typeface="Verdana" panose="020B0604030504040204" pitchFamily="34" charset="0"/>
              </a:rPr>
              <a:t>).</a:t>
            </a:r>
          </a:p>
          <a:p>
            <a:pPr lvl="0" indent="215900" eaLnBrk="0" fontAlgn="base" hangingPunct="0">
              <a:spcBef>
                <a:spcPct val="0"/>
              </a:spcBef>
              <a:spcAft>
                <a:spcPct val="0"/>
              </a:spcAft>
              <a:tabLst>
                <a:tab pos="819150" algn="l"/>
              </a:tabLst>
            </a:pPr>
            <a:endParaRPr lang="fr-FR" altLang="fr-FR" sz="1100" dirty="0">
              <a:latin typeface="Arial" panose="020B0604020202020204" pitchFamily="34" charset="0"/>
              <a:ea typeface="Verdana" panose="020B0604030504040204" pitchFamily="34" charset="0"/>
            </a:endParaRPr>
          </a:p>
        </p:txBody>
      </p:sp>
      <p:sp>
        <p:nvSpPr>
          <p:cNvPr id="18" name="ZoneTexte 17"/>
          <p:cNvSpPr txBox="1"/>
          <p:nvPr/>
        </p:nvSpPr>
        <p:spPr>
          <a:xfrm>
            <a:off x="272415" y="3394057"/>
            <a:ext cx="7407761" cy="2616101"/>
          </a:xfrm>
          <a:prstGeom prst="rect">
            <a:avLst/>
          </a:prstGeom>
          <a:noFill/>
        </p:spPr>
        <p:txBody>
          <a:bodyPr wrap="square" rtlCol="0">
            <a:spAutoFit/>
          </a:bodyPr>
          <a:lstStyle/>
          <a:p>
            <a:r>
              <a:rPr lang="fr-FR" sz="1600" b="1" dirty="0">
                <a:solidFill>
                  <a:schemeClr val="accent2">
                    <a:lumMod val="60000"/>
                    <a:lumOff val="40000"/>
                  </a:schemeClr>
                </a:solidFill>
                <a:latin typeface="Calibri" panose="020F0502020204030204" pitchFamily="34" charset="0"/>
                <a:cs typeface="Calibri" panose="020F0502020204030204" pitchFamily="34" charset="0"/>
              </a:rPr>
              <a:t>Exemple d’encodage en BNR</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En ce référant aux spécifications de l’ARInc 429, on sait que le facteur d’échelle pour cet exemple est de 512 (29) et 10 bits sont utilisés (bits 29 au 20).</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Un zéro dans le bit 29 montre que le signe de la valeur de la vitesse de l’air est positive.</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La valeur numérique transmise est obtenue en multipliant le facteur d’échelle, déterminé par le type de donnée associée au label, par le ratio indiqué par chaque bit successif et en additionnant l’ensemble des valeurs obtenues.</a:t>
            </a:r>
          </a:p>
          <a:p>
            <a:r>
              <a:rPr lang="fr-FR" sz="1600" b="1" dirty="0">
                <a:solidFill>
                  <a:schemeClr val="accent2">
                    <a:lumMod val="60000"/>
                    <a:lumOff val="40000"/>
                  </a:schemeClr>
                </a:solidFill>
                <a:latin typeface="Calibri" panose="020F0502020204030204" pitchFamily="34" charset="0"/>
                <a:cs typeface="Calibri" panose="020F0502020204030204" pitchFamily="34" charset="0"/>
              </a:rPr>
              <a:t>Le bit 28 est la moitié du facteur d’échelle, le bit 27 et le quart du facteur d’échelle, le bit 26 est le huitième du facteur d’échelle et ainsi de suite.</a:t>
            </a:r>
          </a:p>
        </p:txBody>
      </p:sp>
      <p:sp>
        <p:nvSpPr>
          <p:cNvPr id="3" name="Rectangle 2"/>
          <p:cNvSpPr/>
          <p:nvPr/>
        </p:nvSpPr>
        <p:spPr>
          <a:xfrm>
            <a:off x="180180" y="1344903"/>
            <a:ext cx="11676460" cy="923330"/>
          </a:xfrm>
          <a:prstGeom prst="rect">
            <a:avLst/>
          </a:prstGeom>
        </p:spPr>
        <p:txBody>
          <a:bodyPr wrap="square">
            <a:spAutoFit/>
          </a:bodyPr>
          <a:lstStyle/>
          <a:p>
            <a:endParaRPr lang="fr-FR" dirty="0"/>
          </a:p>
          <a:p>
            <a:r>
              <a:rPr lang="fr-FR" dirty="0">
                <a:solidFill>
                  <a:schemeClr val="accent2">
                    <a:lumMod val="60000"/>
                    <a:lumOff val="40000"/>
                  </a:schemeClr>
                </a:solidFill>
              </a:rPr>
              <a:t>Exemple : La figure ci-dessous montre un encodage en BNR, le message utilise le label 103 qui correspond à la vitesse de l’air.</a:t>
            </a:r>
          </a:p>
        </p:txBody>
      </p:sp>
      <p:pic>
        <p:nvPicPr>
          <p:cNvPr id="19" name="Image 18"/>
          <p:cNvPicPr>
            <a:picLocks noChangeAspect="1"/>
          </p:cNvPicPr>
          <p:nvPr/>
        </p:nvPicPr>
        <p:blipFill rotWithShape="1">
          <a:blip r:embed="rId2"/>
          <a:srcRect t="9091"/>
          <a:stretch/>
        </p:blipFill>
        <p:spPr>
          <a:xfrm>
            <a:off x="7795231" y="3817244"/>
            <a:ext cx="4061408" cy="9288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7896200" y="4969500"/>
            <a:ext cx="4038424" cy="646331"/>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Le nœud (symbole kn1, kta ou nd) est une unité de mesure de la vitesse utilisée en navigation maritime et aérienne. Un nœud est égal à un mille marin par heure, soit 1,852 km/h</a:t>
            </a:r>
          </a:p>
        </p:txBody>
      </p:sp>
    </p:spTree>
    <p:extLst>
      <p:ext uri="{BB962C8B-B14F-4D97-AF65-F5344CB8AC3E}">
        <p14:creationId xmlns:p14="http://schemas.microsoft.com/office/powerpoint/2010/main" val="353678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6" name="Rectangle 5"/>
          <p:cNvSpPr/>
          <p:nvPr/>
        </p:nvSpPr>
        <p:spPr>
          <a:xfrm>
            <a:off x="432048" y="404664"/>
            <a:ext cx="11856640" cy="369332"/>
          </a:xfrm>
          <a:prstGeom prst="rect">
            <a:avLst/>
          </a:prstGeom>
        </p:spPr>
        <p:txBody>
          <a:bodyPr wrap="square">
            <a:spAutoFit/>
          </a:bodyPr>
          <a:lstStyle/>
          <a:p>
            <a:pPr lvl="1"/>
            <a:r>
              <a:rPr lang="fr-FR" b="1" i="1" u="dbl" dirty="0"/>
              <a:t>Exemple Altimètre A300-600</a:t>
            </a:r>
            <a:endParaRPr lang="fr-FR" b="1" i="1" u="sng" dirty="0"/>
          </a:p>
        </p:txBody>
      </p:sp>
      <p:pic>
        <p:nvPicPr>
          <p:cNvPr id="8" name="image56.png"/>
          <p:cNvPicPr/>
          <p:nvPr/>
        </p:nvPicPr>
        <p:blipFill rotWithShape="1">
          <a:blip r:embed="rId2" cstate="print"/>
          <a:srcRect l="571"/>
          <a:stretch/>
        </p:blipFill>
        <p:spPr>
          <a:xfrm>
            <a:off x="47328" y="0"/>
            <a:ext cx="12025336" cy="6858000"/>
          </a:xfrm>
          <a:prstGeom prst="rect">
            <a:avLst/>
          </a:prstGeom>
        </p:spPr>
      </p:pic>
    </p:spTree>
    <p:extLst>
      <p:ext uri="{BB962C8B-B14F-4D97-AF65-F5344CB8AC3E}">
        <p14:creationId xmlns:p14="http://schemas.microsoft.com/office/powerpoint/2010/main" val="328011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grpSp>
        <p:nvGrpSpPr>
          <p:cNvPr id="9" name="Group 47"/>
          <p:cNvGrpSpPr>
            <a:grpSpLocks/>
          </p:cNvGrpSpPr>
          <p:nvPr/>
        </p:nvGrpSpPr>
        <p:grpSpPr bwMode="auto">
          <a:xfrm>
            <a:off x="2711624" y="946"/>
            <a:ext cx="9361040" cy="6740422"/>
            <a:chOff x="1126" y="212"/>
            <a:chExt cx="9943" cy="7682"/>
          </a:xfrm>
        </p:grpSpPr>
        <p:pic>
          <p:nvPicPr>
            <p:cNvPr id="10" name="Picture 4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 y="211"/>
              <a:ext cx="9943" cy="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0" y="6573"/>
              <a:ext cx="9285"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Rectangle 5"/>
          <p:cNvSpPr>
            <a:spLocks noChangeArrowheads="1"/>
          </p:cNvSpPr>
          <p:nvPr/>
        </p:nvSpPr>
        <p:spPr bwMode="auto">
          <a:xfrm>
            <a:off x="2999656"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100" b="0" i="0" u="none" strike="noStrike" cap="none" normalizeH="0" baseline="0">
                <a:ln>
                  <a:noFill/>
                </a:ln>
                <a:solidFill>
                  <a:schemeClr val="tx1"/>
                </a:solidFill>
                <a:effectLst/>
                <a:latin typeface="Arial" panose="020B0604020202020204" pitchFamily="34" charset="0"/>
                <a:ea typeface="Verdana" panose="020B0604030504040204" pitchFamily="34" charset="0"/>
                <a:cs typeface="Verdana" panose="020B0604030504040204" pitchFamily="34" charset="0"/>
              </a:rPr>
            </a:b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2" name="Rectangle 11"/>
          <p:cNvSpPr/>
          <p:nvPr/>
        </p:nvSpPr>
        <p:spPr>
          <a:xfrm>
            <a:off x="119336" y="1332547"/>
            <a:ext cx="2088232" cy="1754326"/>
          </a:xfrm>
          <a:prstGeom prst="rect">
            <a:avLst/>
          </a:prstGeom>
        </p:spPr>
        <p:txBody>
          <a:bodyPr wrap="square">
            <a:spAutoFit/>
          </a:bodyPr>
          <a:lstStyle/>
          <a:p>
            <a:r>
              <a:rPr lang="fr-FR" dirty="0"/>
              <a:t>Exemple de codage des mots de 32 bits :</a:t>
            </a:r>
          </a:p>
          <a:p>
            <a:r>
              <a:rPr lang="fr-FR" dirty="0" err="1"/>
              <a:t>Frequency</a:t>
            </a:r>
            <a:r>
              <a:rPr lang="fr-FR" dirty="0"/>
              <a:t> control </a:t>
            </a:r>
            <a:r>
              <a:rPr lang="fr-FR" dirty="0" err="1"/>
              <a:t>word</a:t>
            </a:r>
            <a:r>
              <a:rPr lang="fr-FR" dirty="0"/>
              <a:t> bit </a:t>
            </a:r>
            <a:r>
              <a:rPr lang="fr-FR" dirty="0" err="1"/>
              <a:t>assignments</a:t>
            </a:r>
            <a:endParaRPr lang="fr-FR" dirty="0"/>
          </a:p>
        </p:txBody>
      </p:sp>
    </p:spTree>
    <p:extLst>
      <p:ext uri="{BB962C8B-B14F-4D97-AF65-F5344CB8AC3E}">
        <p14:creationId xmlns:p14="http://schemas.microsoft.com/office/powerpoint/2010/main" val="246482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
        <p:nvSpPr>
          <p:cNvPr id="2" name="Rectangle 1"/>
          <p:cNvSpPr/>
          <p:nvPr/>
        </p:nvSpPr>
        <p:spPr>
          <a:xfrm>
            <a:off x="432048" y="1556792"/>
            <a:ext cx="11737304" cy="3046988"/>
          </a:xfrm>
          <a:prstGeom prst="rect">
            <a:avLst/>
          </a:prstGeom>
        </p:spPr>
        <p:txBody>
          <a:bodyPr wrap="square">
            <a:spAutoFit/>
          </a:bodyPr>
          <a:lstStyle/>
          <a:p>
            <a:r>
              <a:rPr lang="fr-FR" sz="2400" b="1" dirty="0"/>
              <a:t>Avantages</a:t>
            </a:r>
          </a:p>
          <a:p>
            <a:r>
              <a:rPr lang="fr-FR" dirty="0"/>
              <a:t>La topologie est simple (facile d'approche, fiable, etc.),</a:t>
            </a:r>
          </a:p>
          <a:p>
            <a:r>
              <a:rPr lang="fr-FR" dirty="0"/>
              <a:t>Il est déterministe puisque n'ayant qu'un seul émetteur par bus, il n'y a aucun risque de collision.</a:t>
            </a:r>
          </a:p>
          <a:p>
            <a:endParaRPr lang="fr-FR" dirty="0"/>
          </a:p>
          <a:p>
            <a:r>
              <a:rPr lang="fr-FR" sz="2400" b="1" dirty="0"/>
              <a:t>Inconvénients</a:t>
            </a:r>
          </a:p>
          <a:p>
            <a:r>
              <a:rPr lang="fr-FR" dirty="0"/>
              <a:t>Le nombre et donc le poids des nombreuses paires de fils à installer est important,</a:t>
            </a:r>
          </a:p>
          <a:p>
            <a:r>
              <a:rPr lang="fr-FR" dirty="0"/>
              <a:t>Dans l'avionique moderne, il est plus que limité par son faible débit et ses possibilités d'adressage (labels),</a:t>
            </a:r>
          </a:p>
          <a:p>
            <a:r>
              <a:rPr lang="fr-FR" dirty="0"/>
              <a:t>Il n'y a pas de somme de contrôle (hormis la parité) permettant de vérifier l'intégrité de données,</a:t>
            </a:r>
          </a:p>
          <a:p>
            <a:r>
              <a:rPr lang="fr-FR" dirty="0"/>
              <a:t>Le récepteur ne peut pas acquitter la bonne réception des données, hormis si on met en place un second bus en retour.</a:t>
            </a:r>
          </a:p>
        </p:txBody>
      </p:sp>
      <p:sp>
        <p:nvSpPr>
          <p:cNvPr id="8" name="Rectangle 7">
            <a:extLst>
              <a:ext uri="{FF2B5EF4-FFF2-40B4-BE49-F238E27FC236}">
                <a16:creationId xmlns:a16="http://schemas.microsoft.com/office/drawing/2014/main" id="{64171F91-5C54-0B46-9DFB-5D9DE315FB10}"/>
              </a:ext>
            </a:extLst>
          </p:cNvPr>
          <p:cNvSpPr/>
          <p:nvPr/>
        </p:nvSpPr>
        <p:spPr>
          <a:xfrm>
            <a:off x="0" y="28476"/>
            <a:ext cx="7934608" cy="1138773"/>
          </a:xfrm>
          <a:prstGeom prst="rect">
            <a:avLst/>
          </a:prstGeom>
        </p:spPr>
        <p:txBody>
          <a:bodyPr wrap="none">
            <a:spAutoFit/>
          </a:bodyPr>
          <a:lstStyle/>
          <a:p>
            <a:r>
              <a:rPr lang="fr-FR" sz="2400" b="1" dirty="0">
                <a:solidFill>
                  <a:srgbClr val="FF0000"/>
                </a:solidFill>
              </a:rPr>
              <a:t>FISA S3E A4 Réseaux de TERRAINS/BUS ARINC 429/</a:t>
            </a:r>
          </a:p>
          <a:p>
            <a:endParaRPr lang="fr-FR" sz="800" b="1" dirty="0">
              <a:solidFill>
                <a:srgbClr val="FF0000"/>
              </a:solidFill>
            </a:endParaRPr>
          </a:p>
          <a:p>
            <a:r>
              <a:rPr lang="fr-FR" b="1" kern="0" dirty="0">
                <a:solidFill>
                  <a:srgbClr val="FF0000"/>
                </a:solidFill>
                <a:latin typeface="Arial" panose="020B0604020202020204" pitchFamily="34" charset="0"/>
                <a:ea typeface="Arial" panose="020B0604020202020204" pitchFamily="34" charset="0"/>
              </a:rPr>
              <a:t>6.6 Avantages/Inconvénients / BUS ARINC 429</a:t>
            </a:r>
          </a:p>
          <a:p>
            <a:r>
              <a:rPr lang="fr-FR" b="1" dirty="0">
                <a:solidFill>
                  <a:srgbClr val="FF0000"/>
                </a:solidFill>
              </a:rPr>
              <a:t>	</a:t>
            </a:r>
          </a:p>
        </p:txBody>
      </p:sp>
    </p:spTree>
    <p:extLst>
      <p:ext uri="{BB962C8B-B14F-4D97-AF65-F5344CB8AC3E}">
        <p14:creationId xmlns:p14="http://schemas.microsoft.com/office/powerpoint/2010/main" val="122548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7934608" cy="861774"/>
          </a:xfrm>
          <a:prstGeom prst="rect">
            <a:avLst/>
          </a:prstGeom>
        </p:spPr>
        <p:txBody>
          <a:bodyPr wrap="none">
            <a:spAutoFit/>
          </a:bodyPr>
          <a:lstStyle/>
          <a:p>
            <a:r>
              <a:rPr lang="fr-FR" sz="2400" b="1" dirty="0">
                <a:solidFill>
                  <a:srgbClr val="FF0000"/>
                </a:solidFill>
              </a:rPr>
              <a:t>FISA S3E A4 Réseaux de TERRAINS/BUS ARINC 429/</a:t>
            </a:r>
          </a:p>
          <a:p>
            <a:endParaRPr lang="fr-FR" sz="800" b="1" dirty="0">
              <a:solidFill>
                <a:srgbClr val="FF0000"/>
              </a:solidFill>
            </a:endParaRPr>
          </a:p>
          <a:p>
            <a:r>
              <a:rPr lang="fr-FR" b="1" dirty="0">
                <a:solidFill>
                  <a:srgbClr val="FF0000"/>
                </a:solidFill>
              </a:rPr>
              <a:t>6.7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117</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400" b="1" dirty="0"/>
          </a:p>
          <a:p>
            <a:r>
              <a:rPr lang="fr-FR" sz="1400" b="1" dirty="0">
                <a:solidFill>
                  <a:schemeClr val="tx1"/>
                </a:solidFill>
              </a:rPr>
              <a:t>Gestion d’un composant DALLAS 1 WIRE DS18B20</a:t>
            </a:r>
          </a:p>
          <a:p>
            <a:endParaRPr lang="fr-FR" sz="1400" dirty="0">
              <a:solidFill>
                <a:schemeClr val="tx1"/>
              </a:solidFill>
            </a:endParaRPr>
          </a:p>
          <a:p>
            <a:r>
              <a:rPr lang="fr-FR" sz="1400" b="1" dirty="0">
                <a:solidFill>
                  <a:schemeClr val="tx1"/>
                </a:solidFill>
              </a:rPr>
              <a:t>Objectifs du TP : </a:t>
            </a:r>
          </a:p>
          <a:p>
            <a:r>
              <a:rPr lang="fr-FR" sz="1400" dirty="0"/>
              <a:t>Concevoir un </a:t>
            </a:r>
            <a:r>
              <a:rPr lang="fr-FR" sz="1400" dirty="0" err="1"/>
              <a:t>Analiseur</a:t>
            </a:r>
            <a:r>
              <a:rPr lang="fr-FR" sz="1400" dirty="0"/>
              <a:t> de trame ARINC 429</a:t>
            </a:r>
          </a:p>
          <a:p>
            <a:r>
              <a:rPr lang="fr-FR" sz="1400" b="1" dirty="0">
                <a:solidFill>
                  <a:schemeClr val="tx1"/>
                </a:solidFill>
              </a:rPr>
              <a:t>Matériel utilisé : </a:t>
            </a:r>
          </a:p>
          <a:p>
            <a:r>
              <a:rPr lang="fr-FR" sz="1400" dirty="0"/>
              <a:t>- Malette Modèle : MDET  Bus &amp;Réseaux Kits de formation pour l’apprentissage des bus de communication</a:t>
            </a:r>
          </a:p>
          <a:p>
            <a:r>
              <a:rPr lang="fr-FR" sz="1400" dirty="0"/>
              <a:t>- Un PC équipé du logiciel </a:t>
            </a:r>
            <a:r>
              <a:rPr lang="fr-FR" sz="1600" dirty="0"/>
              <a:t>MPLABX</a:t>
            </a:r>
            <a:endParaRPr lang="fr-FR" sz="1400" dirty="0"/>
          </a:p>
          <a:p>
            <a:r>
              <a:rPr lang="fr-FR" sz="1400" dirty="0"/>
              <a:t>- Un oscilloscope numérique</a:t>
            </a:r>
          </a:p>
          <a:p>
            <a:r>
              <a:rPr lang="fr-FR" sz="1400" dirty="0"/>
              <a:t>- Un analyseur logique</a:t>
            </a:r>
          </a:p>
          <a:p>
            <a:r>
              <a:rPr lang="fr-FR" sz="1400" dirty="0"/>
              <a:t>- Documentation</a:t>
            </a:r>
          </a:p>
          <a:p>
            <a:r>
              <a:rPr lang="fr-FR" sz="1400" dirty="0"/>
              <a:t>-Un convertisseur </a:t>
            </a:r>
            <a:r>
              <a:rPr lang="fr-FR" sz="1400" dirty="0" err="1"/>
              <a:t>Arinc</a:t>
            </a:r>
            <a:r>
              <a:rPr lang="fr-FR" sz="1400" dirty="0"/>
              <a:t> 429 / Rs232 via </a:t>
            </a:r>
            <a:r>
              <a:rPr lang="fr-FR" sz="1400" dirty="0" err="1"/>
              <a:t>Usb</a:t>
            </a:r>
            <a:endParaRPr lang="fr-FR" sz="1400" dirty="0"/>
          </a:p>
          <a:p>
            <a:pPr marL="0" indent="0">
              <a:buFont typeface="Roboto Lt" pitchFamily="2" charset="0"/>
              <a:buNone/>
            </a:pPr>
            <a:endParaRPr lang="fr-FR" sz="1400" dirty="0">
              <a:latin typeface="Calibri"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
        <p:nvSpPr>
          <p:cNvPr id="8" name="Espace réservé du contenu 2">
            <a:extLst>
              <a:ext uri="{FF2B5EF4-FFF2-40B4-BE49-F238E27FC236}">
                <a16:creationId xmlns:a16="http://schemas.microsoft.com/office/drawing/2014/main" id="{BFCA8FDA-2196-7A46-B7D0-2162BF7A630F}"/>
              </a:ext>
            </a:extLst>
          </p:cNvPr>
          <p:cNvSpPr txBox="1">
            <a:spLocks/>
          </p:cNvSpPr>
          <p:nvPr/>
        </p:nvSpPr>
        <p:spPr>
          <a:xfrm>
            <a:off x="5891508" y="741660"/>
            <a:ext cx="5616622" cy="5542010"/>
          </a:xfrm>
          <a:prstGeom prst="rect">
            <a:avLst/>
          </a:prstGeom>
        </p:spPr>
        <p:txBody>
          <a:bodyPr>
            <a:no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400" b="1" dirty="0">
                <a:solidFill>
                  <a:schemeClr val="tx1"/>
                </a:solidFill>
              </a:rPr>
              <a:t>Expérimentation n°1: </a:t>
            </a:r>
          </a:p>
          <a:p>
            <a:pPr marL="0" indent="0">
              <a:buFont typeface="Roboto Lt" pitchFamily="2" charset="0"/>
              <a:buNone/>
            </a:pPr>
            <a:r>
              <a:rPr lang="fr-FR" sz="1400" dirty="0"/>
              <a:t>Visualiser un trame ARINC 429  à l’oscilloscope ou analyseur logique et la décoder à la main en identifiant les champs de la trames.</a:t>
            </a:r>
          </a:p>
          <a:p>
            <a:pPr marL="0" indent="0">
              <a:buFont typeface="Roboto Lt" pitchFamily="2" charset="0"/>
              <a:buNone/>
            </a:pPr>
            <a:r>
              <a:rPr lang="fr-FR" sz="1400" dirty="0"/>
              <a:t>On émet la fréquence de communication soit :</a:t>
            </a:r>
          </a:p>
          <a:p>
            <a:pPr marL="0" indent="0">
              <a:buFont typeface="Roboto Lt" pitchFamily="2" charset="0"/>
              <a:buNone/>
            </a:pPr>
            <a:r>
              <a:rPr lang="fr-FR" sz="1400" dirty="0"/>
              <a:t>101,6 MHZ ( Label Octal 033, Normal Opération)</a:t>
            </a:r>
          </a:p>
          <a:p>
            <a:pPr marL="0" indent="0">
              <a:buNone/>
            </a:pPr>
            <a:endParaRPr lang="fr-FR" sz="1400" b="1" dirty="0">
              <a:solidFill>
                <a:schemeClr val="tx1"/>
              </a:solidFill>
            </a:endParaRPr>
          </a:p>
          <a:p>
            <a:pPr marL="0" indent="0">
              <a:buNone/>
            </a:pPr>
            <a:r>
              <a:rPr lang="fr-FR" sz="1400" b="1" dirty="0">
                <a:solidFill>
                  <a:schemeClr val="tx1"/>
                </a:solidFill>
              </a:rPr>
              <a:t>Expérimentation n°2: Envoi d’une trame ARINC  depuis le PIC</a:t>
            </a:r>
          </a:p>
          <a:p>
            <a:pPr marL="0" indent="0">
              <a:buNone/>
            </a:pPr>
            <a:r>
              <a:rPr lang="fr-FR" sz="1400" b="1" dirty="0">
                <a:solidFill>
                  <a:schemeClr val="tx1"/>
                </a:solidFill>
              </a:rPr>
              <a:t>Sur l’interface ARINC 429 / USB, </a:t>
            </a:r>
            <a:r>
              <a:rPr lang="fr-FR" sz="1400" b="1" dirty="0" err="1">
                <a:solidFill>
                  <a:schemeClr val="tx1"/>
                </a:solidFill>
              </a:rPr>
              <a:t>reception</a:t>
            </a:r>
            <a:r>
              <a:rPr lang="fr-FR" sz="1400" b="1" dirty="0">
                <a:solidFill>
                  <a:schemeClr val="tx1"/>
                </a:solidFill>
              </a:rPr>
              <a:t> de trame depuis le PC sous Visual Basic:</a:t>
            </a:r>
            <a:endParaRPr lang="fr-FR" sz="1400" dirty="0"/>
          </a:p>
          <a:p>
            <a:pPr marL="0" indent="0">
              <a:buNone/>
            </a:pPr>
            <a:r>
              <a:rPr lang="fr-FR" sz="1400" dirty="0"/>
              <a:t>Utiliser l’interface ARINC 429 – USB pour transférer  les trames ARINC 429  . Les trames sont convertie par le boitier ARINC 429 USB: </a:t>
            </a:r>
            <a:r>
              <a:rPr lang="fr-FR" sz="1400" dirty="0" err="1"/>
              <a:t>Serie</a:t>
            </a:r>
            <a:r>
              <a:rPr lang="fr-FR" sz="1400" dirty="0"/>
              <a:t>.</a:t>
            </a:r>
          </a:p>
          <a:p>
            <a:pPr marL="0" indent="0">
              <a:buNone/>
            </a:pPr>
            <a:r>
              <a:rPr lang="fr-FR" sz="1400" dirty="0"/>
              <a:t>On développera coté PC un outil de lecture / écriture sur le port série de données </a:t>
            </a:r>
            <a:r>
              <a:rPr lang="fr-FR" sz="1400" dirty="0" err="1"/>
              <a:t>Arinc</a:t>
            </a:r>
            <a:r>
              <a:rPr lang="fr-FR" sz="1400" dirty="0"/>
              <a:t> 429 en représentant graphiquement les données émises et reçues.</a:t>
            </a:r>
            <a:endParaRPr lang="fr-FR" sz="1400" dirty="0">
              <a:latin typeface="Calibri" pitchFamily="34" charset="0"/>
            </a:endParaRPr>
          </a:p>
          <a:p>
            <a:pPr marL="0" indent="0">
              <a:buFont typeface="Roboto Lt" pitchFamily="2" charset="0"/>
              <a:buNone/>
            </a:pPr>
            <a:endParaRPr lang="fr-FR" sz="1400" dirty="0">
              <a:latin typeface="Calibri" pitchFamily="34" charset="0"/>
            </a:endParaRPr>
          </a:p>
        </p:txBody>
      </p:sp>
    </p:spTree>
    <p:extLst>
      <p:ext uri="{BB962C8B-B14F-4D97-AF65-F5344CB8AC3E}">
        <p14:creationId xmlns:p14="http://schemas.microsoft.com/office/powerpoint/2010/main" val="63822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space réservé pour une image  4"/>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6096000" y="548680"/>
            <a:ext cx="5760638" cy="2952328"/>
          </a:xfrm>
        </p:spPr>
      </p:pic>
      <p:sp>
        <p:nvSpPr>
          <p:cNvPr id="2" name="ZoneTexte 1"/>
          <p:cNvSpPr txBox="1"/>
          <p:nvPr/>
        </p:nvSpPr>
        <p:spPr>
          <a:xfrm>
            <a:off x="9336360" y="3789040"/>
            <a:ext cx="2088232" cy="1754326"/>
          </a:xfrm>
          <a:prstGeom prst="rect">
            <a:avLst/>
          </a:prstGeom>
          <a:noFill/>
        </p:spPr>
        <p:txBody>
          <a:bodyPr wrap="square" rtlCol="0">
            <a:spAutoFit/>
          </a:bodyPr>
          <a:lstStyle/>
          <a:p>
            <a:r>
              <a:rPr lang="fr-FR" dirty="0"/>
              <a:t>Merci pour votre attention.</a:t>
            </a:r>
          </a:p>
          <a:p>
            <a:endParaRPr lang="fr-FR" dirty="0"/>
          </a:p>
          <a:p>
            <a:r>
              <a:rPr lang="fr-FR" dirty="0"/>
              <a:t>Nicolas ANTINI</a:t>
            </a:r>
          </a:p>
          <a:p>
            <a:endParaRPr lang="fr-FR" dirty="0"/>
          </a:p>
          <a:p>
            <a:r>
              <a:rPr lang="fr-FR" dirty="0"/>
              <a:t>Stéphane DUVAL</a:t>
            </a:r>
          </a:p>
        </p:txBody>
      </p:sp>
      <p:pic>
        <p:nvPicPr>
          <p:cNvPr id="3" name="Image 2"/>
          <p:cNvPicPr>
            <a:picLocks noChangeAspect="1"/>
          </p:cNvPicPr>
          <p:nvPr/>
        </p:nvPicPr>
        <p:blipFill>
          <a:blip r:embed="rId3"/>
          <a:stretch>
            <a:fillRect/>
          </a:stretch>
        </p:blipFill>
        <p:spPr>
          <a:xfrm>
            <a:off x="8551168" y="6597352"/>
            <a:ext cx="3638550" cy="209550"/>
          </a:xfrm>
          <a:prstGeom prst="rect">
            <a:avLst/>
          </a:prstGeom>
        </p:spPr>
      </p:pic>
    </p:spTree>
    <p:extLst>
      <p:ext uri="{BB962C8B-B14F-4D97-AF65-F5344CB8AC3E}">
        <p14:creationId xmlns:p14="http://schemas.microsoft.com/office/powerpoint/2010/main" val="144747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335385" y="188640"/>
            <a:ext cx="11535088" cy="6408712"/>
          </a:xfrm>
          <a:prstGeom prst="rect">
            <a:avLst/>
          </a:prstGeom>
        </p:spPr>
      </p:pic>
      <p:sp>
        <p:nvSpPr>
          <p:cNvPr id="6" name="Rectangle 5"/>
          <p:cNvSpPr/>
          <p:nvPr/>
        </p:nvSpPr>
        <p:spPr>
          <a:xfrm>
            <a:off x="8400256" y="2156048"/>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9023424" y="2478164"/>
            <a:ext cx="1778000" cy="1103312"/>
          </a:xfrm>
        </p:spPr>
        <p:txBody>
          <a:bodyPr/>
          <a:lstStyle/>
          <a:p>
            <a:r>
              <a:rPr lang="fr-FR" dirty="0"/>
              <a:t>2</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8240940" y="3679478"/>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SPI</a:t>
            </a:r>
          </a:p>
        </p:txBody>
      </p:sp>
      <p:pic>
        <p:nvPicPr>
          <p:cNvPr id="9" name="Image 8"/>
          <p:cNvPicPr>
            <a:picLocks noChangeAspect="1"/>
          </p:cNvPicPr>
          <p:nvPr/>
        </p:nvPicPr>
        <p:blipFill>
          <a:blip r:embed="rId3"/>
          <a:stretch>
            <a:fillRect/>
          </a:stretch>
        </p:blipFill>
        <p:spPr>
          <a:xfrm>
            <a:off x="335360" y="6175330"/>
            <a:ext cx="1571625" cy="571500"/>
          </a:xfrm>
          <a:prstGeom prst="rect">
            <a:avLst/>
          </a:prstGeom>
        </p:spPr>
      </p:pic>
      <p:pic>
        <p:nvPicPr>
          <p:cNvPr id="7" name="Image 6"/>
          <p:cNvPicPr>
            <a:picLocks noChangeAspect="1"/>
          </p:cNvPicPr>
          <p:nvPr/>
        </p:nvPicPr>
        <p:blipFill>
          <a:blip r:embed="rId4"/>
          <a:stretch>
            <a:fillRect/>
          </a:stretch>
        </p:blipFill>
        <p:spPr>
          <a:xfrm>
            <a:off x="8400256" y="6621564"/>
            <a:ext cx="3638550" cy="209550"/>
          </a:xfrm>
          <a:prstGeom prst="rect">
            <a:avLst/>
          </a:prstGeom>
        </p:spPr>
      </p:pic>
    </p:spTree>
    <p:extLst>
      <p:ext uri="{BB962C8B-B14F-4D97-AF65-F5344CB8AC3E}">
        <p14:creationId xmlns:p14="http://schemas.microsoft.com/office/powerpoint/2010/main" val="3651735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Rectangle 2105"/>
          <p:cNvSpPr/>
          <p:nvPr/>
        </p:nvSpPr>
        <p:spPr>
          <a:xfrm>
            <a:off x="5932" y="28300"/>
            <a:ext cx="12133214" cy="6829700"/>
          </a:xfrm>
          <a:prstGeom prst="rec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SPI / </a:t>
            </a:r>
            <a:br>
              <a:rPr lang="fr-FR" sz="2800" dirty="0">
                <a:solidFill>
                  <a:srgbClr val="FF0000"/>
                </a:solidFill>
              </a:rPr>
            </a:br>
            <a:r>
              <a:rPr lang="fr-FR" sz="2800" dirty="0">
                <a:solidFill>
                  <a:srgbClr val="FF0000"/>
                </a:solidFill>
              </a:rPr>
              <a:t>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14" name="Rectangle 13"/>
          <p:cNvSpPr/>
          <p:nvPr/>
        </p:nvSpPr>
        <p:spPr>
          <a:xfrm>
            <a:off x="252508" y="878427"/>
            <a:ext cx="3107188" cy="961802"/>
          </a:xfrm>
          <a:prstGeom prst="rect">
            <a:avLst/>
          </a:prstGeom>
        </p:spPr>
        <p:txBody>
          <a:bodyPr wrap="square">
            <a:spAutoFit/>
          </a:bodyPr>
          <a:lstStyle/>
          <a:p>
            <a:pPr>
              <a:spcBef>
                <a:spcPts val="50"/>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 </a:t>
            </a:r>
            <a:r>
              <a:rPr lang="fr-FR" sz="1400" b="1" dirty="0">
                <a:latin typeface="Calibri" panose="020F0502020204030204" pitchFamily="34" charset="0"/>
                <a:cs typeface="Calibri" panose="020F0502020204030204" pitchFamily="34" charset="0"/>
              </a:rPr>
              <a:t>1 – ARCHITECTURE DE LA LIAISON SPI</a:t>
            </a:r>
            <a:r>
              <a:rPr lang="fr-FR" sz="800" dirty="0">
                <a:latin typeface="Calibri" panose="020F0502020204030204" pitchFamily="34" charset="0"/>
                <a:cs typeface="Calibri" panose="020F0502020204030204" pitchFamily="34" charset="0"/>
              </a:rPr>
              <a:t>	</a:t>
            </a:r>
            <a:endParaRPr lang="fr-FR" sz="800" b="1" dirty="0">
              <a:latin typeface="Calibri" panose="020F0502020204030204" pitchFamily="34" charset="0"/>
              <a:cs typeface="Calibri" panose="020F0502020204030204" pitchFamily="34" charset="0"/>
            </a:endParaRPr>
          </a:p>
          <a:p>
            <a:pPr>
              <a:spcBef>
                <a:spcPts val="5"/>
              </a:spcBef>
              <a:spcAft>
                <a:spcPts val="0"/>
              </a:spcAft>
            </a:pPr>
            <a:endParaRPr lang="fr-FR" sz="800" dirty="0">
              <a:latin typeface="Calibri" panose="020F0502020204030204" pitchFamily="34" charset="0"/>
              <a:ea typeface="Calibri" panose="020F0502020204030204" pitchFamily="34" charset="0"/>
              <a:cs typeface="Calibri" panose="020F0502020204030204" pitchFamily="34" charset="0"/>
            </a:endParaRPr>
          </a:p>
          <a:p>
            <a:pPr marL="172085" marR="177165" algn="just">
              <a:spcBef>
                <a:spcPts val="260"/>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La </a:t>
            </a:r>
            <a:r>
              <a:rPr lang="fr-FR" sz="800" b="1" dirty="0">
                <a:latin typeface="Calibri" panose="020F0502020204030204" pitchFamily="34" charset="0"/>
                <a:ea typeface="Calibri" panose="020F0502020204030204" pitchFamily="34" charset="0"/>
                <a:cs typeface="Calibri" panose="020F0502020204030204" pitchFamily="34" charset="0"/>
              </a:rPr>
              <a:t>liaison SPI </a:t>
            </a:r>
            <a:r>
              <a:rPr lang="fr-FR" sz="800" dirty="0">
                <a:latin typeface="Calibri" panose="020F0502020204030204" pitchFamily="34" charset="0"/>
                <a:ea typeface="Calibri" panose="020F0502020204030204" pitchFamily="34" charset="0"/>
                <a:cs typeface="Calibri" panose="020F0502020204030204" pitchFamily="34" charset="0"/>
              </a:rPr>
              <a:t>est un </a:t>
            </a:r>
            <a:r>
              <a:rPr lang="fr-FR" sz="800" b="1" dirty="0">
                <a:latin typeface="Calibri" panose="020F0502020204030204" pitchFamily="34" charset="0"/>
                <a:ea typeface="Calibri" panose="020F0502020204030204" pitchFamily="34" charset="0"/>
                <a:cs typeface="Calibri" panose="020F0502020204030204" pitchFamily="34" charset="0"/>
              </a:rPr>
              <a:t>bus série </a:t>
            </a:r>
            <a:r>
              <a:rPr lang="fr-FR" sz="800" dirty="0">
                <a:latin typeface="Calibri" panose="020F0502020204030204" pitchFamily="34" charset="0"/>
                <a:ea typeface="Calibri" panose="020F0502020204030204" pitchFamily="34" charset="0"/>
                <a:cs typeface="Calibri" panose="020F0502020204030204" pitchFamily="34" charset="0"/>
              </a:rPr>
              <a:t>utilisé pour la </a:t>
            </a:r>
            <a:r>
              <a:rPr lang="fr-FR" sz="800" b="1" dirty="0">
                <a:latin typeface="Calibri" panose="020F0502020204030204" pitchFamily="34" charset="0"/>
                <a:ea typeface="Calibri" panose="020F0502020204030204" pitchFamily="34" charset="0"/>
                <a:cs typeface="Calibri" panose="020F0502020204030204" pitchFamily="34" charset="0"/>
              </a:rPr>
              <a:t>transmission synchrone </a:t>
            </a:r>
            <a:r>
              <a:rPr lang="fr-FR" sz="800" dirty="0">
                <a:latin typeface="Calibri" panose="020F0502020204030204" pitchFamily="34" charset="0"/>
                <a:ea typeface="Calibri" panose="020F0502020204030204" pitchFamily="34" charset="0"/>
                <a:cs typeface="Calibri" panose="020F0502020204030204" pitchFamily="34" charset="0"/>
              </a:rPr>
              <a:t>de données entre un maître et un ou plusieurs esclaves (</a:t>
            </a:r>
            <a:r>
              <a:rPr lang="fr-FR" sz="800" b="1" dirty="0">
                <a:latin typeface="Calibri" panose="020F0502020204030204" pitchFamily="34" charset="0"/>
                <a:ea typeface="Calibri" panose="020F0502020204030204" pitchFamily="34" charset="0"/>
                <a:cs typeface="Calibri" panose="020F0502020204030204" pitchFamily="34" charset="0"/>
              </a:rPr>
              <a:t>multipoints</a:t>
            </a:r>
            <a:r>
              <a:rPr lang="fr-FR" sz="800" dirty="0">
                <a:latin typeface="Calibri" panose="020F0502020204030204" pitchFamily="34" charset="0"/>
                <a:ea typeface="Calibri" panose="020F0502020204030204" pitchFamily="34" charset="0"/>
                <a:cs typeface="Calibri" panose="020F0502020204030204" pitchFamily="34" charset="0"/>
              </a:rPr>
              <a:t>). La transmission a lieu en </a:t>
            </a:r>
            <a:r>
              <a:rPr lang="fr-FR" sz="800" b="1" dirty="0">
                <a:latin typeface="Calibri" panose="020F0502020204030204" pitchFamily="34" charset="0"/>
                <a:ea typeface="Calibri" panose="020F0502020204030204" pitchFamily="34" charset="0"/>
                <a:cs typeface="Calibri" panose="020F0502020204030204" pitchFamily="34" charset="0"/>
              </a:rPr>
              <a:t>full duplex</a:t>
            </a:r>
            <a:r>
              <a:rPr lang="fr-FR" sz="800" dirty="0">
                <a:latin typeface="Calibri" panose="020F0502020204030204" pitchFamily="34" charset="0"/>
                <a:ea typeface="Calibri" panose="020F0502020204030204" pitchFamily="34" charset="0"/>
                <a:cs typeface="Calibri" panose="020F0502020204030204" pitchFamily="34" charset="0"/>
              </a:rPr>
              <a:t>.</a:t>
            </a:r>
          </a:p>
        </p:txBody>
      </p:sp>
      <p:pic>
        <p:nvPicPr>
          <p:cNvPr id="17" name="Imag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220" y="3490867"/>
            <a:ext cx="2762460" cy="1593108"/>
          </a:xfrm>
          <a:prstGeom prst="rect">
            <a:avLst/>
          </a:prstGeom>
        </p:spPr>
      </p:pic>
      <p:sp>
        <p:nvSpPr>
          <p:cNvPr id="18" name="Rectangle 115"/>
          <p:cNvSpPr>
            <a:spLocks noChangeArrowheads="1"/>
          </p:cNvSpPr>
          <p:nvPr/>
        </p:nvSpPr>
        <p:spPr bwMode="auto">
          <a:xfrm>
            <a:off x="3863751" y="718488"/>
            <a:ext cx="3816424" cy="1168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67" tIns="44436" rIns="91440" bIns="0" numCol="1" anchor="ctr" anchorCtr="0" compatLnSpc="1">
            <a:prstTxWarp prst="textNoShape">
              <a:avLst/>
            </a:prstTxWarp>
            <a:spAutoFit/>
          </a:bodyPr>
          <a:lstStyle/>
          <a:p>
            <a:pPr lvl="0" eaLnBrk="0" fontAlgn="base" hangingPunct="0">
              <a:spcBef>
                <a:spcPct val="0"/>
              </a:spcBef>
              <a:spcAft>
                <a:spcPct val="0"/>
              </a:spcAft>
            </a:pPr>
            <a:r>
              <a:rPr lang="fr-FR" sz="1400" b="1" dirty="0">
                <a:latin typeface="Calibri" panose="020F0502020204030204" pitchFamily="34" charset="0"/>
                <a:cs typeface="Calibri" panose="020F0502020204030204" pitchFamily="34" charset="0"/>
              </a:rPr>
              <a:t> 2 – TRAME DE TRANSFERT</a:t>
            </a:r>
            <a:r>
              <a:rPr lang="fr-FR" sz="800" dirty="0">
                <a:latin typeface="Calibri" panose="020F0502020204030204" pitchFamily="34" charset="0"/>
                <a:cs typeface="Calibri" panose="020F0502020204030204" pitchFamily="34" charset="0"/>
              </a:rPr>
              <a:t>	</a:t>
            </a:r>
            <a:r>
              <a:rPr kumimoji="0" lang="fr-FR" altLang="fr-FR" sz="80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Pour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démarrer une transmission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de données, le maître sélectionne un esclave en mettant sa ligne SS respective au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NL0</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 chaque front d’horloge, le maître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envoie un bit sur la ligne MOSI</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De même il peut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recevoir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à chaque front d’horloge, sur la ligne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MISO</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 un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bit transmis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par l’esclave. La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transmission commence par le MSB</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La transmission de données est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terminée </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dès que la ligne SS est remise au </a:t>
            </a:r>
            <a:r>
              <a:rPr kumimoji="0" lang="fr-FR" altLang="fr-FR" sz="8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NL1</a:t>
            </a:r>
            <a:r>
              <a:rPr kumimoji="0" lang="fr-FR" altLang="fr-FR" sz="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rPr>
              <a:t>.</a:t>
            </a:r>
            <a:endParaRPr kumimoji="0" lang="fr-FR" altLang="fr-FR" sz="800" b="0" i="0" u="none" strike="noStrike" cap="none" normalizeH="0" baseline="0" dirty="0">
              <a:ln>
                <a:noFill/>
              </a:ln>
              <a:solidFill>
                <a:schemeClr val="tx1"/>
              </a:solidFill>
              <a:effectLst/>
              <a:latin typeface="Calibri" panose="020F0502020204030204" pitchFamily="34" charset="0"/>
              <a:cs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100" b="0" i="0" u="none" strike="noStrike" cap="none" normalizeH="0" baseline="0" dirty="0">
              <a:ln>
                <a:noFill/>
              </a:ln>
              <a:solidFill>
                <a:schemeClr val="tx1"/>
              </a:solidFill>
              <a:effectLst/>
              <a:latin typeface="Arial" panose="020B0604020202020204" pitchFamily="34" charset="0"/>
            </a:endParaRPr>
          </a:p>
        </p:txBody>
      </p:sp>
      <p:sp>
        <p:nvSpPr>
          <p:cNvPr id="2072" name="Rectangle 124"/>
          <p:cNvSpPr>
            <a:spLocks noChangeArrowheads="1"/>
          </p:cNvSpPr>
          <p:nvPr/>
        </p:nvSpPr>
        <p:spPr bwMode="auto">
          <a:xfrm>
            <a:off x="6392167" y="1986686"/>
            <a:ext cx="59637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2074" name="Image 20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091" y="1958583"/>
            <a:ext cx="2223724" cy="863218"/>
          </a:xfrm>
          <a:prstGeom prst="rect">
            <a:avLst/>
          </a:prstGeom>
        </p:spPr>
      </p:pic>
      <p:sp>
        <p:nvSpPr>
          <p:cNvPr id="2078" name="Rectangle 2077"/>
          <p:cNvSpPr/>
          <p:nvPr/>
        </p:nvSpPr>
        <p:spPr>
          <a:xfrm>
            <a:off x="3943306" y="2939303"/>
            <a:ext cx="3736869" cy="1723549"/>
          </a:xfrm>
          <a:prstGeom prst="rect">
            <a:avLst/>
          </a:prstGeom>
        </p:spPr>
        <p:txBody>
          <a:bodyPr wrap="square">
            <a:spAutoFit/>
          </a:bodyPr>
          <a:lstStyle/>
          <a:p>
            <a:pPr marL="172085" algn="just">
              <a:spcBef>
                <a:spcPts val="255"/>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Le protocole du bus SPI permet de configurer le signal d’horloge (SCK) grâce à deux paramètres :</a:t>
            </a:r>
          </a:p>
          <a:p>
            <a:pPr marL="342900" lvl="0" indent="-342900" algn="just">
              <a:spcBef>
                <a:spcPts val="300"/>
              </a:spcBef>
              <a:spcAft>
                <a:spcPts val="0"/>
              </a:spcAft>
              <a:buSzPts val="1000"/>
              <a:buFont typeface="Wingdings" panose="05000000000000000000" pitchFamily="2" charset="2"/>
              <a:buChar char=""/>
              <a:tabLst>
                <a:tab pos="785495" algn="l"/>
              </a:tabLst>
            </a:pP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CPOL</a:t>
            </a:r>
            <a:r>
              <a:rPr lang="fr-FR" sz="900" b="1" spc="180"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(Clock</a:t>
            </a:r>
            <a:r>
              <a:rPr lang="fr-FR" sz="900" b="1" spc="195"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900" b="1" dirty="0">
                <a:solidFill>
                  <a:srgbClr val="C00000"/>
                </a:solidFill>
                <a:latin typeface="Calibri" panose="020F0502020204030204" pitchFamily="34" charset="0"/>
                <a:ea typeface="Wingdings" panose="05000000000000000000" pitchFamily="2" charset="2"/>
                <a:cs typeface="Calibri" panose="020F0502020204030204" pitchFamily="34" charset="0"/>
              </a:rPr>
              <a:t>Polarity)</a:t>
            </a:r>
            <a:r>
              <a:rPr lang="fr-FR" sz="900" b="1" spc="180" dirty="0">
                <a:solidFill>
                  <a:srgbClr val="C00000"/>
                </a:solidFill>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permet</a:t>
            </a:r>
            <a:r>
              <a:rPr lang="fr-FR" sz="800" spc="19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de</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configurer</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l’état</a:t>
            </a:r>
            <a:r>
              <a:rPr lang="fr-FR" sz="800" b="1" spc="195"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logique</a:t>
            </a:r>
            <a:r>
              <a:rPr lang="fr-FR" sz="800" b="1" spc="18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de</a:t>
            </a:r>
            <a:r>
              <a:rPr lang="fr-FR" sz="800" b="1" spc="185"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repos</a:t>
            </a:r>
            <a:r>
              <a:rPr lang="fr-FR" sz="800" b="1" spc="18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du</a:t>
            </a:r>
            <a:r>
              <a:rPr lang="fr-FR" sz="800" spc="185"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signal</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d’horloge :</a:t>
            </a:r>
            <a:r>
              <a:rPr lang="fr-FR" sz="800" spc="190" dirty="0">
                <a:latin typeface="Calibri" panose="020F0502020204030204" pitchFamily="34" charset="0"/>
                <a:ea typeface="Wingdings" panose="05000000000000000000" pitchFamily="2" charset="2"/>
                <a:cs typeface="Calibri" panose="020F0502020204030204" pitchFamily="34" charset="0"/>
              </a:rPr>
              <a:t> </a:t>
            </a:r>
            <a:r>
              <a:rPr lang="fr-FR" sz="800" dirty="0">
                <a:latin typeface="Calibri" panose="020F0502020204030204" pitchFamily="34" charset="0"/>
                <a:ea typeface="Wingdings" panose="05000000000000000000" pitchFamily="2" charset="2"/>
                <a:cs typeface="Calibri" panose="020F0502020204030204" pitchFamily="34" charset="0"/>
              </a:rPr>
              <a:t>Si</a:t>
            </a:r>
          </a:p>
          <a:p>
            <a:pPr marL="784860" algn="just">
              <a:spcAft>
                <a:spcPts val="0"/>
              </a:spcAft>
            </a:pPr>
            <a:r>
              <a:rPr lang="fr-FR" sz="800" b="1" dirty="0">
                <a:latin typeface="Calibri" panose="020F0502020204030204" pitchFamily="34" charset="0"/>
                <a:ea typeface="Calibri" panose="020F0502020204030204" pitchFamily="34" charset="0"/>
                <a:cs typeface="Calibri" panose="020F0502020204030204" pitchFamily="34" charset="0"/>
              </a:rPr>
              <a:t>CPOL = 0 </a:t>
            </a:r>
            <a:r>
              <a:rPr lang="fr-FR" sz="800" dirty="0">
                <a:latin typeface="Calibri" panose="020F0502020204030204" pitchFamily="34" charset="0"/>
                <a:ea typeface="Calibri" panose="020F0502020204030204" pitchFamily="34" charset="0"/>
                <a:cs typeface="Calibri" panose="020F0502020204030204" pitchFamily="34" charset="0"/>
              </a:rPr>
              <a:t>l’état de repos est le </a:t>
            </a:r>
            <a:r>
              <a:rPr lang="fr-FR" sz="800" b="1" dirty="0">
                <a:latin typeface="Calibri" panose="020F0502020204030204" pitchFamily="34" charset="0"/>
                <a:ea typeface="Calibri" panose="020F0502020204030204" pitchFamily="34" charset="0"/>
                <a:cs typeface="Calibri" panose="020F0502020204030204" pitchFamily="34" charset="0"/>
              </a:rPr>
              <a:t>NL0 </a:t>
            </a:r>
            <a:r>
              <a:rPr lang="fr-FR" sz="800" dirty="0">
                <a:latin typeface="Calibri" panose="020F0502020204030204" pitchFamily="34" charset="0"/>
                <a:ea typeface="Calibri" panose="020F0502020204030204" pitchFamily="34" charset="0"/>
                <a:cs typeface="Calibri" panose="020F0502020204030204" pitchFamily="34" charset="0"/>
              </a:rPr>
              <a:t>et si </a:t>
            </a:r>
            <a:r>
              <a:rPr lang="fr-FR" sz="800" b="1" dirty="0">
                <a:latin typeface="Calibri" panose="020F0502020204030204" pitchFamily="34" charset="0"/>
                <a:ea typeface="Calibri" panose="020F0502020204030204" pitchFamily="34" charset="0"/>
                <a:cs typeface="Calibri" panose="020F0502020204030204" pitchFamily="34" charset="0"/>
              </a:rPr>
              <a:t>CPOL = 1 </a:t>
            </a:r>
            <a:r>
              <a:rPr lang="fr-FR" sz="800" dirty="0">
                <a:latin typeface="Calibri" panose="020F0502020204030204" pitchFamily="34" charset="0"/>
                <a:ea typeface="Calibri" panose="020F0502020204030204" pitchFamily="34" charset="0"/>
                <a:cs typeface="Calibri" panose="020F0502020204030204" pitchFamily="34" charset="0"/>
              </a:rPr>
              <a:t>l’état de repos est le </a:t>
            </a:r>
            <a:r>
              <a:rPr lang="fr-FR" sz="800" b="1" dirty="0">
                <a:latin typeface="Calibri" panose="020F0502020204030204" pitchFamily="34" charset="0"/>
                <a:ea typeface="Calibri" panose="020F0502020204030204" pitchFamily="34" charset="0"/>
                <a:cs typeface="Calibri" panose="020F0502020204030204" pitchFamily="34" charset="0"/>
              </a:rPr>
              <a:t>NL1</a:t>
            </a:r>
            <a:r>
              <a:rPr lang="fr-FR" sz="800" dirty="0">
                <a:latin typeface="Calibri" panose="020F0502020204030204" pitchFamily="34" charset="0"/>
                <a:ea typeface="Calibri" panose="020F0502020204030204" pitchFamily="34" charset="0"/>
                <a:cs typeface="Calibri" panose="020F0502020204030204" pitchFamily="34" charset="0"/>
              </a:rPr>
              <a:t>.</a:t>
            </a:r>
          </a:p>
          <a:p>
            <a:pPr marL="342900" marR="176530" lvl="0" indent="-342900" algn="just">
              <a:spcBef>
                <a:spcPts val="600"/>
              </a:spcBef>
              <a:spcAft>
                <a:spcPts val="0"/>
              </a:spcAft>
              <a:buSzPts val="1000"/>
              <a:buFont typeface="Wingdings" panose="05000000000000000000" pitchFamily="2" charset="2"/>
              <a:buChar char=""/>
              <a:tabLst>
                <a:tab pos="785495" algn="l"/>
              </a:tabLst>
            </a:pPr>
            <a:r>
              <a:rPr lang="fr-FR" sz="1000" b="1" dirty="0">
                <a:solidFill>
                  <a:srgbClr val="C00000"/>
                </a:solidFill>
                <a:latin typeface="Calibri" panose="020F0502020204030204" pitchFamily="34" charset="0"/>
                <a:ea typeface="Wingdings" panose="05000000000000000000" pitchFamily="2" charset="2"/>
                <a:cs typeface="Calibri" panose="020F0502020204030204" pitchFamily="34" charset="0"/>
              </a:rPr>
              <a:t>CPHA (Clock Phase) </a:t>
            </a:r>
            <a:r>
              <a:rPr lang="fr-FR" sz="800" dirty="0">
                <a:latin typeface="Calibri" panose="020F0502020204030204" pitchFamily="34" charset="0"/>
                <a:ea typeface="Wingdings" panose="05000000000000000000" pitchFamily="2" charset="2"/>
                <a:cs typeface="Calibri" panose="020F0502020204030204" pitchFamily="34" charset="0"/>
              </a:rPr>
              <a:t>permet de définir le front actif, c'est-à-dire sur quel front d’horloge les données sont transmises : Si </a:t>
            </a:r>
            <a:r>
              <a:rPr lang="fr-FR" sz="800" b="1" dirty="0">
                <a:latin typeface="Calibri" panose="020F0502020204030204" pitchFamily="34" charset="0"/>
                <a:ea typeface="Wingdings" panose="05000000000000000000" pitchFamily="2" charset="2"/>
                <a:cs typeface="Calibri" panose="020F0502020204030204" pitchFamily="34" charset="0"/>
              </a:rPr>
              <a:t>CPHA = 0 </a:t>
            </a:r>
            <a:r>
              <a:rPr lang="fr-FR" sz="800" dirty="0">
                <a:latin typeface="Calibri" panose="020F0502020204030204" pitchFamily="34" charset="0"/>
                <a:ea typeface="Wingdings" panose="05000000000000000000" pitchFamily="2" charset="2"/>
                <a:cs typeface="Calibri" panose="020F0502020204030204" pitchFamily="34" charset="0"/>
              </a:rPr>
              <a:t>le front actif est l</a:t>
            </a:r>
            <a:r>
              <a:rPr lang="fr-FR" sz="800" b="1" dirty="0">
                <a:latin typeface="Calibri" panose="020F0502020204030204" pitchFamily="34" charset="0"/>
                <a:ea typeface="Wingdings" panose="05000000000000000000" pitchFamily="2" charset="2"/>
                <a:cs typeface="Calibri" panose="020F0502020204030204" pitchFamily="34" charset="0"/>
              </a:rPr>
              <a:t>e front de l’état de repos vers l’état actif </a:t>
            </a:r>
            <a:r>
              <a:rPr lang="fr-FR" sz="800" dirty="0">
                <a:latin typeface="Calibri" panose="020F0502020204030204" pitchFamily="34" charset="0"/>
                <a:ea typeface="Wingdings" panose="05000000000000000000" pitchFamily="2" charset="2"/>
                <a:cs typeface="Calibri" panose="020F0502020204030204" pitchFamily="34" charset="0"/>
              </a:rPr>
              <a:t>et si </a:t>
            </a:r>
            <a:r>
              <a:rPr lang="fr-FR" sz="800" b="1" dirty="0">
                <a:latin typeface="Calibri" panose="020F0502020204030204" pitchFamily="34" charset="0"/>
                <a:ea typeface="Wingdings" panose="05000000000000000000" pitchFamily="2" charset="2"/>
                <a:cs typeface="Calibri" panose="020F0502020204030204" pitchFamily="34" charset="0"/>
              </a:rPr>
              <a:t>CPHA = 1 </a:t>
            </a:r>
            <a:r>
              <a:rPr lang="fr-FR" sz="800" dirty="0">
                <a:latin typeface="Calibri" panose="020F0502020204030204" pitchFamily="34" charset="0"/>
                <a:ea typeface="Wingdings" panose="05000000000000000000" pitchFamily="2" charset="2"/>
                <a:cs typeface="Calibri" panose="020F0502020204030204" pitchFamily="34" charset="0"/>
              </a:rPr>
              <a:t>le front actif est l</a:t>
            </a:r>
            <a:r>
              <a:rPr lang="fr-FR" sz="800" b="1" dirty="0">
                <a:latin typeface="Calibri" panose="020F0502020204030204" pitchFamily="34" charset="0"/>
                <a:ea typeface="Wingdings" panose="05000000000000000000" pitchFamily="2" charset="2"/>
                <a:cs typeface="Calibri" panose="020F0502020204030204" pitchFamily="34" charset="0"/>
              </a:rPr>
              <a:t>e front de l’état actif vers l’état de</a:t>
            </a:r>
            <a:r>
              <a:rPr lang="fr-FR" sz="800" b="1" spc="-70" dirty="0">
                <a:latin typeface="Calibri" panose="020F0502020204030204" pitchFamily="34" charset="0"/>
                <a:ea typeface="Wingdings" panose="05000000000000000000" pitchFamily="2" charset="2"/>
                <a:cs typeface="Calibri" panose="020F0502020204030204" pitchFamily="34" charset="0"/>
              </a:rPr>
              <a:t> </a:t>
            </a:r>
            <a:r>
              <a:rPr lang="fr-FR" sz="800" b="1" dirty="0">
                <a:latin typeface="Calibri" panose="020F0502020204030204" pitchFamily="34" charset="0"/>
                <a:ea typeface="Wingdings" panose="05000000000000000000" pitchFamily="2" charset="2"/>
                <a:cs typeface="Calibri" panose="020F0502020204030204" pitchFamily="34" charset="0"/>
              </a:rPr>
              <a:t>repos</a:t>
            </a:r>
            <a:r>
              <a:rPr lang="fr-FR" sz="800" dirty="0">
                <a:latin typeface="Calibri" panose="020F0502020204030204" pitchFamily="34" charset="0"/>
                <a:ea typeface="Wingdings" panose="05000000000000000000" pitchFamily="2" charset="2"/>
                <a:cs typeface="Calibri" panose="020F0502020204030204" pitchFamily="34" charset="0"/>
              </a:rPr>
              <a:t>.</a:t>
            </a:r>
          </a:p>
          <a:p>
            <a:pPr>
              <a:spcBef>
                <a:spcPts val="45"/>
              </a:spcBef>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 </a:t>
            </a:r>
          </a:p>
          <a:p>
            <a:pPr marL="172720" algn="just">
              <a:spcAft>
                <a:spcPts val="0"/>
              </a:spcAft>
            </a:pPr>
            <a:r>
              <a:rPr lang="fr-FR" sz="800" dirty="0">
                <a:latin typeface="Calibri" panose="020F0502020204030204" pitchFamily="34" charset="0"/>
                <a:ea typeface="Calibri" panose="020F0502020204030204" pitchFamily="34" charset="0"/>
                <a:cs typeface="Calibri" panose="020F0502020204030204" pitchFamily="34" charset="0"/>
              </a:rPr>
              <a:t>Ils en résultent quatre modes différents de transmission :</a:t>
            </a:r>
          </a:p>
        </p:txBody>
      </p:sp>
      <p:pic>
        <p:nvPicPr>
          <p:cNvPr id="2088" name="Image 2087"/>
          <p:cNvPicPr>
            <a:picLocks noChangeAspect="1"/>
          </p:cNvPicPr>
          <p:nvPr/>
        </p:nvPicPr>
        <p:blipFill>
          <a:blip r:embed="rId4"/>
          <a:stretch>
            <a:fillRect/>
          </a:stretch>
        </p:blipFill>
        <p:spPr>
          <a:xfrm>
            <a:off x="3933603" y="4940787"/>
            <a:ext cx="3650716" cy="675107"/>
          </a:xfrm>
          <a:prstGeom prst="rect">
            <a:avLst/>
          </a:prstGeom>
        </p:spPr>
      </p:pic>
      <p:sp>
        <p:nvSpPr>
          <p:cNvPr id="2090" name="Rectangle 2089"/>
          <p:cNvSpPr/>
          <p:nvPr/>
        </p:nvSpPr>
        <p:spPr>
          <a:xfrm>
            <a:off x="3943306" y="5615894"/>
            <a:ext cx="3816424" cy="33855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Pour une transmission de données correcte il est important que ces paramètres soient réglés de manière identique pour tous les appareils reliés au bus.</a:t>
            </a:r>
          </a:p>
        </p:txBody>
      </p:sp>
      <p:pic>
        <p:nvPicPr>
          <p:cNvPr id="2094" name="Image 2093"/>
          <p:cNvPicPr>
            <a:picLocks noChangeAspect="1"/>
          </p:cNvPicPr>
          <p:nvPr/>
        </p:nvPicPr>
        <p:blipFill rotWithShape="1">
          <a:blip r:embed="rId5"/>
          <a:srcRect b="8442"/>
          <a:stretch/>
        </p:blipFill>
        <p:spPr>
          <a:xfrm>
            <a:off x="7683659" y="570802"/>
            <a:ext cx="4374099" cy="1562054"/>
          </a:xfrm>
          <a:prstGeom prst="rect">
            <a:avLst/>
          </a:prstGeom>
        </p:spPr>
      </p:pic>
      <p:sp>
        <p:nvSpPr>
          <p:cNvPr id="2096" name="Rectangle 2095"/>
          <p:cNvSpPr/>
          <p:nvPr/>
        </p:nvSpPr>
        <p:spPr>
          <a:xfrm>
            <a:off x="7680175" y="2300075"/>
            <a:ext cx="4320481" cy="1261884"/>
          </a:xfrm>
          <a:prstGeom prst="rect">
            <a:avLst/>
          </a:prstGeom>
        </p:spPr>
        <p:txBody>
          <a:bodyPr wrap="square">
            <a:spAutoFit/>
          </a:bodyPr>
          <a:lstStyle/>
          <a:p>
            <a:r>
              <a:rPr lang="fr-FR" sz="800" dirty="0">
                <a:latin typeface="Calibri" panose="020F0502020204030204" pitchFamily="34" charset="0"/>
                <a:cs typeface="Calibri" panose="020F0502020204030204" pitchFamily="34" charset="0"/>
              </a:rPr>
              <a:t>La fréquence du signal SCK est fixée par le maitre en tenant compte des possibilités de l'esclave. Il s’agit très souvent d’un rapport de la fréquence de fonctionnement du maître (fC/2, fC/4, fC/8….).</a:t>
            </a:r>
          </a:p>
          <a:p>
            <a:endParaRPr lang="fr-FR" sz="800" dirty="0">
              <a:latin typeface="Calibri" panose="020F0502020204030204" pitchFamily="34" charset="0"/>
              <a:cs typeface="Calibri" panose="020F0502020204030204" pitchFamily="34" charset="0"/>
            </a:endParaRPr>
          </a:p>
          <a:p>
            <a:r>
              <a:rPr lang="fr-FR" sz="800" dirty="0">
                <a:latin typeface="Calibri" panose="020F0502020204030204" pitchFamily="34" charset="0"/>
                <a:cs typeface="Calibri" panose="020F0502020204030204" pitchFamily="34" charset="0"/>
              </a:rPr>
              <a:t>Pour un µC PIC, les réglages de la fréquence et des paramètres CPHA et CPOL sont disponibles par le biais d'un registre interne spécifique 8 bits (SPCON : Serial Peripheral CONtrol register) dans lequel chaque bit représente un paramètre.</a:t>
            </a:r>
            <a:r>
              <a:rPr lang="fr-FR" sz="1400" b="1" i="1" dirty="0">
                <a:solidFill>
                  <a:srgbClr val="C00000"/>
                </a:solidFill>
                <a:latin typeface="Calibri" panose="020F0502020204030204" pitchFamily="34" charset="0"/>
                <a:cs typeface="Calibri" panose="020F0502020204030204" pitchFamily="34" charset="0"/>
              </a:rPr>
              <a:t>Cas du 18F87K22 : Registres SSPxCON1 et SSPxSTAT.</a:t>
            </a:r>
          </a:p>
        </p:txBody>
      </p:sp>
      <p:pic>
        <p:nvPicPr>
          <p:cNvPr id="2098" name="Image 2097"/>
          <p:cNvPicPr>
            <a:picLocks noChangeAspect="1"/>
          </p:cNvPicPr>
          <p:nvPr/>
        </p:nvPicPr>
        <p:blipFill>
          <a:blip r:embed="rId6"/>
          <a:stretch>
            <a:fillRect/>
          </a:stretch>
        </p:blipFill>
        <p:spPr>
          <a:xfrm>
            <a:off x="7796693" y="3685070"/>
            <a:ext cx="4333139" cy="2884972"/>
          </a:xfrm>
          <a:prstGeom prst="rect">
            <a:avLst/>
          </a:prstGeom>
        </p:spPr>
      </p:pic>
      <p:sp>
        <p:nvSpPr>
          <p:cNvPr id="2100" name="ZoneTexte 2099"/>
          <p:cNvSpPr txBox="1"/>
          <p:nvPr/>
        </p:nvSpPr>
        <p:spPr>
          <a:xfrm>
            <a:off x="356021" y="1734524"/>
            <a:ext cx="3035180" cy="1692771"/>
          </a:xfrm>
          <a:prstGeom prst="rect">
            <a:avLst/>
          </a:prstGeom>
          <a:noFill/>
        </p:spPr>
        <p:txBody>
          <a:bodyPr wrap="square" rtlCol="0">
            <a:spAutoFit/>
          </a:bodyPr>
          <a:lstStyle/>
          <a:p>
            <a:r>
              <a:rPr lang="fr-FR" sz="800" b="1" dirty="0">
                <a:solidFill>
                  <a:srgbClr val="C00000"/>
                </a:solidFill>
                <a:latin typeface="Calibri" panose="020F0502020204030204" pitchFamily="34" charset="0"/>
                <a:cs typeface="Calibri" panose="020F0502020204030204" pitchFamily="34" charset="0"/>
              </a:rPr>
              <a:t>MOSI (Master Out Slave In) : </a:t>
            </a:r>
            <a:r>
              <a:rPr lang="fr-FR" sz="800" b="1" dirty="0">
                <a:latin typeface="Calibri" panose="020F0502020204030204" pitchFamily="34" charset="0"/>
                <a:cs typeface="Calibri" panose="020F0502020204030204" pitchFamily="34" charset="0"/>
              </a:rPr>
              <a:t>Sur la ligne MOSI le maître transmet des données à l’esclave.</a:t>
            </a:r>
          </a:p>
          <a:p>
            <a:endParaRPr lang="fr-FR" sz="800" b="1" dirty="0">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MISO (Master In Slave Out) : </a:t>
            </a:r>
            <a:r>
              <a:rPr lang="fr-FR" sz="800" b="1" dirty="0">
                <a:latin typeface="Calibri" panose="020F0502020204030204" pitchFamily="34" charset="0"/>
                <a:cs typeface="Calibri" panose="020F0502020204030204" pitchFamily="34" charset="0"/>
              </a:rPr>
              <a:t>Sur la ligne MISO l’esclave transmet des données au maître.</a:t>
            </a:r>
          </a:p>
          <a:p>
            <a:endParaRPr lang="fr-FR" sz="800" dirty="0">
              <a:solidFill>
                <a:srgbClr val="C00000"/>
              </a:solidFill>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SCK (SPI Serial </a:t>
            </a:r>
            <a:r>
              <a:rPr lang="fr-FR" sz="800" b="1" dirty="0" err="1">
                <a:solidFill>
                  <a:srgbClr val="C00000"/>
                </a:solidFill>
                <a:latin typeface="Calibri" panose="020F0502020204030204" pitchFamily="34" charset="0"/>
                <a:cs typeface="Calibri" panose="020F0502020204030204" pitchFamily="34" charset="0"/>
              </a:rPr>
              <a:t>ClocK</a:t>
            </a:r>
            <a:r>
              <a:rPr lang="fr-FR" sz="800" b="1" dirty="0">
                <a:solidFill>
                  <a:srgbClr val="C00000"/>
                </a:solidFill>
                <a:latin typeface="Calibri" panose="020F0502020204030204" pitchFamily="34" charset="0"/>
                <a:cs typeface="Calibri" panose="020F0502020204030204" pitchFamily="34" charset="0"/>
              </a:rPr>
              <a:t>) : </a:t>
            </a:r>
            <a:r>
              <a:rPr lang="fr-FR" sz="800" b="1" dirty="0">
                <a:latin typeface="Calibri" panose="020F0502020204030204" pitchFamily="34" charset="0"/>
                <a:cs typeface="Calibri" panose="020F0502020204030204" pitchFamily="34" charset="0"/>
              </a:rPr>
              <a:t>Signal d’horloge, généré par le maitre, qui synchronise la transmission. La fréquence de ce signal est fixée par le maître et est programmable.</a:t>
            </a:r>
          </a:p>
          <a:p>
            <a:endParaRPr lang="fr-FR" sz="800" b="1" dirty="0">
              <a:latin typeface="Calibri" panose="020F0502020204030204" pitchFamily="34" charset="0"/>
              <a:cs typeface="Calibri" panose="020F0502020204030204" pitchFamily="34" charset="0"/>
            </a:endParaRPr>
          </a:p>
          <a:p>
            <a:r>
              <a:rPr lang="fr-FR" sz="800" b="1" dirty="0">
                <a:solidFill>
                  <a:srgbClr val="C00000"/>
                </a:solidFill>
                <a:latin typeface="Calibri" panose="020F0502020204030204" pitchFamily="34" charset="0"/>
                <a:cs typeface="Calibri" panose="020F0502020204030204" pitchFamily="34" charset="0"/>
              </a:rPr>
              <a:t>SS (Slave Select) : </a:t>
            </a:r>
            <a:r>
              <a:rPr lang="fr-FR" sz="800" b="1" dirty="0">
                <a:latin typeface="Calibri" panose="020F0502020204030204" pitchFamily="34" charset="0"/>
                <a:cs typeface="Calibri" panose="020F0502020204030204" pitchFamily="34" charset="0"/>
              </a:rPr>
              <a:t>Ce signal placé au NL0 permet de sélectionner (adresser) individuellement un esclave. Il y a autant de lignes SS que d’esclaves sur le bus. </a:t>
            </a:r>
          </a:p>
        </p:txBody>
      </p:sp>
      <p:cxnSp>
        <p:nvCxnSpPr>
          <p:cNvPr id="2104" name="Connecteur droit 2103"/>
          <p:cNvCxnSpPr/>
          <p:nvPr/>
        </p:nvCxnSpPr>
        <p:spPr>
          <a:xfrm>
            <a:off x="3611370" y="598575"/>
            <a:ext cx="0" cy="54227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680175" y="598574"/>
            <a:ext cx="0" cy="54227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Espace réservé du pied de page 2"/>
          <p:cNvSpPr>
            <a:spLocks noGrp="1"/>
          </p:cNvSpPr>
          <p:nvPr>
            <p:ph type="ftr" sz="quarter" idx="16"/>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93548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texte 9">
            <a:extLst>
              <a:ext uri="{FF2B5EF4-FFF2-40B4-BE49-F238E27FC236}">
                <a16:creationId xmlns:a16="http://schemas.microsoft.com/office/drawing/2014/main" id="{4818B560-32CE-40E8-8ACD-8E82900E92C9}"/>
              </a:ext>
            </a:extLst>
          </p:cNvPr>
          <p:cNvSpPr>
            <a:spLocks noGrp="1"/>
          </p:cNvSpPr>
          <p:nvPr>
            <p:ph type="body" sz="quarter" idx="14"/>
          </p:nvPr>
        </p:nvSpPr>
        <p:spPr>
          <a:xfrm>
            <a:off x="8711658" y="3357563"/>
            <a:ext cx="3145380" cy="2735262"/>
          </a:xfrm>
        </p:spPr>
        <p:txBody>
          <a:bodyPr>
            <a:normAutofit fontScale="92500" lnSpcReduction="10000"/>
          </a:bodyPr>
          <a:lstStyle/>
          <a:p>
            <a:r>
              <a:rPr lang="fr-FR" i="1" dirty="0"/>
              <a:t>« </a:t>
            </a:r>
            <a:r>
              <a:rPr lang="fr-FR" b="1" dirty="0"/>
              <a:t>SCLK</a:t>
            </a:r>
            <a:r>
              <a:rPr lang="fr-FR" dirty="0"/>
              <a:t> — Serial Clock, Horloge (généré par le maître)</a:t>
            </a:r>
          </a:p>
          <a:p>
            <a:r>
              <a:rPr lang="fr-FR" b="1" dirty="0"/>
              <a:t>MOSI</a:t>
            </a:r>
            <a:r>
              <a:rPr lang="fr-FR" dirty="0"/>
              <a:t> — Master Output, Slave Input (généré par le maître)</a:t>
            </a:r>
          </a:p>
          <a:p>
            <a:r>
              <a:rPr lang="fr-FR" b="1" dirty="0"/>
              <a:t>MISO</a:t>
            </a:r>
            <a:r>
              <a:rPr lang="fr-FR" dirty="0"/>
              <a:t> — Master Input, Slave Output (généré par l'esclave)</a:t>
            </a:r>
          </a:p>
          <a:p>
            <a:r>
              <a:rPr lang="fr-FR" b="1" dirty="0"/>
              <a:t>CS</a:t>
            </a:r>
            <a:r>
              <a:rPr lang="fr-FR" dirty="0"/>
              <a:t> — Chip(Slave) Select, Actif à l'état bas (généré par le maître)</a:t>
            </a:r>
          </a:p>
          <a:p>
            <a:r>
              <a:rPr lang="fr-FR" i="1" dirty="0"/>
              <a:t>. </a:t>
            </a: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SPI / </a:t>
            </a:r>
            <a:br>
              <a:rPr lang="fr-FR" sz="2800" dirty="0">
                <a:solidFill>
                  <a:srgbClr val="FF0000"/>
                </a:solidFill>
              </a:rPr>
            </a:br>
            <a:r>
              <a:rPr lang="fr-FR" sz="2800" dirty="0">
                <a:solidFill>
                  <a:srgbClr val="FF0000"/>
                </a:solidFill>
              </a:rPr>
              <a:t>2.1 Généralités</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6" name="Espace réservé pour une image  5"/>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8711658" y="332656"/>
            <a:ext cx="3145334" cy="3024335"/>
          </a:xfrm>
        </p:spPr>
      </p:pic>
      <p:pic>
        <p:nvPicPr>
          <p:cNvPr id="12" name="Image 11"/>
          <p:cNvPicPr>
            <a:picLocks noChangeAspect="1"/>
          </p:cNvPicPr>
          <p:nvPr/>
        </p:nvPicPr>
        <p:blipFill>
          <a:blip r:embed="rId3"/>
          <a:stretch>
            <a:fillRect/>
          </a:stretch>
        </p:blipFill>
        <p:spPr>
          <a:xfrm>
            <a:off x="8711658" y="332656"/>
            <a:ext cx="3101918" cy="3051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5" name="Image 14"/>
          <p:cNvPicPr>
            <a:picLocks noChangeAspect="1"/>
          </p:cNvPicPr>
          <p:nvPr/>
        </p:nvPicPr>
        <p:blipFill>
          <a:blip r:embed="rId4"/>
          <a:stretch>
            <a:fillRect/>
          </a:stretch>
        </p:blipFill>
        <p:spPr>
          <a:xfrm>
            <a:off x="263352" y="1517141"/>
            <a:ext cx="7425572" cy="4230991"/>
          </a:xfrm>
          <a:prstGeom prst="rect">
            <a:avLst/>
          </a:prstGeom>
        </p:spPr>
      </p:pic>
      <p:sp>
        <p:nvSpPr>
          <p:cNvPr id="3" name="Espace réservé du pied de page 2"/>
          <p:cNvSpPr>
            <a:spLocks noGrp="1"/>
          </p:cNvSpPr>
          <p:nvPr>
            <p:ph type="ftr" sz="quarter" idx="16"/>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50540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BUS SPI </a:t>
            </a:r>
          </a:p>
          <a:p>
            <a:r>
              <a:rPr lang="fr-FR" sz="2800" dirty="0">
                <a:solidFill>
                  <a:srgbClr val="FF0000"/>
                </a:solidFill>
              </a:rPr>
              <a:t>2.2 Origines</a:t>
            </a:r>
          </a:p>
        </p:txBody>
      </p:sp>
      <p:sp>
        <p:nvSpPr>
          <p:cNvPr id="8" name="Espace réservé du contenu 2"/>
          <p:cNvSpPr txBox="1">
            <a:spLocks/>
          </p:cNvSpPr>
          <p:nvPr/>
        </p:nvSpPr>
        <p:spPr>
          <a:xfrm>
            <a:off x="201532" y="1688029"/>
            <a:ext cx="11990468"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dirty="0"/>
              <a:t>Le bus série SPI (Serial Peripheral Interface), à initialement été développé par Motorola.</a:t>
            </a:r>
          </a:p>
          <a:p>
            <a:r>
              <a:rPr lang="fr-FR" sz="2000" dirty="0"/>
              <a:t>D’autres fabricants (Microchip, Atmel, Texas Instrument...) ont adopté pour ce type de liaison et de nombreux composants sont apparus (mémoires, capteurs, micro contrôleurs...).</a:t>
            </a:r>
          </a:p>
          <a:p>
            <a:r>
              <a:rPr lang="fr-FR" dirty="0"/>
              <a:t>EXEMPLE : (Valise pédagogique Réseaux de terrains)</a:t>
            </a:r>
          </a:p>
          <a:p>
            <a:endParaRPr lang="fr-FR" dirty="0"/>
          </a:p>
          <a:p>
            <a:endParaRPr lang="fr-FR" dirty="0"/>
          </a:p>
        </p:txBody>
      </p:sp>
      <p:pic>
        <p:nvPicPr>
          <p:cNvPr id="9" name="Image 8"/>
          <p:cNvPicPr>
            <a:picLocks noChangeAspect="1"/>
          </p:cNvPicPr>
          <p:nvPr/>
        </p:nvPicPr>
        <p:blipFill>
          <a:blip r:embed="rId2"/>
          <a:stretch>
            <a:fillRect/>
          </a:stretch>
        </p:blipFill>
        <p:spPr>
          <a:xfrm>
            <a:off x="224106" y="3494677"/>
            <a:ext cx="4500293" cy="1191465"/>
          </a:xfrm>
          <a:prstGeom prst="rect">
            <a:avLst/>
          </a:prstGeom>
        </p:spPr>
      </p:pic>
      <p:pic>
        <p:nvPicPr>
          <p:cNvPr id="10" name="Image 9"/>
          <p:cNvPicPr>
            <a:picLocks noChangeAspect="1"/>
          </p:cNvPicPr>
          <p:nvPr/>
        </p:nvPicPr>
        <p:blipFill>
          <a:blip r:embed="rId3"/>
          <a:stretch>
            <a:fillRect/>
          </a:stretch>
        </p:blipFill>
        <p:spPr>
          <a:xfrm>
            <a:off x="7968208" y="3175516"/>
            <a:ext cx="3314700" cy="1581150"/>
          </a:xfrm>
          <a:prstGeom prst="rect">
            <a:avLst/>
          </a:prstGeom>
        </p:spPr>
      </p:pic>
      <p:pic>
        <p:nvPicPr>
          <p:cNvPr id="11" name="Image 10"/>
          <p:cNvPicPr>
            <a:picLocks noChangeAspect="1"/>
          </p:cNvPicPr>
          <p:nvPr/>
        </p:nvPicPr>
        <p:blipFill>
          <a:blip r:embed="rId4"/>
          <a:stretch>
            <a:fillRect/>
          </a:stretch>
        </p:blipFill>
        <p:spPr>
          <a:xfrm>
            <a:off x="2231330" y="4932809"/>
            <a:ext cx="7153275" cy="1200150"/>
          </a:xfrm>
          <a:prstGeom prst="rect">
            <a:avLst/>
          </a:prstGeom>
        </p:spPr>
      </p:pic>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31835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pic>
        <p:nvPicPr>
          <p:cNvPr id="32" name="image4.jpeg"/>
          <p:cNvPicPr/>
          <p:nvPr/>
        </p:nvPicPr>
        <p:blipFill>
          <a:blip r:embed="rId2" cstate="print"/>
          <a:stretch>
            <a:fillRect/>
          </a:stretch>
        </p:blipFill>
        <p:spPr>
          <a:xfrm>
            <a:off x="447812" y="701432"/>
            <a:ext cx="11521280" cy="5513752"/>
          </a:xfrm>
          <a:prstGeom prst="rect">
            <a:avLst/>
          </a:prstGeom>
        </p:spPr>
      </p:pic>
      <p:sp>
        <p:nvSpPr>
          <p:cNvPr id="33" name="Titre 1"/>
          <p:cNvSpPr txBox="1">
            <a:spLocks/>
          </p:cNvSpPr>
          <p:nvPr/>
        </p:nvSpPr>
        <p:spPr>
          <a:xfrm>
            <a:off x="-6176" y="16917"/>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BUS SPI </a:t>
            </a:r>
          </a:p>
          <a:p>
            <a:r>
              <a:rPr lang="fr-FR" sz="2800" dirty="0">
                <a:solidFill>
                  <a:srgbClr val="FF0000"/>
                </a:solidFill>
              </a:rPr>
              <a:t>2.3 Philosophie</a:t>
            </a:r>
          </a:p>
        </p:txBody>
      </p:sp>
      <p:sp>
        <p:nvSpPr>
          <p:cNvPr id="2" name="Espace réservé du pied de page 1"/>
          <p:cNvSpPr>
            <a:spLocks noGrp="1"/>
          </p:cNvSpPr>
          <p:nvPr>
            <p:ph type="ftr" sz="quarter" idx="27"/>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67621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sp>
        <p:nvSpPr>
          <p:cNvPr id="5" name="Rectangle 2"/>
          <p:cNvSpPr>
            <a:spLocks noChangeArrowheads="1"/>
          </p:cNvSpPr>
          <p:nvPr/>
        </p:nvSpPr>
        <p:spPr bwMode="auto">
          <a:xfrm>
            <a:off x="-672752" y="-185079"/>
            <a:ext cx="8707367" cy="127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5507" tIns="136482" rIns="91440" bIns="0" numCol="1" anchor="ctr" anchorCtr="0" compatLnSpc="1">
            <a:prstTxWarp prst="textNoShape">
              <a:avLst/>
            </a:prstTxWarp>
            <a:spAutoFit/>
          </a:bodyPr>
          <a:lstStyle/>
          <a:p>
            <a:pPr lvl="1"/>
            <a:r>
              <a:rPr lang="fr-FR" sz="2800" dirty="0">
                <a:solidFill>
                  <a:srgbClr val="FF0000"/>
                </a:solidFill>
              </a:rPr>
              <a:t>FISA S3E A4 Réseaux de TERRAINS/BUS SPI /</a:t>
            </a:r>
          </a:p>
          <a:p>
            <a:pPr lvl="1"/>
            <a:r>
              <a:rPr lang="fr-FR" sz="2800" dirty="0">
                <a:solidFill>
                  <a:srgbClr val="FF0000"/>
                </a:solidFill>
              </a:rPr>
              <a:t>2.4 Synoptique d'une liaison SPI Maître-Esclave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i="0" u="none" strike="noStrike" cap="none" normalizeH="0" baseline="0" dirty="0">
              <a:ln>
                <a:noFill/>
              </a:ln>
              <a:solidFill>
                <a:schemeClr val="tx1"/>
              </a:solidFill>
              <a:effectLst/>
              <a:latin typeface="Arial" panose="020B0604020202020204" pitchFamily="34" charset="0"/>
            </a:endParaRPr>
          </a:p>
        </p:txBody>
      </p:sp>
      <p:sp>
        <p:nvSpPr>
          <p:cNvPr id="8" name="Rectangle 7"/>
          <p:cNvSpPr/>
          <p:nvPr/>
        </p:nvSpPr>
        <p:spPr>
          <a:xfrm>
            <a:off x="27184" y="3514172"/>
            <a:ext cx="11885889" cy="2246769"/>
          </a:xfrm>
          <a:prstGeom prst="rect">
            <a:avLst/>
          </a:prstGeom>
        </p:spPr>
        <p:txBody>
          <a:bodyPr wrap="square">
            <a:spAutoFit/>
          </a:bodyPr>
          <a:lstStyle/>
          <a:p>
            <a:r>
              <a:rPr lang="fr-FR" sz="2800" dirty="0"/>
              <a:t>On utilise le principe du registre à décalage. Dans le cas ci-dessus, en 8 périodes d'horloge, l'octet passe du registre du maître à celui de l'esclave et réciproquement le contenu du registre d'esclave est passé dans celui du maître (full-duplex : simultanéité des transferts). Puisqu’il ne peut pas y avoir de collisions lors du transfert, il n'y a pas besoin d'arbitrage.</a:t>
            </a:r>
          </a:p>
        </p:txBody>
      </p:sp>
      <p:pic>
        <p:nvPicPr>
          <p:cNvPr id="10" name="image10.png"/>
          <p:cNvPicPr/>
          <p:nvPr/>
        </p:nvPicPr>
        <p:blipFill>
          <a:blip r:embed="rId2" cstate="print"/>
          <a:stretch>
            <a:fillRect/>
          </a:stretch>
        </p:blipFill>
        <p:spPr>
          <a:xfrm>
            <a:off x="1991544" y="1336364"/>
            <a:ext cx="6419850" cy="2074545"/>
          </a:xfrm>
          <a:prstGeom prst="rect">
            <a:avLst/>
          </a:prstGeom>
        </p:spPr>
      </p:pic>
      <p:sp>
        <p:nvSpPr>
          <p:cNvPr id="2" name="Espace réservé du pied de page 1"/>
          <p:cNvSpPr>
            <a:spLocks noGrp="1"/>
          </p:cNvSpPr>
          <p:nvPr>
            <p:ph type="ftr" sz="quarter" idx="27"/>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0457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pic>
        <p:nvPicPr>
          <p:cNvPr id="6146" name="image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332" y="4158586"/>
            <a:ext cx="1800200" cy="8824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96688" y="1519760"/>
            <a:ext cx="12025336" cy="2068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0" tIns="128547" rIns="91440" bIns="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Pct val="100000"/>
              <a:buFontTx/>
              <a:buAutoNum type="arabicPeriod"/>
              <a:tabLst/>
            </a:pPr>
            <a:r>
              <a:rPr kumimoji="0" lang="fr-FR" altLang="fr-FR" sz="1600" b="1" i="0" u="none" strike="noStrike" cap="none" normalizeH="0" baseline="0" dirty="0" bmk="_TOC_250021">
                <a:ln>
                  <a:noFill/>
                </a:ln>
                <a:solidFill>
                  <a:schemeClr val="tx1"/>
                </a:solidFill>
                <a:effectLst/>
                <a:latin typeface="Arial" panose="020B0604020202020204" pitchFamily="34" charset="0"/>
                <a:ea typeface="Arial" panose="020B0604020202020204" pitchFamily="34" charset="0"/>
              </a:rPr>
              <a:t>L</a:t>
            </a:r>
            <a:r>
              <a:rPr kumimoji="0" lang="fr-FR" altLang="fr-FR" sz="1600" b="1" i="0" u="none" strike="noStrike" cap="none" normalizeH="0" baseline="0" dirty="0">
                <a:ln>
                  <a:noFill/>
                </a:ln>
                <a:solidFill>
                  <a:schemeClr val="tx1"/>
                </a:solidFill>
                <a:effectLst/>
                <a:latin typeface="Arial" panose="020B0604020202020204" pitchFamily="34" charset="0"/>
                <a:ea typeface="Arial" panose="020B0604020202020204" pitchFamily="34" charset="0"/>
              </a:rPr>
              <a:t>e support physique</a:t>
            </a:r>
          </a:p>
          <a:p>
            <a:pPr lvl="1" eaLnBrk="0" fontAlgn="base" hangingPunct="0">
              <a:spcBef>
                <a:spcPct val="0"/>
              </a:spcBef>
              <a:spcAft>
                <a:spcPct val="0"/>
              </a:spcAft>
              <a:buSzPct val="100000"/>
            </a:pPr>
            <a:br>
              <a:rPr lang="fr-FR" altLang="fr-FR" sz="1600" dirty="0">
                <a:latin typeface="Arial" panose="020B0604020202020204" pitchFamily="34" charset="0"/>
                <a:ea typeface="Times New Roman" panose="02020603050405020304" pitchFamily="18" charset="0"/>
              </a:rPr>
            </a:br>
            <a:r>
              <a:rPr lang="fr-FR" altLang="fr-FR" sz="1600" dirty="0">
                <a:latin typeface="Arial" panose="020B0604020202020204" pitchFamily="34" charset="0"/>
                <a:ea typeface="Times New Roman" panose="02020603050405020304" pitchFamily="18" charset="0"/>
              </a:rPr>
              <a:t>La ligne est constituée de 3 fils auxquels il faut ajouter les fils de sélection d'esclave.</a:t>
            </a:r>
            <a:endParaRPr kumimoji="0" lang="fr-FR" altLang="fr-FR" sz="1600" b="1" i="0" u="none" strike="noStrike" cap="none" normalizeH="0" baseline="0" dirty="0">
              <a:ln>
                <a:noFill/>
              </a:ln>
              <a:solidFill>
                <a:schemeClr val="tx1"/>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Les données échangées sont des octets. La transmission s’effectue sur 2 fils monodirectionnels (nommés MOSI, MISO).</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Une horloge indépendante fixée par le maître synchronise les échanges (en général sur front).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La fréquence de l’horloge de transmission est comprise entre 1 Mhz et 20 Mhz (selon les performances des circuits reliés au bus).</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Il n’y a pas d’adressage des esclaves (comme sur un bus i2C par exemple). L’esclave devient actif au moyen d’une ligne de sélection de boîtier dédiée (généralement active à l'état bas).</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nvGrpSpPr>
          <p:cNvPr id="9" name="Group 2"/>
          <p:cNvGrpSpPr>
            <a:grpSpLocks/>
          </p:cNvGrpSpPr>
          <p:nvPr/>
        </p:nvGrpSpPr>
        <p:grpSpPr bwMode="auto">
          <a:xfrm>
            <a:off x="2855641" y="3348382"/>
            <a:ext cx="5325850" cy="2528890"/>
            <a:chOff x="5701" y="623"/>
            <a:chExt cx="5322" cy="3109"/>
          </a:xfrm>
        </p:grpSpPr>
        <p:sp>
          <p:nvSpPr>
            <p:cNvPr id="10" name="Rectangle 3"/>
            <p:cNvSpPr>
              <a:spLocks noChangeArrowheads="1"/>
            </p:cNvSpPr>
            <p:nvPr/>
          </p:nvSpPr>
          <p:spPr bwMode="auto">
            <a:xfrm>
              <a:off x="5751" y="672"/>
              <a:ext cx="5272" cy="3059"/>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 y="632"/>
              <a:ext cx="5272" cy="3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5"/>
            <p:cNvSpPr txBox="1">
              <a:spLocks noChangeArrowheads="1"/>
            </p:cNvSpPr>
            <p:nvPr/>
          </p:nvSpPr>
          <p:spPr bwMode="auto">
            <a:xfrm>
              <a:off x="5711" y="632"/>
              <a:ext cx="5272" cy="3059"/>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ts val="338"/>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SCLK (serial clock)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Horloge du bus (produite par le maître)</a:t>
              </a:r>
            </a:p>
            <a:p>
              <a:pPr marL="0" marR="0" lvl="0" indent="0" algn="l" defTabSz="914400" rtl="0" eaLnBrk="0" fontAlgn="base" latinLnBrk="0" hangingPunct="0">
                <a:lnSpc>
                  <a:spcPct val="100000"/>
                </a:lnSpc>
                <a:spcBef>
                  <a:spcPts val="913"/>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MOSI (Master Out Slave In)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Données du maître vers l’esclave actif</a:t>
              </a:r>
            </a:p>
            <a:p>
              <a:pPr marL="0" marR="0" lvl="0" indent="0" algn="l" defTabSz="914400" rtl="0" eaLnBrk="0" fontAlgn="base" latinLnBrk="0" hangingPunct="0">
                <a:lnSpc>
                  <a:spcPct val="100000"/>
                </a:lnSpc>
                <a:spcBef>
                  <a:spcPts val="900"/>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MISO (Master In Slave Out) </a:t>
              </a:r>
              <a:r>
                <a:rPr kumimoji="0" lang="fr-FR" altLang="fr-FR" sz="1100" b="0" i="0" u="none" strike="noStrike" cap="none" normalizeH="0" baseline="0" dirty="0">
                  <a:ln>
                    <a:noFill/>
                  </a:ln>
                  <a:solidFill>
                    <a:schemeClr val="tx1"/>
                  </a:solidFill>
                  <a:effectLst/>
                  <a:latin typeface="Calibri" panose="020F0502020204030204" pitchFamily="34" charset="0"/>
                </a:rPr>
                <a:t>:</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Données de l’esclave actif vers le maître</a:t>
              </a:r>
            </a:p>
            <a:p>
              <a:pPr marL="0" marR="0" lvl="0" indent="0" algn="l" defTabSz="914400" rtl="0" eaLnBrk="0" fontAlgn="base" latinLnBrk="0" hangingPunct="0">
                <a:lnSpc>
                  <a:spcPct val="100000"/>
                </a:lnSpc>
                <a:spcBef>
                  <a:spcPts val="913"/>
                </a:spcBef>
                <a:spcAft>
                  <a:spcPts val="800"/>
                </a:spcAft>
                <a:buClrTx/>
                <a:buSzTx/>
                <a:buFontTx/>
                <a:buNone/>
                <a:tabLst/>
              </a:pPr>
              <a:r>
                <a:rPr kumimoji="0" lang="fr-FR" altLang="fr-FR" sz="1100" b="1" i="0" u="none" strike="noStrike" cap="none" normalizeH="0" baseline="0" dirty="0">
                  <a:ln>
                    <a:noFill/>
                  </a:ln>
                  <a:solidFill>
                    <a:schemeClr val="tx1"/>
                  </a:solidFill>
                  <a:effectLst/>
                  <a:latin typeface="Calibri" panose="020F0502020204030204" pitchFamily="34" charset="0"/>
                </a:rPr>
                <a:t>SSn (</a:t>
              </a:r>
              <a:r>
                <a:rPr kumimoji="0" lang="fr-FR" altLang="fr-FR" sz="1100" b="0" i="0" u="none" strike="noStrike" cap="none" normalizeH="0" baseline="0" dirty="0">
                  <a:ln>
                    <a:noFill/>
                  </a:ln>
                  <a:solidFill>
                    <a:schemeClr val="tx1"/>
                  </a:solidFill>
                  <a:effectLst/>
                  <a:latin typeface="Calibri" panose="020F0502020204030204" pitchFamily="34" charset="0"/>
                </a:rPr>
                <a:t>Slave Select n) :</a:t>
              </a:r>
            </a:p>
            <a:p>
              <a:pPr marL="0" marR="0" lvl="0" indent="0" algn="l" defTabSz="914400" rtl="0" eaLnBrk="0" fontAlgn="base" latinLnBrk="0" hangingPunct="0">
                <a:lnSpc>
                  <a:spcPct val="100000"/>
                </a:lnSpc>
                <a:spcBef>
                  <a:spcPct val="0"/>
                </a:spcBef>
                <a:spcAft>
                  <a:spcPts val="800"/>
                </a:spcAft>
                <a:buClrTx/>
                <a:buSzTx/>
                <a:buFontTx/>
                <a:buNone/>
                <a:tabLst/>
              </a:pPr>
              <a:r>
                <a:rPr kumimoji="0" lang="fr-FR" altLang="fr-FR" sz="1100" b="0" i="0" u="none" strike="noStrike" cap="none" normalizeH="0" baseline="0" dirty="0">
                  <a:ln>
                    <a:noFill/>
                  </a:ln>
                  <a:solidFill>
                    <a:schemeClr val="tx1"/>
                  </a:solidFill>
                  <a:effectLst/>
                  <a:latin typeface="Calibri" panose="020F0502020204030204" pitchFamily="34" charset="0"/>
                </a:rPr>
                <a:t>Sélection de l'esclave n à destination de la transmission</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grpSp>
      <p:sp>
        <p:nvSpPr>
          <p:cNvPr id="5" name="ZoneTexte 4"/>
          <p:cNvSpPr txBox="1"/>
          <p:nvPr/>
        </p:nvSpPr>
        <p:spPr>
          <a:xfrm>
            <a:off x="-59421" y="-4378"/>
            <a:ext cx="11681483" cy="954107"/>
          </a:xfrm>
          <a:prstGeom prst="rect">
            <a:avLst/>
          </a:prstGeom>
          <a:noFill/>
        </p:spPr>
        <p:txBody>
          <a:bodyPr wrap="square" rtlCol="0">
            <a:spAutoFit/>
          </a:bodyPr>
          <a:lstStyle/>
          <a:p>
            <a:pPr lvl="0" eaLnBrk="0" fontAlgn="base" hangingPunct="0">
              <a:spcBef>
                <a:spcPct val="0"/>
              </a:spcBef>
              <a:spcAft>
                <a:spcPct val="0"/>
              </a:spcAft>
            </a:pPr>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0" eaLnBrk="0" fontAlgn="base" hangingPunct="0">
              <a:spcBef>
                <a:spcPct val="0"/>
              </a:spcBef>
              <a:spcAft>
                <a:spcPct val="0"/>
              </a:spcAft>
            </a:pPr>
            <a:r>
              <a:rPr lang="fr-FR" altLang="fr-FR" sz="2800" dirty="0">
                <a:solidFill>
                  <a:srgbClr val="FF0000"/>
                </a:solidFill>
                <a:ea typeface="Arial" panose="020B0604020202020204" pitchFamily="34" charset="0"/>
              </a:rPr>
              <a:t>2.5 P</a:t>
            </a:r>
            <a:r>
              <a:rPr lang="fr-FR" altLang="fr-FR" sz="2800" dirty="0" bmk="">
                <a:solidFill>
                  <a:srgbClr val="FF0000"/>
                </a:solidFill>
                <a:ea typeface="Arial" panose="020B0604020202020204" pitchFamily="34" charset="0"/>
              </a:rPr>
              <a:t>ropriétés physiques du bus </a:t>
            </a:r>
            <a:r>
              <a:rPr lang="fr-FR" altLang="fr-FR" sz="2800" dirty="0">
                <a:solidFill>
                  <a:srgbClr val="FF0000"/>
                </a:solidFill>
                <a:ea typeface="Arial" panose="020B0604020202020204" pitchFamily="34" charset="0"/>
              </a:rPr>
              <a:t>SPI</a:t>
            </a:r>
          </a:p>
        </p:txBody>
      </p:sp>
      <p:sp>
        <p:nvSpPr>
          <p:cNvPr id="2" name="Espace réservé du pied de page 1"/>
          <p:cNvSpPr>
            <a:spLocks noGrp="1"/>
          </p:cNvSpPr>
          <p:nvPr>
            <p:ph type="ftr" sz="quarter" idx="27"/>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575151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Espace réservé du contenu 2"/>
          <p:cNvSpPr txBox="1">
            <a:spLocks/>
          </p:cNvSpPr>
          <p:nvPr/>
        </p:nvSpPr>
        <p:spPr>
          <a:xfrm>
            <a:off x="27184" y="188640"/>
            <a:ext cx="12164816" cy="455612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p>
          <a:p>
            <a:endParaRPr lang="fr-FR" dirty="0"/>
          </a:p>
        </p:txBody>
      </p:sp>
      <p:sp>
        <p:nvSpPr>
          <p:cNvPr id="7" name="Rectangle 1"/>
          <p:cNvSpPr>
            <a:spLocks noChangeArrowheads="1"/>
          </p:cNvSpPr>
          <p:nvPr/>
        </p:nvSpPr>
        <p:spPr bwMode="auto">
          <a:xfrm>
            <a:off x="-96688" y="-110105"/>
            <a:ext cx="12025337" cy="418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07840" tIns="1053768" rIns="622104" bIns="1002984"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La fréquence d'horloge de transmission (maître) est paramétrable :</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Par exemple pour un AT80C5112 en mode maître, les 3 bits du registre SPCON (Serial Peripheral CONtrol register) SPR2, SPR1 et SPR0 permettent de choisir parmi 7 fréquences, obtenues par division de la fréquence de l’horloge du microcontrôleur.</a:t>
            </a: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4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endParaRPr kumimoji="0" lang="fr-FR" altLang="fr-FR"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aphicFrame>
        <p:nvGraphicFramePr>
          <p:cNvPr id="8" name="Tableau 7"/>
          <p:cNvGraphicFramePr>
            <a:graphicFrameLocks noGrp="1"/>
          </p:cNvGraphicFramePr>
          <p:nvPr>
            <p:extLst>
              <p:ext uri="{D42A27DB-BD31-4B8C-83A1-F6EECF244321}">
                <p14:modId xmlns:p14="http://schemas.microsoft.com/office/powerpoint/2010/main" val="789298870"/>
              </p:ext>
            </p:extLst>
          </p:nvPr>
        </p:nvGraphicFramePr>
        <p:xfrm>
          <a:off x="479376" y="3776256"/>
          <a:ext cx="4871234" cy="2112379"/>
        </p:xfrm>
        <a:graphic>
          <a:graphicData uri="http://schemas.openxmlformats.org/drawingml/2006/table">
            <a:tbl>
              <a:tblPr firstRow="1" firstCol="1" lastRow="1" lastCol="1" bandRow="1" bandCol="1"/>
              <a:tblGrid>
                <a:gridCol w="664069">
                  <a:extLst>
                    <a:ext uri="{9D8B030D-6E8A-4147-A177-3AD203B41FA5}">
                      <a16:colId xmlns:a16="http://schemas.microsoft.com/office/drawing/2014/main" val="1370343305"/>
                    </a:ext>
                  </a:extLst>
                </a:gridCol>
                <a:gridCol w="880959">
                  <a:extLst>
                    <a:ext uri="{9D8B030D-6E8A-4147-A177-3AD203B41FA5}">
                      <a16:colId xmlns:a16="http://schemas.microsoft.com/office/drawing/2014/main" val="1424532253"/>
                    </a:ext>
                  </a:extLst>
                </a:gridCol>
                <a:gridCol w="830714">
                  <a:extLst>
                    <a:ext uri="{9D8B030D-6E8A-4147-A177-3AD203B41FA5}">
                      <a16:colId xmlns:a16="http://schemas.microsoft.com/office/drawing/2014/main" val="721096312"/>
                    </a:ext>
                  </a:extLst>
                </a:gridCol>
                <a:gridCol w="2495492">
                  <a:extLst>
                    <a:ext uri="{9D8B030D-6E8A-4147-A177-3AD203B41FA5}">
                      <a16:colId xmlns:a16="http://schemas.microsoft.com/office/drawing/2014/main" val="4112454527"/>
                    </a:ext>
                  </a:extLst>
                </a:gridCol>
              </a:tblGrid>
              <a:tr h="260745">
                <a:tc>
                  <a:txBody>
                    <a:bodyPr/>
                    <a:lstStyle/>
                    <a:p>
                      <a:pPr marL="71755" marR="6794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53670" marR="15049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3350" marR="13271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SPR0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60655" algn="ctr">
                        <a:lnSpc>
                          <a:spcPts val="10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Fréquence de l’horloge SPI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59614484"/>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353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97947799"/>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768582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Fμc/16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1395000"/>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Fμc/32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7226523"/>
                  </a:ext>
                </a:extLst>
              </a:tr>
              <a:tr h="264191">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59385" algn="ctr">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Fμc/64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8810752"/>
                  </a:ext>
                </a:extLst>
              </a:tr>
              <a:tr h="266488">
                <a:tc>
                  <a:txBody>
                    <a:bodyPr/>
                    <a:lstStyle/>
                    <a:p>
                      <a:pPr marL="508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2540"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60655" marR="160655" algn="ctr">
                        <a:lnSpc>
                          <a:spcPts val="106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Fμc/128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26993162"/>
                  </a:ext>
                </a:extLst>
              </a:tr>
            </a:tbl>
          </a:graphicData>
        </a:graphic>
      </p:graphicFrame>
      <p:sp>
        <p:nvSpPr>
          <p:cNvPr id="2" name="Espace réservé du pied de page 1"/>
          <p:cNvSpPr>
            <a:spLocks noGrp="1"/>
          </p:cNvSpPr>
          <p:nvPr>
            <p:ph type="ftr" sz="quarter" idx="27"/>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4706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fontScale="70000" lnSpcReduction="20000"/>
          </a:bodyPr>
          <a:lstStyle/>
          <a:p>
            <a:pPr>
              <a:tabLst>
                <a:tab pos="8248650" algn="l"/>
              </a:tabLst>
            </a:pPr>
            <a:r>
              <a:rPr lang="fr-FR" sz="2400" b="1" dirty="0">
                <a:solidFill>
                  <a:schemeClr val="accent1"/>
                </a:solidFill>
              </a:rPr>
              <a:t>Présentation Générale	3</a:t>
            </a:r>
          </a:p>
          <a:p>
            <a:r>
              <a:rPr lang="fr-FR" sz="2400" b="1" dirty="0">
                <a:solidFill>
                  <a:schemeClr val="accent1"/>
                </a:solidFill>
              </a:rPr>
              <a:t>FISA S3E A4 Réseaux de TERRAINS/BUS SPI 				12				</a:t>
            </a:r>
          </a:p>
          <a:p>
            <a:pPr lvl="1"/>
            <a:r>
              <a:rPr lang="fr-FR" sz="1900" dirty="0"/>
              <a:t>2.1 Généralités								13</a:t>
            </a:r>
          </a:p>
          <a:p>
            <a:pPr lvl="1"/>
            <a:r>
              <a:rPr lang="fr-FR" sz="1800" dirty="0"/>
              <a:t>2.2 Origines								15</a:t>
            </a:r>
          </a:p>
          <a:p>
            <a:pPr lvl="1"/>
            <a:r>
              <a:rPr lang="fr-FR" sz="1800" dirty="0"/>
              <a:t>2.3 Philosophie								16</a:t>
            </a:r>
          </a:p>
          <a:p>
            <a:pPr lvl="1"/>
            <a:r>
              <a:rPr lang="fr-FR" sz="1800" dirty="0"/>
              <a:t>2.4 Synoptique d'une liaison SPI Maître-Esclave					17</a:t>
            </a:r>
          </a:p>
          <a:p>
            <a:pPr lvl="1"/>
            <a:r>
              <a:rPr lang="fr-FR" sz="1800" dirty="0"/>
              <a:t>2.5 Propriétés physiques du bus SPI						18</a:t>
            </a:r>
          </a:p>
          <a:p>
            <a:pPr lvl="1"/>
            <a:r>
              <a:rPr lang="fr-FR" sz="1800" dirty="0"/>
              <a:t>2.6 Synoptique d'une liaison SPI Maître-Multi-Esclaves					24</a:t>
            </a:r>
          </a:p>
          <a:p>
            <a:pPr lvl="1"/>
            <a:r>
              <a:rPr lang="fr-FR" sz="1800" dirty="0"/>
              <a:t>2.7 Bus SPI et niveaux électriques						25</a:t>
            </a:r>
          </a:p>
          <a:p>
            <a:pPr lvl="1"/>
            <a:r>
              <a:rPr lang="fr-FR" sz="1800" dirty="0"/>
              <a:t>2.8 Les différents autres noms utilisés avec un bus SPI					27</a:t>
            </a:r>
          </a:p>
          <a:p>
            <a:pPr lvl="1"/>
            <a:r>
              <a:rPr lang="fr-FR" sz="1800" dirty="0"/>
              <a:t>2.9 Avantages et Inconvénients du bus SPI						28</a:t>
            </a:r>
          </a:p>
          <a:p>
            <a:pPr lvl="1"/>
            <a:r>
              <a:rPr lang="fr-FR" sz="1800" dirty="0"/>
              <a:t>2.10 Constitution pour un système à microcontrôleur PIC				29</a:t>
            </a:r>
          </a:p>
          <a:p>
            <a:pPr lvl="1"/>
            <a:r>
              <a:rPr lang="fr-FR" sz="1800" dirty="0"/>
              <a:t>2.11 Compléments  SD carda							33</a:t>
            </a:r>
          </a:p>
          <a:p>
            <a:pPr lvl="1"/>
            <a:r>
              <a:rPr lang="fr-FR" sz="1800" dirty="0"/>
              <a:t>2.12 Travaux pratiques							35</a:t>
            </a:r>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430911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18306" y="404664"/>
            <a:ext cx="11522076" cy="903236"/>
          </a:xfrm>
        </p:spPr>
        <p:txBody>
          <a:bodyPr>
            <a:normAutofit/>
          </a:bodyPr>
          <a:lstStyle/>
          <a:p>
            <a:pPr marL="457200" marR="0" lvl="1" indent="0" defTabSz="914400" rtl="0" eaLnBrk="0" fontAlgn="base" latinLnBrk="0" hangingPunct="0">
              <a:lnSpc>
                <a:spcPct val="100000"/>
              </a:lnSpc>
              <a:spcBef>
                <a:spcPct val="0"/>
              </a:spcBef>
              <a:spcAft>
                <a:spcPct val="0"/>
              </a:spcAft>
              <a:tabLst/>
            </a:pPr>
            <a:r>
              <a:rPr lang="fr-FR" sz="2800" dirty="0">
                <a:solidFill>
                  <a:srgbClr val="FF0000"/>
                </a:solidFill>
                <a:latin typeface="+mj-lt"/>
              </a:rPr>
              <a:t>5.1 Polarisation de la ligne MISO</a:t>
            </a:r>
            <a:endParaRPr kumimoji="0" lang="fr-FR" altLang="fr-FR" sz="2800" i="0" strike="noStrike" cap="none" normalizeH="0" baseline="0" dirty="0">
              <a:ln>
                <a:noFill/>
              </a:ln>
              <a:solidFill>
                <a:srgbClr val="FF0000"/>
              </a:solidFill>
              <a:effectLst/>
              <a:latin typeface="+mj-lt"/>
              <a:ea typeface="Arial" panose="020B0604020202020204" pitchFamily="34" charset="0"/>
            </a:endParaRPr>
          </a:p>
        </p:txBody>
      </p:sp>
      <p:sp>
        <p:nvSpPr>
          <p:cNvPr id="7" name="Text Box 2"/>
          <p:cNvSpPr txBox="1">
            <a:spLocks noChangeArrowheads="1"/>
          </p:cNvSpPr>
          <p:nvPr/>
        </p:nvSpPr>
        <p:spPr bwMode="auto">
          <a:xfrm>
            <a:off x="5666023" y="3068960"/>
            <a:ext cx="244951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fr-FR" dirty="0"/>
          </a:p>
        </p:txBody>
      </p:sp>
      <p:pic>
        <p:nvPicPr>
          <p:cNvPr id="8195" name="image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254" y="3879206"/>
            <a:ext cx="1752600" cy="1047750"/>
          </a:xfrm>
          <a:prstGeom prst="rect">
            <a:avLst/>
          </a:prstGeom>
          <a:noFill/>
          <a:extLst>
            <a:ext uri="{909E8E84-426E-40DD-AFC4-6F175D3DCCD1}">
              <a14:hiddenFill xmlns:a14="http://schemas.microsoft.com/office/drawing/2010/main">
                <a:solidFill>
                  <a:srgbClr val="FFFFFF"/>
                </a:solidFill>
              </a14:hiddenFill>
            </a:ext>
          </a:extLst>
        </p:spPr>
      </p:pic>
      <p:sp>
        <p:nvSpPr>
          <p:cNvPr id="18" name="ZoneTexte 17"/>
          <p:cNvSpPr txBox="1"/>
          <p:nvPr/>
        </p:nvSpPr>
        <p:spPr>
          <a:xfrm>
            <a:off x="354239" y="1428440"/>
            <a:ext cx="9990233" cy="2031325"/>
          </a:xfrm>
          <a:prstGeom prst="rect">
            <a:avLst/>
          </a:prstGeom>
          <a:noFill/>
        </p:spPr>
        <p:txBody>
          <a:bodyPr wrap="square" rtlCol="0">
            <a:spAutoFit/>
          </a:bodyPr>
          <a:lstStyle/>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Lorsque le bus est inutilisé, ce qui revient à dire qu’aucun esclave n’est sélectionné, la ligne MISO est à l’état haute impédance, ce qui ne permet pas d’en </a:t>
            </a: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définir l’état logique.</a:t>
            </a:r>
            <a:endParaRPr lang="fr-FR" altLang="fr-FR" sz="1050" dirty="0">
              <a:latin typeface="Arial" panose="020B0604020202020204" pitchFamily="34" charset="0"/>
            </a:endParaRPr>
          </a:p>
          <a:p>
            <a:pPr lvl="0" eaLnBrk="0" fontAlgn="base" hangingPunct="0">
              <a:spcBef>
                <a:spcPct val="0"/>
              </a:spcBef>
              <a:spcAft>
                <a:spcPct val="0"/>
              </a:spcAft>
            </a:pPr>
            <a:endParaRPr lang="fr-FR" altLang="fr-FR" dirty="0">
              <a:latin typeface="Arial" panose="020B0604020202020204" pitchFamily="34" charset="0"/>
              <a:ea typeface="Times New Roman" panose="02020603050405020304" pitchFamily="18" charset="0"/>
            </a:endParaRP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On évite cela par l’utilisation d’une résistance de polarisation, de 5 à 50 kOhms, qui n’a aucune influence sur la vitesse de transmission (contrairement à ce qui </a:t>
            </a:r>
          </a:p>
          <a:p>
            <a:pPr lvl="0" eaLnBrk="0" fontAlgn="base" hangingPunct="0">
              <a:spcBef>
                <a:spcPct val="0"/>
              </a:spcBef>
              <a:spcAft>
                <a:spcPct val="0"/>
              </a:spcAft>
            </a:pPr>
            <a:r>
              <a:rPr lang="fr-FR" altLang="fr-FR" dirty="0">
                <a:latin typeface="Arial" panose="020B0604020202020204" pitchFamily="34" charset="0"/>
                <a:ea typeface="Times New Roman" panose="02020603050405020304" pitchFamily="18" charset="0"/>
              </a:rPr>
              <a:t>se passe pour un bus i2C).</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4227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p:cNvSpPr txBox="1">
            <a:spLocks noChangeArrowheads="1"/>
          </p:cNvSpPr>
          <p:nvPr/>
        </p:nvSpPr>
        <p:spPr bwMode="auto">
          <a:xfrm>
            <a:off x="5666023" y="3068960"/>
            <a:ext cx="2449512"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endParaRPr lang="fr-FR" dirty="0"/>
          </a:p>
        </p:txBody>
      </p:sp>
      <p:sp>
        <p:nvSpPr>
          <p:cNvPr id="10" name="Rectangle 5"/>
          <p:cNvSpPr>
            <a:spLocks noChangeArrowheads="1"/>
          </p:cNvSpPr>
          <p:nvPr/>
        </p:nvSpPr>
        <p:spPr bwMode="auto">
          <a:xfrm>
            <a:off x="119336" y="38274"/>
            <a:ext cx="11291040" cy="357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fr-FR" sz="2400" b="1" dirty="0">
                <a:solidFill>
                  <a:srgbClr val="FF0000"/>
                </a:solidFill>
              </a:rPr>
              <a:t>5.2 Rôle des bits CPOL et CPHA (pour un AT80C5112) dans le mode de service du bus SPI</a:t>
            </a:r>
          </a:p>
          <a:p>
            <a:pPr eaLnBrk="0" fontAlgn="base" hangingPunct="0">
              <a:spcBef>
                <a:spcPct val="0"/>
              </a:spcBef>
              <a:spcAft>
                <a:spcPct val="0"/>
              </a:spcAft>
            </a:pPr>
            <a:endParaRPr lang="fr-FR" sz="2400" b="1" dirty="0">
              <a:solidFill>
                <a:srgbClr val="FF0000"/>
              </a:solidFill>
            </a:endParaRPr>
          </a:p>
          <a:p>
            <a:pPr eaLnBrk="0" fontAlgn="base" hangingPunct="0">
              <a:spcBef>
                <a:spcPct val="0"/>
              </a:spcBef>
              <a:spcAft>
                <a:spcPct val="0"/>
              </a:spcAft>
            </a:pPr>
            <a:endParaRPr lang="fr-FR" sz="2400" dirty="0">
              <a:solidFill>
                <a:srgbClr val="FF0000"/>
              </a:solidFill>
            </a:endParaRPr>
          </a:p>
          <a:p>
            <a:r>
              <a:rPr lang="fr-FR" sz="1600" dirty="0"/>
              <a:t>Dans les caractéristiques du bus SPI du microcontrôleur AT80C5112, on peut déterminer, grâce à deux paramètres, les fronts où les données sont transmises (acquisitions des valeurs) et les moments où elles peuvent êtres modifiées.</a:t>
            </a:r>
          </a:p>
          <a:p>
            <a:r>
              <a:rPr lang="fr-FR" sz="1600" dirty="0"/>
              <a:t> </a:t>
            </a:r>
          </a:p>
          <a:p>
            <a:r>
              <a:rPr lang="fr-FR" sz="1600" dirty="0"/>
              <a:t>Ces deux paramètres sont les bits CPOL (ClockPolarity) et CPHA (ClockPhase).</a:t>
            </a:r>
          </a:p>
          <a:p>
            <a:r>
              <a:rPr lang="fr-FR" sz="1600" dirty="0"/>
              <a:t> </a:t>
            </a:r>
          </a:p>
          <a:p>
            <a:r>
              <a:rPr lang="fr-FR" sz="1600" dirty="0"/>
              <a:t>Il existe donc 4 modes de transmission différents (voir tableau ci-dessous). Pour une transmission correcte il faut que ces paramètres soient réglés de la même manière pour tous les composants reliés au bus.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grpSp>
        <p:nvGrpSpPr>
          <p:cNvPr id="6" name="Groupe 5"/>
          <p:cNvGrpSpPr/>
          <p:nvPr/>
        </p:nvGrpSpPr>
        <p:grpSpPr>
          <a:xfrm>
            <a:off x="4943872" y="3861048"/>
            <a:ext cx="6108841" cy="2520280"/>
            <a:chOff x="6135307" y="4923623"/>
            <a:chExt cx="4616147" cy="1484922"/>
          </a:xfrm>
        </p:grpSpPr>
        <p:sp>
          <p:nvSpPr>
            <p:cNvPr id="13" name="Rectangle 3"/>
            <p:cNvSpPr>
              <a:spLocks noChangeArrowheads="1"/>
            </p:cNvSpPr>
            <p:nvPr/>
          </p:nvSpPr>
          <p:spPr bwMode="auto">
            <a:xfrm>
              <a:off x="6163094" y="4960515"/>
              <a:ext cx="4582802" cy="1430506"/>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3200" dirty="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5307" y="4923623"/>
              <a:ext cx="4582802" cy="1430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5"/>
            <p:cNvSpPr txBox="1">
              <a:spLocks noChangeArrowheads="1"/>
            </p:cNvSpPr>
            <p:nvPr/>
          </p:nvSpPr>
          <p:spPr bwMode="auto">
            <a:xfrm>
              <a:off x="6168652" y="4978039"/>
              <a:ext cx="4582802" cy="1430506"/>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404813" lvl="0" indent="0" algn="just" defTabSz="914400" rtl="0" eaLnBrk="0" fontAlgn="base" latinLnBrk="0" hangingPunct="0">
                <a:lnSpc>
                  <a:spcPct val="100000"/>
                </a:lnSpc>
                <a:spcBef>
                  <a:spcPts val="338"/>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a:t>
              </a:r>
              <a:r>
                <a:rPr kumimoji="0" lang="fr-FR" altLang="fr-FR" b="1" i="0" u="none" strike="noStrike" cap="none" normalizeH="0" baseline="0" dirty="0">
                  <a:ln>
                    <a:noFill/>
                  </a:ln>
                  <a:solidFill>
                    <a:schemeClr val="tx1"/>
                  </a:solidFill>
                  <a:effectLst/>
                  <a:latin typeface="Calibri" panose="020F0502020204030204" pitchFamily="34" charset="0"/>
                </a:rPr>
                <a:t>CPOL </a:t>
              </a:r>
              <a:r>
                <a:rPr kumimoji="0" lang="fr-FR" altLang="fr-FR" b="0" i="0" u="none" strike="noStrike" cap="none" normalizeH="0" baseline="0" dirty="0">
                  <a:ln>
                    <a:noFill/>
                  </a:ln>
                  <a:solidFill>
                    <a:schemeClr val="tx1"/>
                  </a:solidFill>
                  <a:effectLst/>
                  <a:latin typeface="Calibri" panose="020F0502020204030204" pitchFamily="34" charset="0"/>
                </a:rPr>
                <a:t>détermine si au repos l’horloge est au niveau BAS (CPOL=0) ou HAUT (CPOL=1).</a:t>
              </a:r>
            </a:p>
            <a:p>
              <a:pPr marL="0" marR="398463" lvl="0" indent="0" algn="just" defTabSz="914400" rtl="0" eaLnBrk="0" fontAlgn="base" latinLnBrk="0" hangingPunct="0">
                <a:lnSpc>
                  <a:spcPct val="100000"/>
                </a:lnSpc>
                <a:spcBef>
                  <a:spcPct val="0"/>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a:t>
              </a:r>
              <a:r>
                <a:rPr kumimoji="0" lang="fr-FR" altLang="fr-FR" b="1" i="0" u="none" strike="noStrike" cap="none" normalizeH="0" baseline="0" dirty="0">
                  <a:ln>
                    <a:noFill/>
                  </a:ln>
                  <a:solidFill>
                    <a:schemeClr val="tx1"/>
                  </a:solidFill>
                  <a:effectLst/>
                  <a:latin typeface="Calibri" panose="020F0502020204030204" pitchFamily="34" charset="0"/>
                </a:rPr>
                <a:t>CPHA </a:t>
              </a:r>
              <a:r>
                <a:rPr kumimoji="0" lang="fr-FR" altLang="fr-FR" b="0" i="0" u="none" strike="noStrike" cap="none" normalizeH="0" baseline="0" dirty="0">
                  <a:ln>
                    <a:noFill/>
                  </a:ln>
                  <a:solidFill>
                    <a:schemeClr val="tx1"/>
                  </a:solidFill>
                  <a:effectLst/>
                  <a:latin typeface="Calibri" panose="020F0502020204030204" pitchFamily="34" charset="0"/>
                </a:rPr>
                <a:t>détermine à quel front de l’horloge les données sont transmises. CPHA=0 les données sont valides au premier front d’horloge, CPHA=1 elles sont valides au deuxième front.</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pSp>
      <p:graphicFrame>
        <p:nvGraphicFramePr>
          <p:cNvPr id="17" name="Tableau 16"/>
          <p:cNvGraphicFramePr>
            <a:graphicFrameLocks noGrp="1"/>
          </p:cNvGraphicFramePr>
          <p:nvPr>
            <p:extLst>
              <p:ext uri="{D42A27DB-BD31-4B8C-83A1-F6EECF244321}">
                <p14:modId xmlns:p14="http://schemas.microsoft.com/office/powerpoint/2010/main" val="3018759004"/>
              </p:ext>
            </p:extLst>
          </p:nvPr>
        </p:nvGraphicFramePr>
        <p:xfrm>
          <a:off x="360800" y="3717031"/>
          <a:ext cx="2782872" cy="2160240"/>
        </p:xfrm>
        <a:graphic>
          <a:graphicData uri="http://schemas.openxmlformats.org/drawingml/2006/table">
            <a:tbl>
              <a:tblPr firstRow="1" firstCol="1" lastRow="1" lastCol="1" bandRow="1" bandCol="1"/>
              <a:tblGrid>
                <a:gridCol w="1170534">
                  <a:extLst>
                    <a:ext uri="{9D8B030D-6E8A-4147-A177-3AD203B41FA5}">
                      <a16:colId xmlns:a16="http://schemas.microsoft.com/office/drawing/2014/main" val="2848367217"/>
                    </a:ext>
                  </a:extLst>
                </a:gridCol>
                <a:gridCol w="805177">
                  <a:extLst>
                    <a:ext uri="{9D8B030D-6E8A-4147-A177-3AD203B41FA5}">
                      <a16:colId xmlns:a16="http://schemas.microsoft.com/office/drawing/2014/main" val="624978302"/>
                    </a:ext>
                  </a:extLst>
                </a:gridCol>
                <a:gridCol w="807161">
                  <a:extLst>
                    <a:ext uri="{9D8B030D-6E8A-4147-A177-3AD203B41FA5}">
                      <a16:colId xmlns:a16="http://schemas.microsoft.com/office/drawing/2014/main" val="2687381695"/>
                    </a:ext>
                  </a:extLst>
                </a:gridCol>
              </a:tblGrid>
              <a:tr h="432048">
                <a:tc>
                  <a:txBody>
                    <a:bodyPr/>
                    <a:lstStyle/>
                    <a:p>
                      <a:pPr marL="73660" marR="70485" algn="ctr">
                        <a:lnSpc>
                          <a:spcPts val="1050"/>
                        </a:lnSpc>
                        <a:spcAft>
                          <a:spcPts val="0"/>
                        </a:spcAft>
                      </a:pPr>
                      <a:r>
                        <a:rPr lang="fr-FR" sz="12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Mode </a:t>
                      </a:r>
                    </a:p>
                    <a:p>
                      <a:pPr marL="73660" marR="70485" algn="ctr">
                        <a:lnSpc>
                          <a:spcPts val="1050"/>
                        </a:lnSpc>
                        <a:spcAft>
                          <a:spcPts val="0"/>
                        </a:spcAft>
                      </a:pPr>
                      <a:r>
                        <a:rPr lang="fr-FR" sz="12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SPI</a:t>
                      </a:r>
                      <a:endParaRPr lang="fr-FR"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6286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CPOL</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4770" marR="5905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CPHA</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5834372"/>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3233375"/>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57289262"/>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2</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0</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3022825"/>
                  </a:ext>
                </a:extLst>
              </a:tr>
              <a:tr h="432048">
                <a:tc>
                  <a:txBody>
                    <a:bodyPr/>
                    <a:lstStyle/>
                    <a:p>
                      <a:pPr marL="444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3</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715"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80" algn="ctr">
                        <a:lnSpc>
                          <a:spcPts val="1050"/>
                        </a:lnSpc>
                        <a:spcAft>
                          <a:spcPts val="0"/>
                        </a:spcAft>
                      </a:pPr>
                      <a:r>
                        <a:rPr lang="fr-FR" sz="1800" b="1" dirty="0">
                          <a:solidFill>
                            <a:srgbClr val="292425"/>
                          </a:solidFill>
                          <a:effectLst/>
                          <a:latin typeface="Arial" panose="020B0604020202020204" pitchFamily="34" charset="0"/>
                          <a:ea typeface="Arial" panose="020B0604020202020204" pitchFamily="34" charset="0"/>
                          <a:cs typeface="Times New Roman" panose="02020603050405020304" pitchFamily="18" charset="0"/>
                        </a:rPr>
                        <a:t>1</a:t>
                      </a:r>
                      <a:endParaRPr lang="fr-FR" sz="2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38164860"/>
                  </a:ext>
                </a:extLst>
              </a:tr>
            </a:tbl>
          </a:graphicData>
        </a:graphic>
      </p:graphicFrame>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267089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84720" y="467313"/>
            <a:ext cx="11522076" cy="903236"/>
          </a:xfrm>
        </p:spPr>
        <p:txBody>
          <a:bodyPr>
            <a:normAutofit/>
          </a:bodyPr>
          <a:lstStyle/>
          <a:p>
            <a:pPr marL="742950" lvl="1" indent="-285750">
              <a:spcBef>
                <a:spcPts val="860"/>
              </a:spcBef>
              <a:spcAft>
                <a:spcPts val="0"/>
              </a:spcAft>
              <a:tabLst>
                <a:tab pos="610870" algn="l"/>
              </a:tabLst>
            </a:pPr>
            <a:r>
              <a:rPr lang="fr-FR" sz="2800" b="1" spc="-10" dirty="0">
                <a:solidFill>
                  <a:srgbClr val="FF0000"/>
                </a:solidFill>
                <a:latin typeface="+mj-lt"/>
                <a:ea typeface="Arial" panose="020B0604020202020204" pitchFamily="34" charset="0"/>
              </a:rPr>
              <a:t>5.3 Format de transfert de</a:t>
            </a:r>
            <a:r>
              <a:rPr lang="fr-FR" sz="2800" b="1" spc="10" dirty="0">
                <a:solidFill>
                  <a:srgbClr val="FF0000"/>
                </a:solidFill>
                <a:latin typeface="+mj-lt"/>
                <a:ea typeface="Arial" panose="020B0604020202020204" pitchFamily="34" charset="0"/>
              </a:rPr>
              <a:t> </a:t>
            </a:r>
            <a:r>
              <a:rPr lang="fr-FR" sz="2800" b="1" spc="-10" dirty="0">
                <a:solidFill>
                  <a:srgbClr val="FF0000"/>
                </a:solidFill>
                <a:latin typeface="+mj-lt"/>
                <a:ea typeface="Arial" panose="020B0604020202020204" pitchFamily="34" charset="0"/>
              </a:rPr>
              <a:t>données</a:t>
            </a:r>
          </a:p>
        </p:txBody>
      </p:sp>
      <p:sp>
        <p:nvSpPr>
          <p:cNvPr id="6" name="Rectangle 5"/>
          <p:cNvSpPr/>
          <p:nvPr/>
        </p:nvSpPr>
        <p:spPr>
          <a:xfrm>
            <a:off x="415753" y="1484784"/>
            <a:ext cx="11449272" cy="1246495"/>
          </a:xfrm>
          <a:prstGeom prst="rect">
            <a:avLst/>
          </a:prstGeom>
        </p:spPr>
        <p:txBody>
          <a:bodyPr wrap="square">
            <a:spAutoFit/>
          </a:bodyPr>
          <a:lstStyle/>
          <a:p>
            <a:pPr marL="212725" marR="224790">
              <a:spcBef>
                <a:spcPts val="600"/>
              </a:spcBef>
              <a:spcAft>
                <a:spcPts val="0"/>
              </a:spcAft>
            </a:pPr>
            <a:r>
              <a:rPr lang="fr-FR" sz="1200" dirty="0">
                <a:latin typeface="Times New Roman" panose="02020603050405020304" pitchFamily="18" charset="0"/>
                <a:ea typeface="Times New Roman" panose="02020603050405020304" pitchFamily="18" charset="0"/>
              </a:rPr>
              <a:t>Lorsque CPHA = 0, les données sont valides au premier front du signal d’horloge. La polarité CPOL détermine s’il s’agit d’un front montant ou descendant.</a:t>
            </a:r>
          </a:p>
          <a:p>
            <a:pPr marL="212725" marR="98425">
              <a:spcBef>
                <a:spcPts val="560"/>
              </a:spcBef>
              <a:spcAft>
                <a:spcPts val="0"/>
              </a:spcAft>
            </a:pPr>
            <a:r>
              <a:rPr lang="fr-FR" sz="1200" dirty="0">
                <a:latin typeface="Times New Roman" panose="02020603050405020304" pitchFamily="18" charset="0"/>
                <a:ea typeface="Times New Roman" panose="02020603050405020304" pitchFamily="18" charset="0"/>
              </a:rPr>
              <a:t>En effet, pour CPOL=0, au repos, l’horloge est au niveau BAS; le premier front est donc un front montant.</a:t>
            </a:r>
          </a:p>
          <a:p>
            <a:pPr marL="212725" marR="98425">
              <a:spcBef>
                <a:spcPts val="570"/>
              </a:spcBef>
              <a:spcAft>
                <a:spcPts val="0"/>
              </a:spcAft>
            </a:pPr>
            <a:r>
              <a:rPr lang="fr-FR" sz="1200" dirty="0">
                <a:latin typeface="Times New Roman" panose="02020603050405020304" pitchFamily="18" charset="0"/>
                <a:ea typeface="Times New Roman" panose="02020603050405020304" pitchFamily="18" charset="0"/>
              </a:rPr>
              <a:t>Pour CPOL=1, au repos, l’horloge est sur le niveau HAUT; le premier front est donc un front descendant.</a:t>
            </a:r>
          </a:p>
          <a:p>
            <a:pPr marL="212725" marR="402590">
              <a:spcBef>
                <a:spcPts val="560"/>
              </a:spcBef>
              <a:spcAft>
                <a:spcPts val="0"/>
              </a:spcAft>
            </a:pPr>
            <a:r>
              <a:rPr lang="fr-FR" sz="1200" dirty="0">
                <a:latin typeface="Times New Roman" panose="02020603050405020304" pitchFamily="18" charset="0"/>
                <a:ea typeface="Times New Roman" panose="02020603050405020304" pitchFamily="18" charset="0"/>
              </a:rPr>
              <a:t>La polarité de l’horloge n’ayant pas d’influence sur le moment où le premier bit de données est valide elle n’a pas d’effet sur le format du transfert de données (voir figure ci-dessous).</a:t>
            </a:r>
            <a:endParaRPr lang="fr-FR" sz="1200" dirty="0">
              <a:effectLst/>
              <a:latin typeface="Times New Roman" panose="02020603050405020304" pitchFamily="18" charset="0"/>
              <a:ea typeface="Times New Roman" panose="02020603050405020304" pitchFamily="18" charset="0"/>
            </a:endParaRPr>
          </a:p>
        </p:txBody>
      </p:sp>
      <p:pic>
        <p:nvPicPr>
          <p:cNvPr id="7" name="image8.jpeg"/>
          <p:cNvPicPr/>
          <p:nvPr/>
        </p:nvPicPr>
        <p:blipFill>
          <a:blip r:embed="rId2" cstate="print"/>
          <a:stretch>
            <a:fillRect/>
          </a:stretch>
        </p:blipFill>
        <p:spPr>
          <a:xfrm>
            <a:off x="2207568" y="2686395"/>
            <a:ext cx="5953760" cy="3562350"/>
          </a:xfrm>
          <a:prstGeom prst="rect">
            <a:avLst/>
          </a:prstGeom>
        </p:spPr>
      </p:pic>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380497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717550" y="16284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Lorsque CPHA = 1, les données sont réceptionnées avec le deuxième front du signal d’horloge.</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Pour CPOL=0, au repos, l’horloge est au niveau BAS et monte au niveau HAUT après le premier front, le deuxième front est donc un front descendant.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pic>
        <p:nvPicPr>
          <p:cNvPr id="9217" name="image9.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8275" y="2580990"/>
            <a:ext cx="6029325" cy="3479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p:cNvSpPr>
            <a:spLocks noChangeArrowheads="1"/>
          </p:cNvSpPr>
          <p:nvPr/>
        </p:nvSpPr>
        <p:spPr bwMode="auto">
          <a:xfrm>
            <a:off x="930275" y="215871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b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Pour CPOL=1, au repos, l’horloge est au niveau HAUT et descend au niveau BAS après le premier front; le deuxième front est donc un front montant.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162512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image10.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017" y="855805"/>
            <a:ext cx="2663825" cy="2352675"/>
          </a:xfrm>
          <a:prstGeom prst="rect">
            <a:avLst/>
          </a:prstGeom>
          <a:noFill/>
          <a:extLst>
            <a:ext uri="{909E8E84-426E-40DD-AFC4-6F175D3DCCD1}">
              <a14:hiddenFill xmlns:a14="http://schemas.microsoft.com/office/drawing/2010/main">
                <a:solidFill>
                  <a:srgbClr val="FFFFFF"/>
                </a:solidFill>
              </a14:hiddenFill>
            </a:ext>
          </a:extLst>
        </p:spPr>
      </p:pic>
      <p:pic>
        <p:nvPicPr>
          <p:cNvPr id="10241" name="image11.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017" y="3257895"/>
            <a:ext cx="2646363" cy="30083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456728" y="-69445"/>
            <a:ext cx="10247231" cy="1377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396750" tIns="84111" rIns="91440" bIns="0" numCol="1" anchor="ctr" anchorCtr="0" compatLnSpc="1">
            <a:prstTxWarp prst="textNoShape">
              <a:avLst/>
            </a:prstTxWarp>
            <a:spAutoFit/>
          </a:bodyPr>
          <a:lstStyle/>
          <a:p>
            <a:pPr lvl="1" eaLnBrk="0" fontAlgn="base" hangingPunct="0">
              <a:spcBef>
                <a:spcPct val="0"/>
              </a:spcBef>
              <a:spcAft>
                <a:spcPct val="0"/>
              </a:spcAft>
              <a:buSzPct val="100000"/>
            </a:pPr>
            <a:r>
              <a:rPr lang="fr-FR" sz="2800" b="1" dirty="0">
                <a:solidFill>
                  <a:srgbClr val="FF0000"/>
                </a:solidFill>
              </a:rPr>
              <a:t>FISA S3E A4 Réseaux de TERRAINS/BUS SPI /</a:t>
            </a:r>
            <a:endParaRPr lang="fr-FR" altLang="fr-FR" sz="2800" b="1" dirty="0">
              <a:solidFill>
                <a:srgbClr val="FF0000"/>
              </a:solidFill>
              <a:ea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Pct val="100000"/>
              <a:tabLst/>
            </a:pPr>
            <a:r>
              <a:rPr kumimoji="0" lang="fr-FR" altLang="fr-FR" sz="2800" b="1" i="0" u="none" strike="noStrike" cap="none" normalizeH="0" baseline="0" dirty="0">
                <a:ln>
                  <a:noFill/>
                </a:ln>
                <a:solidFill>
                  <a:srgbClr val="FF0000"/>
                </a:solidFill>
                <a:effectLst/>
                <a:latin typeface="+mj-lt"/>
                <a:ea typeface="Arial" panose="020B0604020202020204" pitchFamily="34" charset="0"/>
              </a:rPr>
              <a:t>2.6 S</a:t>
            </a:r>
            <a:r>
              <a:rPr kumimoji="0" lang="fr-FR" altLang="fr-FR" sz="2800" b="1" i="0" u="none" strike="noStrike" cap="none" normalizeH="0" baseline="0" dirty="0" bmk="">
                <a:ln>
                  <a:noFill/>
                </a:ln>
                <a:solidFill>
                  <a:srgbClr val="FF0000"/>
                </a:solidFill>
                <a:effectLst/>
                <a:latin typeface="+mj-lt"/>
                <a:ea typeface="Arial" panose="020B0604020202020204" pitchFamily="34" charset="0"/>
              </a:rPr>
              <a:t>ynoptique d'une liaison SPI </a:t>
            </a:r>
            <a:r>
              <a:rPr kumimoji="0" lang="fr-FR" altLang="fr-FR" sz="2800" b="1" i="0" u="none" strike="noStrike" cap="none" normalizeH="0" baseline="0" dirty="0">
                <a:ln>
                  <a:noFill/>
                </a:ln>
                <a:solidFill>
                  <a:srgbClr val="FF0000"/>
                </a:solidFill>
                <a:effectLst/>
                <a:latin typeface="+mj-lt"/>
                <a:ea typeface="Arial" panose="020B0604020202020204" pitchFamily="34" charset="0"/>
              </a:rPr>
              <a:t>Maître-Multi-Esclaves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800" b="0" i="0" u="none" strike="noStrike" cap="none" normalizeH="0" baseline="0" dirty="0">
              <a:ln>
                <a:noFill/>
              </a:ln>
              <a:solidFill>
                <a:srgbClr val="FF0000"/>
              </a:solidFill>
              <a:effectLst/>
              <a:latin typeface="+mj-lt"/>
            </a:endParaRPr>
          </a:p>
        </p:txBody>
      </p:sp>
      <p:grpSp>
        <p:nvGrpSpPr>
          <p:cNvPr id="8" name="Group 2"/>
          <p:cNvGrpSpPr>
            <a:grpSpLocks/>
          </p:cNvGrpSpPr>
          <p:nvPr/>
        </p:nvGrpSpPr>
        <p:grpSpPr bwMode="auto">
          <a:xfrm>
            <a:off x="3787634" y="3492002"/>
            <a:ext cx="4396598" cy="1809205"/>
            <a:chOff x="5739" y="490"/>
            <a:chExt cx="4533" cy="1573"/>
          </a:xfrm>
        </p:grpSpPr>
        <p:sp>
          <p:nvSpPr>
            <p:cNvPr id="11" name="Rectangle 3"/>
            <p:cNvSpPr>
              <a:spLocks noChangeArrowheads="1"/>
            </p:cNvSpPr>
            <p:nvPr/>
          </p:nvSpPr>
          <p:spPr bwMode="auto">
            <a:xfrm>
              <a:off x="5789" y="539"/>
              <a:ext cx="4483" cy="1523"/>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3200" dirty="0"/>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9" y="499"/>
              <a:ext cx="4483" cy="1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5"/>
            <p:cNvSpPr txBox="1">
              <a:spLocks noChangeArrowheads="1"/>
            </p:cNvSpPr>
            <p:nvPr/>
          </p:nvSpPr>
          <p:spPr bwMode="auto">
            <a:xfrm>
              <a:off x="5749" y="499"/>
              <a:ext cx="4483" cy="1523"/>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219075" lvl="0" indent="0" algn="just" defTabSz="914400" rtl="0" eaLnBrk="0" fontAlgn="base" latinLnBrk="0" hangingPunct="0">
                <a:lnSpc>
                  <a:spcPct val="100000"/>
                </a:lnSpc>
                <a:spcBef>
                  <a:spcPts val="350"/>
                </a:spcBef>
                <a:spcAft>
                  <a:spcPts val="800"/>
                </a:spcAft>
                <a:buClrTx/>
                <a:buSzTx/>
                <a:buFontTx/>
                <a:buNone/>
                <a:tabLst/>
              </a:pPr>
              <a:r>
                <a:rPr kumimoji="0" lang="fr-FR" altLang="fr-FR" b="0" i="0" u="none" strike="noStrike" cap="none" normalizeH="0" baseline="0" dirty="0">
                  <a:ln>
                    <a:noFill/>
                  </a:ln>
                  <a:solidFill>
                    <a:schemeClr val="tx1"/>
                  </a:solidFill>
                  <a:effectLst/>
                  <a:latin typeface="Calibri" panose="020F0502020204030204" pitchFamily="34" charset="0"/>
                </a:rPr>
                <a:t>Le maître sélectionne tous les esclaves par la mise à niveau logique zéro de /SS , puis après 3*8 fronts d'horloge, les 3 octets de données sont transférés (dans le cas d’un octet par esclave).</a:t>
              </a:r>
              <a:endParaRPr kumimoji="0" lang="fr-FR" altLang="fr-FR" sz="3200" b="0" i="0" u="none" strike="noStrike" cap="none" normalizeH="0" baseline="0" dirty="0">
                <a:ln>
                  <a:noFill/>
                </a:ln>
                <a:solidFill>
                  <a:schemeClr val="tx1"/>
                </a:solidFill>
                <a:effectLst/>
                <a:latin typeface="Arial" panose="020B0604020202020204" pitchFamily="34" charset="0"/>
              </a:endParaRPr>
            </a:p>
          </p:txBody>
        </p:sp>
      </p:grpSp>
      <p:sp>
        <p:nvSpPr>
          <p:cNvPr id="13" name="Rectangle 12"/>
          <p:cNvSpPr/>
          <p:nvPr/>
        </p:nvSpPr>
        <p:spPr>
          <a:xfrm>
            <a:off x="3157778" y="5404877"/>
            <a:ext cx="8626854" cy="923330"/>
          </a:xfrm>
          <a:prstGeom prst="rect">
            <a:avLst/>
          </a:prstGeom>
        </p:spPr>
        <p:txBody>
          <a:bodyPr wrap="square">
            <a:spAutoFit/>
          </a:bodyPr>
          <a:lstStyle/>
          <a:p>
            <a:pPr marL="325120" marR="702310" indent="179705">
              <a:spcBef>
                <a:spcPts val="5"/>
              </a:spcBef>
              <a:spcAft>
                <a:spcPts val="0"/>
              </a:spcAft>
            </a:pPr>
            <a:r>
              <a:rPr lang="fr-FR" dirty="0">
                <a:latin typeface="Arial" panose="020B0604020202020204" pitchFamily="34" charset="0"/>
                <a:ea typeface="Arial" panose="020B0604020202020204" pitchFamily="34" charset="0"/>
              </a:rPr>
              <a:t>Cette disposition permet de réduire le nombre de lignes /SS, mais en contre partie il faudra un  "buffer" plus grand dans le maître (ou une gestion du soft plus</a:t>
            </a:r>
            <a:r>
              <a:rPr lang="fr-FR" spc="-55" dirty="0">
                <a:latin typeface="Arial" panose="020B0604020202020204" pitchFamily="34" charset="0"/>
                <a:ea typeface="Arial" panose="020B0604020202020204" pitchFamily="34" charset="0"/>
              </a:rPr>
              <a:t> </a:t>
            </a:r>
            <a:r>
              <a:rPr lang="fr-FR" dirty="0">
                <a:latin typeface="Arial" panose="020B0604020202020204" pitchFamily="34" charset="0"/>
                <a:ea typeface="Arial" panose="020B0604020202020204" pitchFamily="34" charset="0"/>
              </a:rPr>
              <a:t>élaborée).</a:t>
            </a:r>
          </a:p>
        </p:txBody>
      </p:sp>
      <p:grpSp>
        <p:nvGrpSpPr>
          <p:cNvPr id="16" name="Group 6"/>
          <p:cNvGrpSpPr>
            <a:grpSpLocks/>
          </p:cNvGrpSpPr>
          <p:nvPr/>
        </p:nvGrpSpPr>
        <p:grpSpPr bwMode="auto">
          <a:xfrm>
            <a:off x="3757526" y="911211"/>
            <a:ext cx="4362510" cy="2326737"/>
            <a:chOff x="13157" y="2551"/>
            <a:chExt cx="4561" cy="2637"/>
          </a:xfrm>
        </p:grpSpPr>
        <p:sp>
          <p:nvSpPr>
            <p:cNvPr id="17" name="Rectangle 7"/>
            <p:cNvSpPr>
              <a:spLocks noChangeArrowheads="1"/>
            </p:cNvSpPr>
            <p:nvPr/>
          </p:nvSpPr>
          <p:spPr bwMode="auto">
            <a:xfrm>
              <a:off x="13289" y="2623"/>
              <a:ext cx="4429" cy="2565"/>
            </a:xfrm>
            <a:prstGeom prst="rect">
              <a:avLst/>
            </a:prstGeom>
            <a:solidFill>
              <a:srgbClr val="233E5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fr-FR" sz="2800" dirty="0"/>
            </a:p>
          </p:txBody>
        </p:sp>
        <p:pic>
          <p:nvPicPr>
            <p:cNvPr id="1032"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57" y="2551"/>
              <a:ext cx="4429" cy="2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9"/>
            <p:cNvSpPr txBox="1">
              <a:spLocks noChangeArrowheads="1"/>
            </p:cNvSpPr>
            <p:nvPr/>
          </p:nvSpPr>
          <p:spPr bwMode="auto">
            <a:xfrm>
              <a:off x="13223" y="2706"/>
              <a:ext cx="4205" cy="2289"/>
            </a:xfrm>
            <a:prstGeom prst="rect">
              <a:avLst/>
            </a:prstGeom>
            <a:noFill/>
            <a:ln w="12700">
              <a:solidFill>
                <a:srgbClr val="4F81B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0" tIns="0" rIns="0" bIns="0" numCol="1" anchor="t" anchorCtr="0" compatLnSpc="1">
              <a:prstTxWarp prst="textNoShape">
                <a:avLst/>
              </a:prstTxWarp>
            </a:bodyPr>
            <a:lstStyle/>
            <a:p>
              <a:pPr marL="0" marR="223838" lvl="0" indent="0" algn="just" defTabSz="914400" rtl="0" eaLnBrk="0" fontAlgn="base" latinLnBrk="0" hangingPunct="0">
                <a:lnSpc>
                  <a:spcPct val="100000"/>
                </a:lnSpc>
                <a:spcBef>
                  <a:spcPts val="350"/>
                </a:spcBef>
                <a:spcAft>
                  <a:spcPts val="800"/>
                </a:spcAft>
                <a:buClrTx/>
                <a:buSzTx/>
                <a:buFontTx/>
                <a:buNone/>
                <a:tabLst/>
              </a:pPr>
              <a:r>
                <a:rPr kumimoji="0" lang="fr-FR" altLang="fr-FR" sz="1600" b="0" i="0" u="none" strike="noStrike" cap="none" normalizeH="0" baseline="0" dirty="0">
                  <a:ln>
                    <a:noFill/>
                  </a:ln>
                  <a:solidFill>
                    <a:schemeClr val="tx1"/>
                  </a:solidFill>
                  <a:effectLst/>
                  <a:latin typeface="Calibri" panose="020F0502020204030204" pitchFamily="34" charset="0"/>
                </a:rPr>
                <a:t>Le maître sélectionne un seul et  unique esclave avec lequel il veut rentrer en communication par la mise à niveau logique zéro de /SS 1 2 3, puis, après 8 fronts d'horloge, l'octet de donnée est transféré.</a:t>
              </a:r>
            </a:p>
            <a:p>
              <a:pPr marL="0" marR="230188" lvl="0" indent="0" algn="just" defTabSz="914400" rtl="0" eaLnBrk="0" fontAlgn="base" latinLnBrk="0" hangingPunct="0">
                <a:lnSpc>
                  <a:spcPct val="100000"/>
                </a:lnSpc>
                <a:spcBef>
                  <a:spcPts val="988"/>
                </a:spcBef>
                <a:spcAft>
                  <a:spcPts val="800"/>
                </a:spcAft>
                <a:buClrTx/>
                <a:buSzTx/>
                <a:buFontTx/>
                <a:buNone/>
                <a:tabLst/>
              </a:pPr>
              <a:r>
                <a:rPr kumimoji="0" lang="fr-FR" altLang="fr-FR" sz="1600" b="0" i="0" u="none" strike="noStrike" cap="none" normalizeH="0" baseline="0" dirty="0">
                  <a:ln>
                    <a:noFill/>
                  </a:ln>
                  <a:solidFill>
                    <a:schemeClr val="tx1"/>
                  </a:solidFill>
                  <a:effectLst/>
                  <a:latin typeface="Calibri" panose="020F0502020204030204" pitchFamily="34" charset="0"/>
                </a:rPr>
                <a:t>La patte MISO de l'esclave non sélectionné est à l'état haute impédance.</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gr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656900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12.jpeg"/>
          <p:cNvPicPr/>
          <p:nvPr/>
        </p:nvPicPr>
        <p:blipFill>
          <a:blip r:embed="rId2" cstate="print"/>
          <a:stretch>
            <a:fillRect/>
          </a:stretch>
        </p:blipFill>
        <p:spPr>
          <a:xfrm>
            <a:off x="352467" y="1335246"/>
            <a:ext cx="6069330" cy="2847975"/>
          </a:xfrm>
          <a:prstGeom prst="rect">
            <a:avLst/>
          </a:prstGeom>
        </p:spPr>
      </p:pic>
      <p:pic>
        <p:nvPicPr>
          <p:cNvPr id="8" name="image13.jpeg"/>
          <p:cNvPicPr/>
          <p:nvPr/>
        </p:nvPicPr>
        <p:blipFill>
          <a:blip r:embed="rId3" cstate="print"/>
          <a:stretch>
            <a:fillRect/>
          </a:stretch>
        </p:blipFill>
        <p:spPr>
          <a:xfrm>
            <a:off x="7477080" y="2773296"/>
            <a:ext cx="4091528" cy="2959959"/>
          </a:xfrm>
          <a:prstGeom prst="rect">
            <a:avLst/>
          </a:prstGeom>
        </p:spPr>
      </p:pic>
      <p:sp>
        <p:nvSpPr>
          <p:cNvPr id="2" name="Rectangle 1"/>
          <p:cNvSpPr/>
          <p:nvPr/>
        </p:nvSpPr>
        <p:spPr>
          <a:xfrm>
            <a:off x="983432" y="4341305"/>
            <a:ext cx="6096000" cy="1754326"/>
          </a:xfrm>
          <a:prstGeom prst="rect">
            <a:avLst/>
          </a:prstGeom>
        </p:spPr>
        <p:txBody>
          <a:bodyPr>
            <a:spAutoFit/>
          </a:bodyPr>
          <a:lstStyle/>
          <a:p>
            <a:r>
              <a:rPr lang="fr-FR" dirty="0"/>
              <a:t>Si on utilise des composants de tension d'alimentation différente par exemple un μp en 5v et un capteur en 3.3v, il convient de procéder à une adaptation du niveau de tension des broches MOSI, SS, SCLK (la MISO n'est pas affectée car compatible avec le μp) par diviseur de tension à base de résistance ¼ de watt.</a:t>
            </a:r>
          </a:p>
        </p:txBody>
      </p:sp>
      <p:sp>
        <p:nvSpPr>
          <p:cNvPr id="9" name="Rectangle 8"/>
          <p:cNvSpPr/>
          <p:nvPr/>
        </p:nvSpPr>
        <p:spPr>
          <a:xfrm>
            <a:off x="316806" y="116632"/>
            <a:ext cx="11305256" cy="1446550"/>
          </a:xfrm>
          <a:prstGeom prst="rect">
            <a:avLst/>
          </a:prstGeom>
        </p:spPr>
        <p:txBody>
          <a:bodyPr wrap="square">
            <a:spAutoFit/>
          </a:bodyPr>
          <a:lstStyle/>
          <a:p>
            <a:r>
              <a:rPr lang="fr-FR" dirty="0"/>
              <a:t> </a:t>
            </a:r>
            <a:r>
              <a:rPr lang="fr-FR" sz="2400" dirty="0">
                <a:solidFill>
                  <a:srgbClr val="FF0000"/>
                </a:solidFill>
              </a:rPr>
              <a:t>FISA S3E A4 Réseaux de TERRAINS/BUS SPI /</a:t>
            </a:r>
          </a:p>
          <a:p>
            <a:r>
              <a:rPr lang="fr-FR" sz="2400" dirty="0">
                <a:solidFill>
                  <a:srgbClr val="FF0000"/>
                </a:solidFill>
              </a:rPr>
              <a:t>2.7 </a:t>
            </a:r>
            <a:r>
              <a:rPr lang="fr-FR" sz="2800" dirty="0">
                <a:solidFill>
                  <a:srgbClr val="FF0000"/>
                </a:solidFill>
              </a:rPr>
              <a:t>Bus SPI et niveaux électriques</a:t>
            </a:r>
          </a:p>
          <a:p>
            <a:r>
              <a:rPr lang="fr-FR" dirty="0"/>
              <a:t>Les signaux échangés sont de types TTL ou CMOS. Il pourra-t-être envisagé dans certains cas de placer des résistances de Pull-up de 47kΩ (voir ci-dessous : utilisation d'un multiplexeur MAXIM MAX350).</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45699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651819" y="977292"/>
            <a:ext cx="6096000" cy="2308324"/>
          </a:xfrm>
          <a:prstGeom prst="rect">
            <a:avLst/>
          </a:prstGeom>
        </p:spPr>
        <p:txBody>
          <a:bodyPr>
            <a:spAutoFit/>
          </a:bodyPr>
          <a:lstStyle/>
          <a:p>
            <a:r>
              <a:rPr lang="fr-FR" dirty="0"/>
              <a:t> </a:t>
            </a:r>
          </a:p>
          <a:p>
            <a:r>
              <a:rPr lang="fr-FR" dirty="0"/>
              <a:t>Oscillogrammes des signaux électriques SPI</a:t>
            </a:r>
          </a:p>
          <a:p>
            <a:endParaRPr lang="fr-FR" dirty="0"/>
          </a:p>
          <a:p>
            <a:r>
              <a:rPr lang="fr-FR" dirty="0"/>
              <a:t>4.	Chronogramme</a:t>
            </a:r>
          </a:p>
          <a:p>
            <a:r>
              <a:rPr lang="fr-FR" dirty="0"/>
              <a:t>Toutes les liaisons SPI respectent le chronogramme général ci-dessous, mais quatre variantes existent au niveau de la prise en compte des données qui sont échangées.</a:t>
            </a:r>
          </a:p>
        </p:txBody>
      </p:sp>
      <p:sp>
        <p:nvSpPr>
          <p:cNvPr id="10"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12294" name="image1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336" y="1521902"/>
            <a:ext cx="5426075" cy="353536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8"/>
          <p:cNvSpPr>
            <a:spLocks noChangeArrowheads="1"/>
          </p:cNvSpPr>
          <p:nvPr/>
        </p:nvSpPr>
        <p:spPr bwMode="auto">
          <a:xfrm>
            <a:off x="1240557" y="4124409"/>
            <a:ext cx="34563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Oscillogrammes des signaux électriques SPI</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11487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9307"/>
            <a:ext cx="11881320" cy="6047809"/>
          </a:xfrm>
          <a:prstGeom prst="rect">
            <a:avLst/>
          </a:prstGeom>
        </p:spPr>
        <p:txBody>
          <a:bodyPr wrap="square">
            <a:spAutoFit/>
          </a:bodyPr>
          <a:lstStyle/>
          <a:p>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0"/>
            <a:r>
              <a:rPr lang="fr-FR" sz="2800" dirty="0">
                <a:solidFill>
                  <a:srgbClr val="FF0000"/>
                </a:solidFill>
              </a:rPr>
              <a:t>2.8 Les différents autres noms utilisés avec un bus SPI</a:t>
            </a:r>
          </a:p>
          <a:p>
            <a:pPr lvl="0"/>
            <a:endParaRPr lang="fr-FR" sz="1600" b="1" dirty="0"/>
          </a:p>
          <a:p>
            <a:r>
              <a:rPr lang="fr-FR" sz="1600" b="1" dirty="0"/>
              <a:t> </a:t>
            </a:r>
            <a:endParaRPr lang="fr-FR" sz="2000" dirty="0"/>
          </a:p>
          <a:p>
            <a:pPr lvl="1"/>
            <a:r>
              <a:rPr lang="fr-FR" sz="1600" b="1" dirty="0"/>
              <a:t>SCK :</a:t>
            </a:r>
          </a:p>
          <a:p>
            <a:r>
              <a:rPr lang="fr-FR" sz="1600" dirty="0"/>
              <a:t>Il s'agit de l'horloge de synchronisation des échanges, elle est générée par le maître et est commune à tous les éléments du bus. Cela a pour avantage d’éviter que chaque composant possède son propre quartz avec les problèmes de précision que cela impose.</a:t>
            </a:r>
          </a:p>
          <a:p>
            <a:r>
              <a:rPr lang="fr-FR" sz="1600" dirty="0"/>
              <a:t> </a:t>
            </a:r>
            <a:endParaRPr lang="fr-FR" sz="2000" dirty="0"/>
          </a:p>
          <a:p>
            <a:pPr lvl="1"/>
            <a:r>
              <a:rPr lang="fr-FR" sz="1600" b="1" dirty="0"/>
              <a:t>SDI, DI, SI, SDO, DO, SO :</a:t>
            </a:r>
          </a:p>
          <a:p>
            <a:r>
              <a:rPr lang="fr-FR" sz="1600" dirty="0"/>
              <a:t>Il s'agit de la patte de Serial Data In; dans ce cas de convention d'écriture il convient de relier la SDI du maître à la SDO du ou des esclaves.</a:t>
            </a:r>
          </a:p>
          <a:p>
            <a:r>
              <a:rPr lang="fr-FR" sz="1600" dirty="0"/>
              <a:t>Il s'agit de la patte de Serial Data Out; dans ce cas de convention d'écriture il convient de relier la SDO du maître à la SDI du ou des esclaves.</a:t>
            </a:r>
          </a:p>
          <a:p>
            <a:r>
              <a:rPr lang="fr-FR" sz="1600" dirty="0"/>
              <a:t> </a:t>
            </a:r>
            <a:endParaRPr lang="fr-FR" sz="2000" dirty="0"/>
          </a:p>
          <a:p>
            <a:pPr lvl="1"/>
            <a:r>
              <a:rPr lang="fr-FR" sz="1600" b="1" dirty="0"/>
              <a:t>nCS, CS ,nSS, STE :</a:t>
            </a:r>
          </a:p>
          <a:p>
            <a:r>
              <a:rPr lang="fr-FR" sz="1600" dirty="0"/>
              <a:t>Il s'agit de la patte /SS Slave Select générée par le maître.</a:t>
            </a:r>
          </a:p>
          <a:p>
            <a:r>
              <a:rPr lang="fr-FR" sz="1600" dirty="0"/>
              <a:t> </a:t>
            </a:r>
            <a:endParaRPr lang="fr-FR" sz="2000" dirty="0"/>
          </a:p>
          <a:p>
            <a:pPr lvl="1"/>
            <a:r>
              <a:rPr lang="fr-FR" sz="1600" b="1" dirty="0"/>
              <a:t>QSPI Queued Serial Peripheral Interface :</a:t>
            </a:r>
          </a:p>
          <a:p>
            <a:r>
              <a:rPr lang="fr-FR" sz="1600" dirty="0"/>
              <a:t>C'est un type de contrôleur dédié et spécifique qui permet certains transferts de données sans l'utilisation du processeur, mais en faisant appel à des pointeurs programmables, pointant une file d'attente de données.</a:t>
            </a:r>
          </a:p>
          <a:p>
            <a:r>
              <a:rPr lang="fr-FR" sz="1600" dirty="0"/>
              <a:t>Ce n'est pas un autre type de bus série.</a:t>
            </a:r>
          </a:p>
          <a:p>
            <a:endParaRPr lang="fr-FR" sz="1100"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58245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ChangeArrowheads="1"/>
          </p:cNvSpPr>
          <p:nvPr/>
        </p:nvSpPr>
        <p:spPr bwMode="auto">
          <a:xfrm>
            <a:off x="-744760" y="26823"/>
            <a:ext cx="9654295" cy="946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396750" tIns="84111" rIns="91440" bIns="0" numCol="1" anchor="ctr" anchorCtr="0" compatLnSpc="1">
            <a:prstTxWarp prst="textNoShape">
              <a:avLst/>
            </a:prstTxWarp>
            <a:spAutoFit/>
          </a:bodyPr>
          <a:lstStyle/>
          <a:p>
            <a:pPr lvl="1" eaLnBrk="0" fontAlgn="base" hangingPunct="0">
              <a:spcBef>
                <a:spcPct val="0"/>
              </a:spcBef>
              <a:spcAft>
                <a:spcPct val="0"/>
              </a:spcAft>
              <a:buSzPct val="100000"/>
            </a:pPr>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pPr lvl="1" eaLnBrk="0" fontAlgn="base" hangingPunct="0">
              <a:spcBef>
                <a:spcPct val="0"/>
              </a:spcBef>
              <a:spcAft>
                <a:spcPct val="0"/>
              </a:spcAft>
              <a:buSzPct val="100000"/>
            </a:pPr>
            <a:r>
              <a:rPr lang="fr-FR" altLang="fr-FR" sz="2800" dirty="0">
                <a:solidFill>
                  <a:srgbClr val="FF0000"/>
                </a:solidFill>
                <a:latin typeface="+mj-lt"/>
                <a:ea typeface="Times New Roman" panose="02020603050405020304" pitchFamily="18" charset="0"/>
              </a:rPr>
              <a:t>2.9 Avantages et Inconvénients du bus SPI</a:t>
            </a:r>
            <a:endParaRPr kumimoji="0" lang="fr-FR" altLang="fr-FR" sz="2800" i="0" u="none" strike="noStrike" cap="none" normalizeH="0" baseline="0" dirty="0">
              <a:ln>
                <a:noFill/>
              </a:ln>
              <a:solidFill>
                <a:srgbClr val="FF0000"/>
              </a:solidFill>
              <a:effectLst/>
              <a:latin typeface="+mj-lt"/>
            </a:endParaRPr>
          </a:p>
        </p:txBody>
      </p:sp>
      <p:graphicFrame>
        <p:nvGraphicFramePr>
          <p:cNvPr id="2" name="Tableau 1"/>
          <p:cNvGraphicFramePr>
            <a:graphicFrameLocks noGrp="1"/>
          </p:cNvGraphicFramePr>
          <p:nvPr>
            <p:extLst>
              <p:ext uri="{D42A27DB-BD31-4B8C-83A1-F6EECF244321}">
                <p14:modId xmlns:p14="http://schemas.microsoft.com/office/powerpoint/2010/main" val="2809684402"/>
              </p:ext>
            </p:extLst>
          </p:nvPr>
        </p:nvGraphicFramePr>
        <p:xfrm>
          <a:off x="911424" y="1526080"/>
          <a:ext cx="8712968" cy="3635028"/>
        </p:xfrm>
        <a:graphic>
          <a:graphicData uri="http://schemas.openxmlformats.org/drawingml/2006/table">
            <a:tbl>
              <a:tblPr firstRow="1" firstCol="1" lastRow="1" lastCol="1" bandRow="1" bandCol="1">
                <a:tableStyleId>{5C22544A-7EE6-4342-B048-85BDC9FD1C3A}</a:tableStyleId>
              </a:tblPr>
              <a:tblGrid>
                <a:gridCol w="4922679">
                  <a:extLst>
                    <a:ext uri="{9D8B030D-6E8A-4147-A177-3AD203B41FA5}">
                      <a16:colId xmlns:a16="http://schemas.microsoft.com/office/drawing/2014/main" val="2782537920"/>
                    </a:ext>
                  </a:extLst>
                </a:gridCol>
                <a:gridCol w="3790289">
                  <a:extLst>
                    <a:ext uri="{9D8B030D-6E8A-4147-A177-3AD203B41FA5}">
                      <a16:colId xmlns:a16="http://schemas.microsoft.com/office/drawing/2014/main" val="2388192476"/>
                    </a:ext>
                  </a:extLst>
                </a:gridCol>
              </a:tblGrid>
              <a:tr h="369414">
                <a:tc>
                  <a:txBody>
                    <a:bodyPr/>
                    <a:lstStyle/>
                    <a:p>
                      <a:pPr marL="1166495" marR="1199515" algn="ctr">
                        <a:spcBef>
                          <a:spcPts val="265"/>
                        </a:spcBef>
                        <a:spcAft>
                          <a:spcPts val="0"/>
                        </a:spcAft>
                      </a:pPr>
                      <a:r>
                        <a:rPr lang="fr-FR" sz="1800" dirty="0">
                          <a:solidFill>
                            <a:srgbClr val="FF0000"/>
                          </a:solidFill>
                          <a:effectLst/>
                        </a:rPr>
                        <a:t>Avantages</a:t>
                      </a:r>
                      <a:endParaRPr lang="fr-FR" sz="18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1050925" marR="1082675" algn="ctr">
                        <a:spcBef>
                          <a:spcPts val="265"/>
                        </a:spcBef>
                        <a:spcAft>
                          <a:spcPts val="0"/>
                        </a:spcAft>
                      </a:pPr>
                      <a:r>
                        <a:rPr lang="fr-FR" sz="1800" dirty="0">
                          <a:solidFill>
                            <a:srgbClr val="FF0000"/>
                          </a:solidFill>
                          <a:effectLst/>
                        </a:rPr>
                        <a:t>Inconvénients</a:t>
                      </a:r>
                      <a:endParaRPr lang="fr-FR" sz="1800" dirty="0">
                        <a:solidFill>
                          <a:srgbClr val="FF0000"/>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116880630"/>
                  </a:ext>
                </a:extLst>
              </a:tr>
              <a:tr h="368397">
                <a:tc>
                  <a:txBody>
                    <a:bodyPr/>
                    <a:lstStyle/>
                    <a:p>
                      <a:pPr marL="35560">
                        <a:spcBef>
                          <a:spcPts val="265"/>
                        </a:spcBef>
                        <a:spcAft>
                          <a:spcPts val="0"/>
                        </a:spcAft>
                      </a:pPr>
                      <a:r>
                        <a:rPr lang="fr-FR" sz="1800" dirty="0">
                          <a:solidFill>
                            <a:schemeClr val="tx1"/>
                          </a:solidFill>
                          <a:effectLst/>
                        </a:rPr>
                        <a:t>Communication en Full Duplex</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Pas d'adressage possible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243806913"/>
                  </a:ext>
                </a:extLst>
              </a:tr>
              <a:tr h="537330">
                <a:tc>
                  <a:txBody>
                    <a:bodyPr/>
                    <a:lstStyle/>
                    <a:p>
                      <a:pPr marL="35560">
                        <a:spcBef>
                          <a:spcPts val="265"/>
                        </a:spcBef>
                        <a:spcAft>
                          <a:spcPts val="0"/>
                        </a:spcAft>
                      </a:pPr>
                      <a:r>
                        <a:rPr lang="fr-FR" sz="1800" dirty="0">
                          <a:solidFill>
                            <a:schemeClr val="tx1"/>
                          </a:solidFill>
                          <a:effectLst/>
                        </a:rPr>
                        <a:t>"Indépendant" du nombre de bits à transmettre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Utilisation sur très courte distance (même carte)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698703216"/>
                  </a:ext>
                </a:extLst>
              </a:tr>
              <a:tr h="369414">
                <a:tc>
                  <a:txBody>
                    <a:bodyPr/>
                    <a:lstStyle/>
                    <a:p>
                      <a:pPr marL="35560">
                        <a:spcBef>
                          <a:spcPts val="265"/>
                        </a:spcBef>
                        <a:spcAft>
                          <a:spcPts val="0"/>
                        </a:spcAft>
                      </a:pPr>
                      <a:r>
                        <a:rPr lang="fr-FR" sz="1800" dirty="0">
                          <a:solidFill>
                            <a:schemeClr val="tx1"/>
                          </a:solidFill>
                          <a:effectLst/>
                        </a:rPr>
                        <a:t>Pas de collision possible</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Nécessite plus de fils que I²C</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2886630"/>
                  </a:ext>
                </a:extLst>
              </a:tr>
              <a:tr h="625868">
                <a:tc>
                  <a:txBody>
                    <a:bodyPr/>
                    <a:lstStyle/>
                    <a:p>
                      <a:pPr marL="35560" marR="80010">
                        <a:spcBef>
                          <a:spcPts val="265"/>
                        </a:spcBef>
                        <a:spcAft>
                          <a:spcPts val="0"/>
                        </a:spcAft>
                      </a:pPr>
                      <a:r>
                        <a:rPr lang="fr-FR" sz="1800" dirty="0">
                          <a:solidFill>
                            <a:schemeClr val="tx1"/>
                          </a:solidFill>
                          <a:effectLst/>
                        </a:rPr>
                        <a:t>Les esclaves utilisent l'horloge du maître pas de problème de précision de quartz</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6830">
                        <a:spcBef>
                          <a:spcPts val="265"/>
                        </a:spcBef>
                        <a:spcAft>
                          <a:spcPts val="0"/>
                        </a:spcAft>
                      </a:pPr>
                      <a:r>
                        <a:rPr lang="fr-FR" sz="1800" dirty="0">
                          <a:solidFill>
                            <a:schemeClr val="tx1"/>
                          </a:solidFill>
                          <a:effectLst/>
                        </a:rPr>
                        <a:t>Pas d'acquittement (le maître ne sait pas s’il est écouté)</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264508962"/>
                  </a:ext>
                </a:extLst>
              </a:tr>
              <a:tr h="392822">
                <a:tc>
                  <a:txBody>
                    <a:bodyPr/>
                    <a:lstStyle/>
                    <a:p>
                      <a:pPr marL="35560">
                        <a:spcBef>
                          <a:spcPts val="265"/>
                        </a:spcBef>
                        <a:spcAft>
                          <a:spcPts val="0"/>
                        </a:spcAft>
                      </a:pPr>
                      <a:r>
                        <a:rPr lang="fr-FR" sz="1800" dirty="0">
                          <a:solidFill>
                            <a:schemeClr val="tx1"/>
                          </a:solidFill>
                          <a:effectLst/>
                        </a:rPr>
                        <a:t>Beaucoup plus rapide que I²C en mode standard</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5560">
                        <a:spcBef>
                          <a:spcPts val="270"/>
                        </a:spcBef>
                        <a:spcAft>
                          <a:spcPts val="0"/>
                        </a:spcAft>
                      </a:pPr>
                      <a:r>
                        <a:rPr lang="fr-FR" sz="1800" dirty="0">
                          <a:effectLst/>
                        </a:rPr>
                        <a:t> </a:t>
                      </a:r>
                      <a:endParaRPr lang="fr-FR"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287021382"/>
                  </a:ext>
                </a:extLst>
              </a:tr>
              <a:tr h="804655">
                <a:tc>
                  <a:txBody>
                    <a:bodyPr/>
                    <a:lstStyle/>
                    <a:p>
                      <a:pPr marL="35560">
                        <a:spcBef>
                          <a:spcPts val="265"/>
                        </a:spcBef>
                        <a:spcAft>
                          <a:spcPts val="0"/>
                        </a:spcAft>
                      </a:pPr>
                      <a:r>
                        <a:rPr lang="fr-FR" sz="1800" dirty="0">
                          <a:solidFill>
                            <a:schemeClr val="tx1"/>
                          </a:solidFill>
                          <a:effectLst/>
                        </a:rPr>
                        <a:t>Possibilité de configuration à plusieurs maîtres</a:t>
                      </a:r>
                      <a:endParaRPr lang="fr-FR" sz="1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5560">
                        <a:spcBef>
                          <a:spcPts val="270"/>
                        </a:spcBef>
                        <a:spcAft>
                          <a:spcPts val="0"/>
                        </a:spcAft>
                      </a:pPr>
                      <a:r>
                        <a:rPr lang="fr-FR" sz="1800" dirty="0">
                          <a:effectLst/>
                        </a:rPr>
                        <a:t> </a:t>
                      </a:r>
                      <a:endParaRPr lang="fr-FR"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091409311"/>
                  </a:ext>
                </a:extLst>
              </a:tr>
            </a:tbl>
          </a:graphicData>
        </a:graphic>
      </p:graphicFrame>
      <p:sp>
        <p:nvSpPr>
          <p:cNvPr id="7" name="Rectangle 1"/>
          <p:cNvSpPr>
            <a:spLocks noChangeArrowheads="1"/>
          </p:cNvSpPr>
          <p:nvPr/>
        </p:nvSpPr>
        <p:spPr bwMode="auto">
          <a:xfrm>
            <a:off x="2927648" y="3020561"/>
            <a:ext cx="22794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ea typeface="Times New Roman" panose="02020603050405020304" pitchFamily="18" charset="0"/>
              </a:rPr>
              <a:t>:</a:t>
            </a: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02104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760276" y="405632"/>
            <a:ext cx="11017224" cy="2031325"/>
          </a:xfrm>
          <a:prstGeom prst="rect">
            <a:avLst/>
          </a:prstGeom>
        </p:spPr>
        <p:txBody>
          <a:bodyPr wrap="square">
            <a:spAutoFit/>
          </a:bodyPr>
          <a:lstStyle/>
          <a:p>
            <a:endParaRPr lang="fr-FR" sz="2800" dirty="0">
              <a:solidFill>
                <a:srgbClr val="FF0000"/>
              </a:solidFill>
            </a:endParaRPr>
          </a:p>
          <a:p>
            <a:endParaRPr lang="fr-FR" sz="1400" dirty="0"/>
          </a:p>
          <a:p>
            <a:endParaRPr lang="fr-FR" sz="1400" dirty="0"/>
          </a:p>
          <a:p>
            <a:endParaRPr lang="fr-FR" sz="1400" dirty="0"/>
          </a:p>
          <a:p>
            <a:endParaRPr lang="fr-FR" sz="1400" dirty="0"/>
          </a:p>
          <a:p>
            <a:endParaRPr lang="fr-FR" sz="1400" dirty="0"/>
          </a:p>
          <a:p>
            <a:endParaRPr lang="fr-FR" sz="1400" dirty="0"/>
          </a:p>
          <a:p>
            <a:endParaRPr lang="fr-FR" sz="1400" dirty="0"/>
          </a:p>
        </p:txBody>
      </p:sp>
      <p:pic>
        <p:nvPicPr>
          <p:cNvPr id="7" name="image22.jpeg"/>
          <p:cNvPicPr/>
          <p:nvPr/>
        </p:nvPicPr>
        <p:blipFill>
          <a:blip r:embed="rId2" cstate="print"/>
          <a:stretch>
            <a:fillRect/>
          </a:stretch>
        </p:blipFill>
        <p:spPr>
          <a:xfrm>
            <a:off x="6744072" y="1948173"/>
            <a:ext cx="5178425" cy="1295400"/>
          </a:xfrm>
          <a:prstGeom prst="rect">
            <a:avLst/>
          </a:prstGeom>
        </p:spPr>
      </p:pic>
      <p:sp>
        <p:nvSpPr>
          <p:cNvPr id="9" name="Rectangle 1"/>
          <p:cNvSpPr>
            <a:spLocks noChangeArrowheads="1"/>
          </p:cNvSpPr>
          <p:nvPr/>
        </p:nvSpPr>
        <p:spPr bwMode="auto">
          <a:xfrm>
            <a:off x="2783632" y="398382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11" name="Rectangle 10"/>
          <p:cNvSpPr/>
          <p:nvPr/>
        </p:nvSpPr>
        <p:spPr>
          <a:xfrm>
            <a:off x="6826349" y="5181271"/>
            <a:ext cx="5184576" cy="1384995"/>
          </a:xfrm>
          <a:prstGeom prst="rect">
            <a:avLst/>
          </a:prstGeom>
        </p:spPr>
        <p:txBody>
          <a:bodyPr wrap="square">
            <a:spAutoFit/>
          </a:bodyPr>
          <a:lstStyle/>
          <a:p>
            <a:r>
              <a:rPr lang="fr-FR" sz="1200" dirty="0"/>
              <a:t>Note 1: Dans le mode Maître , le bit de dépassement n'est pas mis à 1 à chaque transmission ou nouvelle réception mais est initialisé par une écriture dans le registre SSPBUF.</a:t>
            </a:r>
          </a:p>
          <a:p>
            <a:r>
              <a:rPr lang="fr-FR" sz="1200" dirty="0"/>
              <a:t>2: Si validé, cette broche doit être configuré comme une entrée ou une sortie.</a:t>
            </a:r>
          </a:p>
          <a:p>
            <a:r>
              <a:rPr lang="fr-FR" sz="1200" dirty="0"/>
              <a:t>3: Les combinaisons non listées ici sont réservées ou implémentées pour l’I2C.</a:t>
            </a:r>
          </a:p>
        </p:txBody>
      </p:sp>
      <p:graphicFrame>
        <p:nvGraphicFramePr>
          <p:cNvPr id="2" name="Tableau 1"/>
          <p:cNvGraphicFramePr>
            <a:graphicFrameLocks noGrp="1"/>
          </p:cNvGraphicFramePr>
          <p:nvPr>
            <p:extLst>
              <p:ext uri="{D42A27DB-BD31-4B8C-83A1-F6EECF244321}">
                <p14:modId xmlns:p14="http://schemas.microsoft.com/office/powerpoint/2010/main" val="3053048347"/>
              </p:ext>
            </p:extLst>
          </p:nvPr>
        </p:nvGraphicFramePr>
        <p:xfrm>
          <a:off x="421600" y="1423037"/>
          <a:ext cx="6322472" cy="4462463"/>
        </p:xfrm>
        <a:graphic>
          <a:graphicData uri="http://schemas.openxmlformats.org/drawingml/2006/table">
            <a:tbl>
              <a:tblPr firstRow="1" firstCol="1" lastRow="1" lastCol="1" bandRow="1" bandCol="1"/>
              <a:tblGrid>
                <a:gridCol w="983661">
                  <a:extLst>
                    <a:ext uri="{9D8B030D-6E8A-4147-A177-3AD203B41FA5}">
                      <a16:colId xmlns:a16="http://schemas.microsoft.com/office/drawing/2014/main" val="452537840"/>
                    </a:ext>
                  </a:extLst>
                </a:gridCol>
                <a:gridCol w="5338811">
                  <a:extLst>
                    <a:ext uri="{9D8B030D-6E8A-4147-A177-3AD203B41FA5}">
                      <a16:colId xmlns:a16="http://schemas.microsoft.com/office/drawing/2014/main" val="1397721579"/>
                    </a:ext>
                  </a:extLst>
                </a:gridCol>
              </a:tblGrid>
              <a:tr h="810321">
                <a:tc>
                  <a:txBody>
                    <a:bodyPr/>
                    <a:lstStyle/>
                    <a:p>
                      <a:pPr marL="67945">
                        <a:lnSpc>
                          <a:spcPts val="114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7 </a:t>
                      </a:r>
                      <a:r>
                        <a:rPr lang="fr-FR" sz="900" b="1" dirty="0">
                          <a:effectLst/>
                          <a:latin typeface="Arial" panose="020B0604020202020204" pitchFamily="34" charset="0"/>
                          <a:ea typeface="Arial" panose="020B0604020202020204" pitchFamily="34" charset="0"/>
                          <a:cs typeface="Times New Roman" panose="02020603050405020304" pitchFamily="18" charset="0"/>
                        </a:rPr>
                        <a:t>WCOL</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3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Write Collision Detect bit (Transmit mode only)</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772795">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Le registre SSPBUF register est écrit pendant que l'octet prévu est transmis (Doit être effacé par le programme)</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 = Pas de détection</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54898534"/>
                  </a:ext>
                </a:extLst>
              </a:tr>
              <a:tr h="1222979">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6 </a:t>
                      </a:r>
                      <a:r>
                        <a:rPr lang="fr-FR" sz="900" b="1" dirty="0">
                          <a:effectLst/>
                          <a:latin typeface="Arial" panose="020B0604020202020204" pitchFamily="34" charset="0"/>
                          <a:ea typeface="Arial" panose="020B0604020202020204" pitchFamily="34" charset="0"/>
                          <a:cs typeface="Times New Roman" panose="02020603050405020304" pitchFamily="18" charset="0"/>
                        </a:rPr>
                        <a:t>SSPOV</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marR="3570605">
                        <a:lnSpc>
                          <a:spcPct val="100000"/>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Receive Overflow Indicator bit</a:t>
                      </a:r>
                      <a:r>
                        <a:rPr lang="fr-FR" sz="900" b="1" dirty="0">
                          <a:effectLst/>
                          <a:latin typeface="Arial" panose="020B0604020202020204" pitchFamily="34" charset="0"/>
                          <a:ea typeface="Arial" panose="020B0604020202020204" pitchFamily="34" charset="0"/>
                          <a:cs typeface="Times New Roman" panose="02020603050405020304" pitchFamily="18" charset="0"/>
                        </a:rPr>
                        <a:t>(1) </a:t>
                      </a:r>
                      <a:r>
                        <a:rPr lang="fr-FR" sz="900" dirty="0">
                          <a:effectLst/>
                          <a:latin typeface="Arial" panose="020B0604020202020204" pitchFamily="34" charset="0"/>
                          <a:ea typeface="Arial" panose="020B0604020202020204" pitchFamily="34" charset="0"/>
                          <a:cs typeface="Times New Roman" panose="02020603050405020304" pitchFamily="18" charset="0"/>
                        </a:rPr>
                        <a:t>SPI mode esclave:</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21209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un nouvel octect est reçu pendant que le registre SSPBUF est encore en possession de l'ancien. En cas d'"overflow"(débordement) la donnée du SSPSR est perdue. Le débordement n'intervient que dans le mode Esclave. L'utilisateur doit lire le SSPBUF, seulement en cas de transmission de donnée, pour éviter le maintien de l'owerflow il doit être effacer dans le soft.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14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 =Pas de débotrdement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270911"/>
                  </a:ext>
                </a:extLst>
              </a:tr>
              <a:tr h="671769">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5 </a:t>
                      </a:r>
                      <a:r>
                        <a:rPr lang="fr-FR" sz="900" b="1" dirty="0">
                          <a:effectLst/>
                          <a:latin typeface="Arial" panose="020B0604020202020204" pitchFamily="34" charset="0"/>
                          <a:ea typeface="Arial" panose="020B0604020202020204" pitchFamily="34" charset="0"/>
                          <a:cs typeface="Times New Roman" panose="02020603050405020304" pitchFamily="18" charset="0"/>
                        </a:rPr>
                        <a:t>SSPEN</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Master Synchronous Serial Port Enable bit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111760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validation de la configuration SCK, SDO, SDI and SS comme port série</a:t>
                      </a:r>
                      <a:r>
                        <a:rPr lang="fr-FR" sz="900" b="1" dirty="0">
                          <a:effectLst/>
                          <a:latin typeface="Arial" panose="020B0604020202020204" pitchFamily="34" charset="0"/>
                          <a:ea typeface="Arial" panose="020B0604020202020204" pitchFamily="34" charset="0"/>
                          <a:cs typeface="Times New Roman" panose="02020603050405020304" pitchFamily="18" charset="0"/>
                        </a:rPr>
                        <a:t>(2) </a:t>
                      </a:r>
                      <a:r>
                        <a:rPr lang="fr-FR" sz="900" dirty="0">
                          <a:effectLst/>
                          <a:latin typeface="Arial" panose="020B0604020202020204" pitchFamily="34" charset="0"/>
                          <a:ea typeface="Arial" panose="020B0604020202020204" pitchFamily="34" charset="0"/>
                          <a:cs typeface="Times New Roman" panose="02020603050405020304" pitchFamily="18" charset="0"/>
                        </a:rPr>
                        <a:t>0 = pas de validation du mode SPI, les broches sont en E/S normales</a:t>
                      </a:r>
                      <a:r>
                        <a:rPr lang="fr-FR" sz="900" b="1" dirty="0">
                          <a:effectLst/>
                          <a:latin typeface="Arial" panose="020B0604020202020204" pitchFamily="34" charset="0"/>
                          <a:ea typeface="Arial" panose="020B0604020202020204" pitchFamily="34" charset="0"/>
                          <a:cs typeface="Times New Roman" panose="02020603050405020304" pitchFamily="18" charset="0"/>
                        </a:rPr>
                        <a:t>(2)</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05144188"/>
                  </a:ext>
                </a:extLst>
              </a:tr>
              <a:tr h="533816">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4 </a:t>
                      </a:r>
                      <a:r>
                        <a:rPr lang="fr-FR" sz="900" b="1" dirty="0">
                          <a:effectLst/>
                          <a:latin typeface="Arial" panose="020B0604020202020204" pitchFamily="34" charset="0"/>
                          <a:ea typeface="Arial" panose="020B0604020202020204" pitchFamily="34" charset="0"/>
                          <a:cs typeface="Times New Roman" panose="02020603050405020304" pitchFamily="18" charset="0"/>
                        </a:rPr>
                        <a:t>CKP</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Clock Polarity Select bit</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3008630">
                        <a:lnSpc>
                          <a:spcPct val="100000"/>
                        </a:lnSpc>
                        <a:spcBef>
                          <a:spcPts val="1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1 = horloge au niveau haut logique au repos 0 = horloge au niveau bas logique au repos</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7873536"/>
                  </a:ext>
                </a:extLst>
              </a:tr>
              <a:tr h="1223578">
                <a:tc>
                  <a:txBody>
                    <a:bodyPr/>
                    <a:lstStyle/>
                    <a:p>
                      <a:pPr marL="67945">
                        <a:lnSpc>
                          <a:spcPts val="1135"/>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bit 3-0</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a:lnSpc>
                          <a:spcPts val="1050"/>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SSPM3:SSPM0</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7945">
                        <a:lnSpc>
                          <a:spcPts val="1125"/>
                        </a:lnSpc>
                        <a:spcAft>
                          <a:spcPts val="0"/>
                        </a:spcAft>
                      </a:pPr>
                      <a:r>
                        <a:rPr lang="fr-FR" sz="900" b="1" dirty="0">
                          <a:effectLst/>
                          <a:latin typeface="Arial" panose="020B0604020202020204" pitchFamily="34" charset="0"/>
                          <a:ea typeface="Arial" panose="020B0604020202020204" pitchFamily="34" charset="0"/>
                          <a:cs typeface="Times New Roman" panose="02020603050405020304" pitchFamily="18" charset="0"/>
                        </a:rPr>
                        <a:t>: </a:t>
                      </a:r>
                      <a:r>
                        <a:rPr lang="fr-FR" sz="900" dirty="0">
                          <a:effectLst/>
                          <a:latin typeface="Arial" panose="020B0604020202020204" pitchFamily="34" charset="0"/>
                          <a:ea typeface="Arial" panose="020B0604020202020204" pitchFamily="34" charset="0"/>
                          <a:cs typeface="Times New Roman" panose="02020603050405020304" pitchFamily="18" charset="0"/>
                        </a:rPr>
                        <a:t>Master Synchronous Serial Port Mode Select bits</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556260">
                        <a:lnSpc>
                          <a:spcPts val="1050"/>
                        </a:lnSpc>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0101 = SPI mode Esclave, clock = SCK, SS non validée, SS peut être utilisée en E/S</a:t>
                      </a:r>
                      <a:r>
                        <a:rPr lang="fr-FR" sz="900" b="1" dirty="0">
                          <a:effectLst/>
                          <a:latin typeface="Arial" panose="020B0604020202020204" pitchFamily="34" charset="0"/>
                          <a:ea typeface="Arial" panose="020B0604020202020204" pitchFamily="34" charset="0"/>
                          <a:cs typeface="Times New Roman" panose="02020603050405020304" pitchFamily="18" charset="0"/>
                        </a:rPr>
                        <a:t>(3) </a:t>
                      </a:r>
                      <a:r>
                        <a:rPr lang="fr-FR" sz="900" dirty="0">
                          <a:effectLst/>
                          <a:latin typeface="Arial" panose="020B0604020202020204" pitchFamily="34" charset="0"/>
                          <a:ea typeface="Arial" panose="020B0604020202020204" pitchFamily="34" charset="0"/>
                          <a:cs typeface="Times New Roman" panose="02020603050405020304" pitchFamily="18" charset="0"/>
                        </a:rPr>
                        <a:t>0100 = SPI mode Esclave, clock = SCK , SS (select slave) validée</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0011 = SPI mode Maître, clock = TMR2 output/2</a:t>
                      </a:r>
                      <a:r>
                        <a:rPr lang="fr-FR" sz="900" b="1" dirty="0">
                          <a:effectLst/>
                          <a:latin typeface="Arial" panose="020B0604020202020204" pitchFamily="34" charset="0"/>
                          <a:ea typeface="Arial" panose="020B0604020202020204" pitchFamily="34" charset="0"/>
                          <a:cs typeface="Times New Roman" panose="02020603050405020304" pitchFamily="18" charset="0"/>
                        </a:rPr>
                        <a:t>(3) </a:t>
                      </a:r>
                      <a:r>
                        <a:rPr lang="fr-FR" sz="900" dirty="0">
                          <a:effectLst/>
                          <a:latin typeface="Arial" panose="020B0604020202020204" pitchFamily="34" charset="0"/>
                          <a:ea typeface="Arial" panose="020B0604020202020204" pitchFamily="34" charset="0"/>
                          <a:cs typeface="Times New Roman" panose="02020603050405020304" pitchFamily="18" charset="0"/>
                        </a:rPr>
                        <a:t>0010 = SPI mode Maître , clock = FOSC/64</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0001 = SPI mode Maître , clock = FOSC/16</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p>
                    <a:p>
                      <a:pPr marL="67945" marR="2616200">
                        <a:lnSpc>
                          <a:spcPts val="1050"/>
                        </a:lnSpc>
                        <a:spcBef>
                          <a:spcPts val="5"/>
                        </a:spcBef>
                        <a:spcAft>
                          <a:spcPts val="0"/>
                        </a:spcAft>
                      </a:pPr>
                      <a:r>
                        <a:rPr lang="fr-FR" sz="900" dirty="0">
                          <a:effectLst/>
                          <a:latin typeface="Arial" panose="020B0604020202020204" pitchFamily="34" charset="0"/>
                          <a:ea typeface="Arial" panose="020B0604020202020204" pitchFamily="34" charset="0"/>
                          <a:cs typeface="Times New Roman" panose="02020603050405020304" pitchFamily="18" charset="0"/>
                        </a:rPr>
                        <a:t>0000 = SPI mode Maître , clock = FOSC/4</a:t>
                      </a:r>
                      <a:r>
                        <a:rPr lang="fr-FR" sz="900" b="1" dirty="0">
                          <a:effectLst/>
                          <a:latin typeface="Arial" panose="020B0604020202020204" pitchFamily="34" charset="0"/>
                          <a:ea typeface="Arial" panose="020B0604020202020204" pitchFamily="34" charset="0"/>
                          <a:cs typeface="Times New Roman" panose="02020603050405020304" pitchFamily="18" charset="0"/>
                        </a:rPr>
                        <a:t>(3)</a:t>
                      </a:r>
                      <a:endParaRPr lang="fr-FR" sz="10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07792211"/>
                  </a:ext>
                </a:extLst>
              </a:tr>
            </a:tbl>
          </a:graphicData>
        </a:graphic>
      </p:graphicFrame>
      <p:sp>
        <p:nvSpPr>
          <p:cNvPr id="12" name="ZoneTexte 11"/>
          <p:cNvSpPr txBox="1"/>
          <p:nvPr/>
        </p:nvSpPr>
        <p:spPr>
          <a:xfrm>
            <a:off x="136721" y="95777"/>
            <a:ext cx="11938279" cy="954107"/>
          </a:xfrm>
          <a:prstGeom prst="rect">
            <a:avLst/>
          </a:prstGeom>
          <a:noFill/>
        </p:spPr>
        <p:txBody>
          <a:bodyPr wrap="square" rtlCol="0">
            <a:spAutoFit/>
          </a:bodyPr>
          <a:lstStyle/>
          <a:p>
            <a:r>
              <a:rPr lang="fr-FR" sz="2800" dirty="0">
                <a:solidFill>
                  <a:srgbClr val="FF0000"/>
                </a:solidFill>
              </a:rPr>
              <a:t>FISA S3E A4 Réseaux de TERRAINS/BUS SPI /</a:t>
            </a:r>
            <a:endParaRPr lang="fr-FR" altLang="fr-FR" sz="2800" dirty="0">
              <a:solidFill>
                <a:srgbClr val="FF0000"/>
              </a:solidFill>
              <a:ea typeface="Arial" panose="020B0604020202020204" pitchFamily="34" charset="0"/>
            </a:endParaRPr>
          </a:p>
          <a:p>
            <a:r>
              <a:rPr lang="fr-FR" sz="2800" dirty="0">
                <a:solidFill>
                  <a:srgbClr val="FF0000"/>
                </a:solidFill>
              </a:rPr>
              <a:t>2.10 Constitution pour un système à microcontrôleur PIC</a:t>
            </a:r>
          </a:p>
        </p:txBody>
      </p:sp>
      <p:sp>
        <p:nvSpPr>
          <p:cNvPr id="14" name="ZoneTexte 13"/>
          <p:cNvSpPr txBox="1"/>
          <p:nvPr/>
        </p:nvSpPr>
        <p:spPr>
          <a:xfrm>
            <a:off x="335360" y="992980"/>
            <a:ext cx="8280920" cy="646331"/>
          </a:xfrm>
          <a:prstGeom prst="rect">
            <a:avLst/>
          </a:prstGeom>
          <a:noFill/>
        </p:spPr>
        <p:txBody>
          <a:bodyPr wrap="square" rtlCol="0">
            <a:spAutoFit/>
          </a:bodyPr>
          <a:lstStyle/>
          <a:p>
            <a:r>
              <a:rPr lang="fr-FR" dirty="0"/>
              <a:t>10.1 Le MSSP Control Register 1 (SSPCON1- </a:t>
            </a:r>
            <a:r>
              <a:rPr lang="fr-FR" b="1" i="1" dirty="0"/>
              <a:t>18F87K22 </a:t>
            </a:r>
            <a:r>
              <a:rPr lang="fr-FR" dirty="0"/>
              <a:t>SSPxCON1)</a:t>
            </a:r>
          </a:p>
          <a:p>
            <a:endParaRPr lang="fr-FR"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6199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31A44985-D2E4-49CA-9941-CB56D304395F}"/>
              </a:ext>
            </a:extLst>
          </p:cNvPr>
          <p:cNvSpPr>
            <a:spLocks noGrp="1"/>
          </p:cNvSpPr>
          <p:nvPr>
            <p:ph type="title"/>
          </p:nvPr>
        </p:nvSpPr>
        <p:spPr>
          <a:xfrm>
            <a:off x="4424823" y="2969544"/>
            <a:ext cx="3342968" cy="903236"/>
          </a:xfrm>
        </p:spPr>
        <p:txBody>
          <a:bodyPr>
            <a:noAutofit/>
          </a:bodyPr>
          <a:lstStyle/>
          <a:p>
            <a:r>
              <a:rPr lang="fr-FR" sz="2000" dirty="0"/>
              <a:t>FISA S3E </a:t>
            </a:r>
            <a:br>
              <a:rPr lang="fr-FR" sz="2000" dirty="0"/>
            </a:br>
            <a:r>
              <a:rPr lang="fr-FR" sz="2000" dirty="0"/>
              <a:t>Réseau de terrain</a:t>
            </a:r>
            <a:br>
              <a:rPr lang="fr-FR" sz="2000" dirty="0"/>
            </a:br>
            <a:br>
              <a:rPr lang="fr-FR" sz="2000" dirty="0"/>
            </a:br>
            <a:r>
              <a:rPr lang="fr-FR" sz="2000" dirty="0"/>
              <a:t>Présentation générale</a:t>
            </a:r>
          </a:p>
        </p:txBody>
      </p:sp>
      <p:sp>
        <p:nvSpPr>
          <p:cNvPr id="9" name="Espace réservé du texte 8">
            <a:extLst>
              <a:ext uri="{FF2B5EF4-FFF2-40B4-BE49-F238E27FC236}">
                <a16:creationId xmlns:a16="http://schemas.microsoft.com/office/drawing/2014/main" id="{6F5A4420-2932-4022-BE9E-F168A2E4F589}"/>
              </a:ext>
            </a:extLst>
          </p:cNvPr>
          <p:cNvSpPr>
            <a:spLocks noGrp="1"/>
          </p:cNvSpPr>
          <p:nvPr>
            <p:ph type="body" sz="quarter" idx="11"/>
          </p:nvPr>
        </p:nvSpPr>
        <p:spPr>
          <a:xfrm>
            <a:off x="5207153" y="1866232"/>
            <a:ext cx="1778000" cy="1103312"/>
          </a:xfrm>
        </p:spPr>
        <p:txBody>
          <a:bodyPr/>
          <a:lstStyle/>
          <a:p>
            <a:r>
              <a:rPr lang="fr-FR" dirty="0"/>
              <a:t>1</a:t>
            </a:r>
          </a:p>
        </p:txBody>
      </p:sp>
      <p:sp>
        <p:nvSpPr>
          <p:cNvPr id="6" name="Freeform 5">
            <a:extLst>
              <a:ext uri="{FF2B5EF4-FFF2-40B4-BE49-F238E27FC236}">
                <a16:creationId xmlns:a16="http://schemas.microsoft.com/office/drawing/2014/main" id="{7C361779-E072-4065-B647-1244056E268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5" name="Rectangle 4">
            <a:extLst>
              <a:ext uri="{FF2B5EF4-FFF2-40B4-BE49-F238E27FC236}">
                <a16:creationId xmlns:a16="http://schemas.microsoft.com/office/drawing/2014/main" id="{12DEA9D2-835E-40DF-A7EF-80114F0DA96A}"/>
              </a:ext>
            </a:extLst>
          </p:cNvPr>
          <p:cNvSpPr/>
          <p:nvPr/>
        </p:nvSpPr>
        <p:spPr>
          <a:xfrm>
            <a:off x="12332592" y="504826"/>
            <a:ext cx="1885826" cy="116955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Faites un clic droit</a:t>
            </a:r>
            <a:br>
              <a:rPr lang="fr-FR" sz="1000" dirty="0">
                <a:solidFill>
                  <a:srgbClr val="595959"/>
                </a:solidFill>
              </a:rPr>
            </a:br>
            <a:r>
              <a:rPr lang="fr-FR" sz="1000" dirty="0">
                <a:solidFill>
                  <a:srgbClr val="595959"/>
                </a:solidFill>
              </a:rPr>
              <a:t>sur la diapositive</a:t>
            </a:r>
          </a:p>
          <a:p>
            <a:pPr marL="171450" indent="-171450">
              <a:buFont typeface="Arial" panose="020B0604020202020204" pitchFamily="34" charset="0"/>
              <a:buChar char="•"/>
            </a:pPr>
            <a:r>
              <a:rPr lang="fr-FR" sz="1000" dirty="0">
                <a:solidFill>
                  <a:srgbClr val="595959"/>
                </a:solidFill>
              </a:rPr>
              <a:t>Cliquez sur « Mise en forme de l’arrière plan »</a:t>
            </a:r>
          </a:p>
          <a:p>
            <a:pPr marL="171450" indent="-171450">
              <a:buFont typeface="Arial" panose="020B0604020202020204" pitchFamily="34" charset="0"/>
              <a:buChar char="•"/>
            </a:pPr>
            <a:r>
              <a:rPr lang="fr-FR" sz="1000" dirty="0">
                <a:solidFill>
                  <a:srgbClr val="595959"/>
                </a:solidFill>
              </a:rPr>
              <a:t>Choisissez votre image (1920x1080px)</a:t>
            </a:r>
          </a:p>
        </p:txBody>
      </p:sp>
      <p:sp>
        <p:nvSpPr>
          <p:cNvPr id="10" name="Espace réservé du texte 7">
            <a:extLst>
              <a:ext uri="{FF2B5EF4-FFF2-40B4-BE49-F238E27FC236}">
                <a16:creationId xmlns:a16="http://schemas.microsoft.com/office/drawing/2014/main" id="{4B94C24B-9C9E-0045-9FC2-C720C887C601}"/>
              </a:ext>
            </a:extLst>
          </p:cNvPr>
          <p:cNvSpPr>
            <a:spLocks noGrp="1"/>
          </p:cNvSpPr>
          <p:nvPr>
            <p:ph type="body" sz="quarter" idx="10"/>
          </p:nvPr>
        </p:nvSpPr>
        <p:spPr>
          <a:xfrm>
            <a:off x="4424516" y="4072856"/>
            <a:ext cx="3343275" cy="1001237"/>
          </a:xfrm>
        </p:spPr>
        <p:txBody>
          <a:bodyPr>
            <a:normAutofit lnSpcReduction="10000"/>
          </a:bodyPr>
          <a:lstStyle/>
          <a:p>
            <a:r>
              <a:rPr lang="fr-FR" dirty="0"/>
              <a:t>Stéphane DUVAL</a:t>
            </a:r>
          </a:p>
          <a:p>
            <a:r>
              <a:rPr lang="fr-FR" dirty="0"/>
              <a:t>Nicolas ANTINI</a:t>
            </a:r>
          </a:p>
          <a:p>
            <a:r>
              <a:rPr lang="fr-FR" dirty="0"/>
              <a:t>2020</a:t>
            </a:r>
          </a:p>
        </p:txBody>
      </p:sp>
    </p:spTree>
    <p:extLst>
      <p:ext uri="{BB962C8B-B14F-4D97-AF65-F5344CB8AC3E}">
        <p14:creationId xmlns:p14="http://schemas.microsoft.com/office/powerpoint/2010/main" val="275273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p:cNvSpPr>
            <a:spLocks noChangeArrowheads="1"/>
          </p:cNvSpPr>
          <p:nvPr/>
        </p:nvSpPr>
        <p:spPr bwMode="auto">
          <a:xfrm>
            <a:off x="3059113" y="2832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8" name="Rectangle 3"/>
          <p:cNvSpPr>
            <a:spLocks noChangeArrowheads="1"/>
          </p:cNvSpPr>
          <p:nvPr/>
        </p:nvSpPr>
        <p:spPr bwMode="auto">
          <a:xfrm>
            <a:off x="-313109" y="129778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09408" tIns="128547" rIns="91440" bIns="0" numCol="1" anchor="ctr" anchorCtr="0" compatLnSpc="1">
            <a:prstTxWarp prst="textNoShape">
              <a:avLst/>
            </a:prstTxWarp>
            <a:spAutoFit/>
          </a:bodyPr>
          <a:lstStyle/>
          <a:p>
            <a:endParaRPr lang="fr-FR" dirty="0"/>
          </a:p>
        </p:txBody>
      </p:sp>
      <p:pic>
        <p:nvPicPr>
          <p:cNvPr id="17410" name="image23.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559" y="1229913"/>
            <a:ext cx="5184775" cy="13430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a:spLocks noChangeArrowheads="1"/>
          </p:cNvSpPr>
          <p:nvPr/>
        </p:nvSpPr>
        <p:spPr bwMode="auto">
          <a:xfrm>
            <a:off x="-313109" y="375254"/>
            <a:ext cx="855490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2" eaLnBrk="0" fontAlgn="base" hangingPunct="0">
              <a:spcBef>
                <a:spcPct val="0"/>
              </a:spcBef>
              <a:spcAft>
                <a:spcPct val="0"/>
              </a:spcAft>
            </a:pPr>
            <a:r>
              <a:rPr lang="fr-FR" sz="2000" dirty="0"/>
              <a:t>10.2 </a:t>
            </a:r>
            <a:r>
              <a:rPr kumimoji="0" lang="fr-FR" altLang="fr-FR" sz="2000" i="0" u="none" strike="noStrike" cap="none" normalizeH="0" baseline="0" dirty="0" bmk="_TOC_250005">
                <a:ln>
                  <a:noFill/>
                </a:ln>
                <a:effectLst/>
                <a:latin typeface="+mj-lt"/>
                <a:ea typeface="Arial" panose="020B0604020202020204" pitchFamily="34" charset="0"/>
              </a:rPr>
              <a:t>Le MSSP Status Register </a:t>
            </a:r>
            <a:r>
              <a:rPr kumimoji="0" lang="fr-FR" altLang="fr-FR" sz="2000" i="0" u="none" strike="noStrike" cap="none" normalizeH="0" baseline="0" dirty="0">
                <a:ln>
                  <a:noFill/>
                </a:ln>
                <a:effectLst/>
                <a:latin typeface="+mj-lt"/>
                <a:ea typeface="Arial" panose="020B0604020202020204" pitchFamily="34" charset="0"/>
              </a:rPr>
              <a:t>(SSPSTAT</a:t>
            </a:r>
            <a:r>
              <a:rPr lang="fr-FR" sz="2000" b="1" i="1" dirty="0"/>
              <a:t> 18F87K22 </a:t>
            </a:r>
            <a:r>
              <a:rPr lang="fr-FR" sz="2000" dirty="0"/>
              <a:t>SSPxSTAT</a:t>
            </a:r>
            <a:r>
              <a:rPr kumimoji="0" lang="fr-FR" altLang="fr-FR" sz="2000" i="0" u="none" strike="noStrike" cap="none" normalizeH="0" baseline="0" dirty="0">
                <a:ln>
                  <a:noFill/>
                </a:ln>
                <a:effectLst/>
                <a:latin typeface="+mj-lt"/>
                <a:ea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i="0" u="none" strike="noStrike" cap="none" normalizeH="0" baseline="0" dirty="0">
              <a:ln>
                <a:noFill/>
              </a:ln>
              <a:effectLst/>
              <a:latin typeface="Arial" panose="020B0604020202020204" pitchFamily="34" charset="0"/>
            </a:endParaRPr>
          </a:p>
        </p:txBody>
      </p:sp>
      <p:graphicFrame>
        <p:nvGraphicFramePr>
          <p:cNvPr id="2" name="Tableau 1"/>
          <p:cNvGraphicFramePr>
            <a:graphicFrameLocks noGrp="1"/>
          </p:cNvGraphicFramePr>
          <p:nvPr>
            <p:extLst>
              <p:ext uri="{D42A27DB-BD31-4B8C-83A1-F6EECF244321}">
                <p14:modId xmlns:p14="http://schemas.microsoft.com/office/powerpoint/2010/main" val="526751848"/>
              </p:ext>
            </p:extLst>
          </p:nvPr>
        </p:nvGraphicFramePr>
        <p:xfrm>
          <a:off x="445135" y="1737042"/>
          <a:ext cx="5650865" cy="2190115"/>
        </p:xfrm>
        <a:graphic>
          <a:graphicData uri="http://schemas.openxmlformats.org/drawingml/2006/table">
            <a:tbl>
              <a:tblPr firstRow="1" firstCol="1" lastRow="1" lastCol="1" bandRow="1" bandCol="1"/>
              <a:tblGrid>
                <a:gridCol w="699770">
                  <a:extLst>
                    <a:ext uri="{9D8B030D-6E8A-4147-A177-3AD203B41FA5}">
                      <a16:colId xmlns:a16="http://schemas.microsoft.com/office/drawing/2014/main" val="2909857406"/>
                    </a:ext>
                  </a:extLst>
                </a:gridCol>
                <a:gridCol w="4951095">
                  <a:extLst>
                    <a:ext uri="{9D8B030D-6E8A-4147-A177-3AD203B41FA5}">
                      <a16:colId xmlns:a16="http://schemas.microsoft.com/office/drawing/2014/main" val="1417744540"/>
                    </a:ext>
                  </a:extLst>
                </a:gridCol>
              </a:tblGrid>
              <a:tr h="1022350">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7 </a:t>
                      </a:r>
                      <a:r>
                        <a:rPr lang="fr-FR" sz="1000" b="1" dirty="0">
                          <a:effectLst/>
                          <a:latin typeface="Arial" panose="020B0604020202020204" pitchFamily="34" charset="0"/>
                          <a:ea typeface="Arial" panose="020B0604020202020204" pitchFamily="34" charset="0"/>
                          <a:cs typeface="Times New Roman" panose="02020603050405020304" pitchFamily="18" charset="0"/>
                        </a:rPr>
                        <a:t>SMP</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nSpc>
                          <a:spcPts val="1125"/>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Sample bit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5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Maître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50"/>
                        </a:lnSpc>
                        <a:spcBef>
                          <a:spcPts val="15"/>
                        </a:spcBef>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 = Echantillonnage de la donnée entrante à la fin du temps de sortie de la données sortante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marR="50165">
                        <a:lnSpc>
                          <a:spcPts val="105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 = Echantillonnage de la donnée entrante au millieu du temps de sortie de la données sortante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07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Esclave mis à 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311370"/>
                  </a:ext>
                </a:extLst>
              </a:tr>
              <a:tr h="582930">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6 </a:t>
                      </a:r>
                      <a:r>
                        <a:rPr lang="fr-FR" sz="1000" b="1" dirty="0">
                          <a:effectLst/>
                          <a:latin typeface="Arial" panose="020B0604020202020204" pitchFamily="34" charset="0"/>
                          <a:ea typeface="Arial" panose="020B0604020202020204" pitchFamily="34" charset="0"/>
                          <a:cs typeface="Times New Roman" panose="02020603050405020304" pitchFamily="18" charset="0"/>
                        </a:rPr>
                        <a:t>CKE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algn="just">
                        <a:lnSpc>
                          <a:spcPts val="1125"/>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SPI Clock Select bit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marR="1099185" algn="just">
                        <a:lnSpc>
                          <a:spcPts val="1140"/>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1 = Transmission sur front de l'état actif vers état repos de</a:t>
                      </a:r>
                      <a:r>
                        <a:rPr lang="fr-FR" sz="1000" spc="-120"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l'horloge 0 = Transmission sur front de l'état repos vers état actif de</a:t>
                      </a:r>
                      <a:r>
                        <a:rPr lang="fr-FR" sz="1000" spc="-105"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l'horloge </a:t>
                      </a:r>
                      <a:r>
                        <a:rPr lang="fr-FR" sz="1000" b="1" dirty="0">
                          <a:effectLst/>
                          <a:latin typeface="Arial" panose="020B0604020202020204" pitchFamily="34" charset="0"/>
                          <a:ea typeface="Arial" panose="020B0604020202020204" pitchFamily="34" charset="0"/>
                          <a:cs typeface="Times New Roman" panose="02020603050405020304" pitchFamily="18" charset="0"/>
                        </a:rPr>
                        <a:t>Dans le mode Esclave mis à</a:t>
                      </a:r>
                      <a:r>
                        <a:rPr lang="fr-FR" sz="1000" b="1" spc="-15" dirty="0">
                          <a:effectLst/>
                          <a:latin typeface="Arial" panose="020B0604020202020204" pitchFamily="34" charset="0"/>
                          <a:ea typeface="Arial" panose="020B0604020202020204" pitchFamily="34" charset="0"/>
                          <a:cs typeface="Times New Roman" panose="02020603050405020304" pitchFamily="18" charset="0"/>
                        </a:rPr>
                        <a:t> </a:t>
                      </a:r>
                      <a:r>
                        <a:rPr lang="fr-FR" sz="1000" b="1" dirty="0">
                          <a:effectLst/>
                          <a:latin typeface="Arial" panose="020B0604020202020204" pitchFamily="34" charset="0"/>
                          <a:ea typeface="Arial" panose="020B0604020202020204" pitchFamily="34" charset="0"/>
                          <a:cs typeface="Times New Roman" panose="02020603050405020304" pitchFamily="18" charset="0"/>
                        </a:rPr>
                        <a:t>0</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1566098"/>
                  </a:ext>
                </a:extLst>
              </a:tr>
              <a:tr h="584835">
                <a:tc>
                  <a:txBody>
                    <a:bodyPr/>
                    <a:lstStyle/>
                    <a:p>
                      <a:pPr marL="67945">
                        <a:lnSpc>
                          <a:spcPts val="112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bit 0 </a:t>
                      </a:r>
                      <a:r>
                        <a:rPr lang="fr-FR" sz="1000" b="1" dirty="0">
                          <a:effectLst/>
                          <a:latin typeface="Arial" panose="020B0604020202020204" pitchFamily="34" charset="0"/>
                          <a:ea typeface="Arial" panose="020B0604020202020204" pitchFamily="34" charset="0"/>
                          <a:cs typeface="Times New Roman" panose="02020603050405020304" pitchFamily="18" charset="0"/>
                        </a:rPr>
                        <a:t>BF</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6675" marR="2399030">
                        <a:lnSpc>
                          <a:spcPct val="100000"/>
                        </a:lnSpc>
                        <a:spcAft>
                          <a:spcPts val="0"/>
                        </a:spcAft>
                      </a:pPr>
                      <a:r>
                        <a:rPr lang="fr-FR" sz="1000" b="1" dirty="0">
                          <a:effectLst/>
                          <a:latin typeface="Arial" panose="020B0604020202020204" pitchFamily="34" charset="0"/>
                          <a:ea typeface="Arial" panose="020B0604020202020204" pitchFamily="34" charset="0"/>
                          <a:cs typeface="Times New Roman" panose="02020603050405020304" pitchFamily="18" charset="0"/>
                        </a:rPr>
                        <a:t>: </a:t>
                      </a:r>
                      <a:r>
                        <a:rPr lang="fr-FR" sz="1000" dirty="0">
                          <a:effectLst/>
                          <a:latin typeface="Arial" panose="020B0604020202020204" pitchFamily="34" charset="0"/>
                          <a:ea typeface="Arial" panose="020B0604020202020204" pitchFamily="34" charset="0"/>
                          <a:cs typeface="Times New Roman" panose="02020603050405020304" pitchFamily="18" charset="0"/>
                        </a:rPr>
                        <a:t>Buffer Full Status bit (Receive mode only) 1 = Réception complète, SSPBUF plein</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p>
                      <a:pPr marL="66675">
                        <a:lnSpc>
                          <a:spcPts val="1145"/>
                        </a:lnSpc>
                        <a:spcAft>
                          <a:spcPts val="0"/>
                        </a:spcAft>
                      </a:pPr>
                      <a:r>
                        <a:rPr lang="fr-FR" sz="1000" dirty="0">
                          <a:effectLst/>
                          <a:latin typeface="Arial" panose="020B0604020202020204" pitchFamily="34" charset="0"/>
                          <a:ea typeface="Arial" panose="020B0604020202020204" pitchFamily="34" charset="0"/>
                          <a:cs typeface="Times New Roman" panose="02020603050405020304" pitchFamily="18" charset="0"/>
                        </a:rPr>
                        <a:t>0 = Réception incomplète , SSPBUF vide</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2744790"/>
                  </a:ext>
                </a:extLst>
              </a:tr>
            </a:tbl>
          </a:graphicData>
        </a:graphic>
      </p:graphicFrame>
      <p:sp>
        <p:nvSpPr>
          <p:cNvPr id="6" name="Rectangle 5"/>
          <p:cNvSpPr/>
          <p:nvPr/>
        </p:nvSpPr>
        <p:spPr>
          <a:xfrm>
            <a:off x="5661978" y="3079682"/>
            <a:ext cx="6096000" cy="646331"/>
          </a:xfrm>
          <a:prstGeom prst="rect">
            <a:avLst/>
          </a:prstGeom>
        </p:spPr>
        <p:txBody>
          <a:bodyPr>
            <a:spAutoFit/>
          </a:bodyPr>
          <a:lstStyle/>
          <a:p>
            <a:pPr marL="504825">
              <a:spcAft>
                <a:spcPts val="0"/>
              </a:spcAft>
            </a:pPr>
            <a:r>
              <a:rPr lang="fr-FR" dirty="0">
                <a:latin typeface="Arial" panose="020B0604020202020204" pitchFamily="34" charset="0"/>
                <a:ea typeface="Arial" panose="020B0604020202020204" pitchFamily="34" charset="0"/>
              </a:rPr>
              <a:t>Les bits 1, 2, 3, 4 et 5 ne sont pas utilisés en mode SPI.</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89166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79376" y="1412776"/>
            <a:ext cx="6177310" cy="3693319"/>
          </a:xfrm>
          <a:prstGeom prst="rect">
            <a:avLst/>
          </a:prstGeom>
        </p:spPr>
        <p:txBody>
          <a:bodyPr wrap="square">
            <a:spAutoFit/>
          </a:bodyPr>
          <a:lstStyle/>
          <a:p>
            <a:endParaRPr lang="fr-FR" dirty="0"/>
          </a:p>
          <a:p>
            <a:endParaRPr lang="fr-FR" dirty="0"/>
          </a:p>
          <a:p>
            <a:r>
              <a:rPr lang="fr-FR" dirty="0"/>
              <a:t>Ce registre n'est pas accessible en direct !</a:t>
            </a:r>
          </a:p>
          <a:p>
            <a:r>
              <a:rPr lang="fr-FR" dirty="0"/>
              <a:t>Ce registre est utilisé pour recevoir / envoyer les données de / vers l'extérieur du PIC.</a:t>
            </a:r>
          </a:p>
          <a:p>
            <a:r>
              <a:rPr lang="fr-FR" dirty="0"/>
              <a:t>Pendant les opérations de réception, les 2 registres SSPSR et SSPBUF créent un double tampon receveur. Lorsque le SSPSR à reçu un octet, il le transfère au SSPBUF en provoquant la mise à 1 de SSPIF.</a:t>
            </a:r>
          </a:p>
          <a:p>
            <a:r>
              <a:rPr lang="fr-FR" dirty="0"/>
              <a:t>Pendant la transmission, SSPBUF n’est pas en double tampon. Une écriture dans SSPBUF va écrire aussi dans SSPSR. </a:t>
            </a:r>
          </a:p>
          <a:p>
            <a:endParaRPr lang="fr-FR" dirty="0">
              <a:solidFill>
                <a:srgbClr val="FF0000"/>
              </a:solidFill>
            </a:endParaRPr>
          </a:p>
        </p:txBody>
      </p:sp>
      <p:pic>
        <p:nvPicPr>
          <p:cNvPr id="7" name="image24.png"/>
          <p:cNvPicPr/>
          <p:nvPr/>
        </p:nvPicPr>
        <p:blipFill>
          <a:blip r:embed="rId2" cstate="print"/>
          <a:stretch>
            <a:fillRect/>
          </a:stretch>
        </p:blipFill>
        <p:spPr>
          <a:xfrm>
            <a:off x="7248128" y="692696"/>
            <a:ext cx="4274504" cy="4970264"/>
          </a:xfrm>
          <a:prstGeom prst="rect">
            <a:avLst/>
          </a:prstGeom>
        </p:spPr>
      </p:pic>
      <p:sp>
        <p:nvSpPr>
          <p:cNvPr id="8" name="Rectangle 7"/>
          <p:cNvSpPr/>
          <p:nvPr/>
        </p:nvSpPr>
        <p:spPr>
          <a:xfrm>
            <a:off x="389087" y="367951"/>
            <a:ext cx="7078513" cy="800219"/>
          </a:xfrm>
          <a:prstGeom prst="rect">
            <a:avLst/>
          </a:prstGeom>
        </p:spPr>
        <p:txBody>
          <a:bodyPr wrap="square">
            <a:spAutoFit/>
          </a:bodyPr>
          <a:lstStyle/>
          <a:p>
            <a:pPr lvl="1"/>
            <a:r>
              <a:rPr lang="fr-FR" dirty="0"/>
              <a:t>10.3 Le Serial Receive/Transmit Buffer Register SSPBUF</a:t>
            </a:r>
          </a:p>
          <a:p>
            <a:endParaRPr lang="fr-FR" sz="2800"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29601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p:cNvPicPr>
            <a:picLocks noChangeAspect="1"/>
          </p:cNvPicPr>
          <p:nvPr/>
        </p:nvPicPr>
        <p:blipFill>
          <a:blip r:embed="rId2"/>
          <a:stretch>
            <a:fillRect/>
          </a:stretch>
        </p:blipFill>
        <p:spPr>
          <a:xfrm>
            <a:off x="335360" y="625486"/>
            <a:ext cx="5184576" cy="5015649"/>
          </a:xfrm>
          <a:prstGeom prst="rect">
            <a:avLst/>
          </a:prstGeom>
        </p:spPr>
      </p:pic>
      <p:pic>
        <p:nvPicPr>
          <p:cNvPr id="27" name="Image 26"/>
          <p:cNvPicPr>
            <a:picLocks noChangeAspect="1"/>
          </p:cNvPicPr>
          <p:nvPr/>
        </p:nvPicPr>
        <p:blipFill>
          <a:blip r:embed="rId3"/>
          <a:stretch>
            <a:fillRect/>
          </a:stretch>
        </p:blipFill>
        <p:spPr>
          <a:xfrm>
            <a:off x="5865317" y="341257"/>
            <a:ext cx="5756745" cy="5686406"/>
          </a:xfrm>
          <a:prstGeom prst="rect">
            <a:avLst/>
          </a:prstGeom>
        </p:spPr>
      </p:pic>
      <p:sp>
        <p:nvSpPr>
          <p:cNvPr id="28" name="Rectangle 27"/>
          <p:cNvSpPr/>
          <p:nvPr/>
        </p:nvSpPr>
        <p:spPr>
          <a:xfrm>
            <a:off x="-403373" y="18091"/>
            <a:ext cx="6096000" cy="369332"/>
          </a:xfrm>
          <a:prstGeom prst="rect">
            <a:avLst/>
          </a:prstGeom>
        </p:spPr>
        <p:txBody>
          <a:bodyPr>
            <a:spAutoFit/>
          </a:bodyPr>
          <a:lstStyle/>
          <a:p>
            <a:pPr lvl="1"/>
            <a:r>
              <a:rPr lang="fr-FR" dirty="0"/>
              <a:t>10.3 Cas du 18F87K22 (</a:t>
            </a:r>
            <a:r>
              <a:rPr lang="fr-FR" dirty="0">
                <a:solidFill>
                  <a:srgbClr val="C00000"/>
                </a:solidFill>
              </a:rPr>
              <a:t>x prend la valeur 1 ou 2</a:t>
            </a:r>
            <a:r>
              <a:rPr lang="fr-FR" dirty="0"/>
              <a:t>)</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34043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923" y="26125"/>
            <a:ext cx="11522076" cy="903236"/>
          </a:xfrm>
        </p:spPr>
        <p:txBody>
          <a:bodyPr>
            <a:normAutofit/>
          </a:bodyPr>
          <a:lstStyle/>
          <a:p>
            <a:r>
              <a:rPr lang="fr-FR" sz="2800" dirty="0">
                <a:solidFill>
                  <a:srgbClr val="FF0000"/>
                </a:solidFill>
              </a:rPr>
              <a:t>FISA S3E A4 Réseaux de TERRAINS/  BUS SPI </a:t>
            </a:r>
            <a:br>
              <a:rPr lang="fr-FR" sz="2800" dirty="0">
                <a:solidFill>
                  <a:srgbClr val="FF0000"/>
                </a:solidFill>
              </a:rPr>
            </a:br>
            <a:r>
              <a:rPr lang="fr-FR" sz="2800" dirty="0">
                <a:solidFill>
                  <a:srgbClr val="FF0000"/>
                </a:solidFill>
              </a:rPr>
              <a:t>2.11 Compléments  SD </a:t>
            </a:r>
            <a:r>
              <a:rPr lang="fr-FR" sz="2800" dirty="0" err="1">
                <a:solidFill>
                  <a:srgbClr val="FF0000"/>
                </a:solidFill>
              </a:rPr>
              <a:t>card</a:t>
            </a:r>
            <a:endParaRPr lang="fr-FR" sz="2800" dirty="0">
              <a:solidFill>
                <a:srgbClr val="FF0000"/>
              </a:solidFill>
            </a:endParaRPr>
          </a:p>
        </p:txBody>
      </p:sp>
      <p:pic>
        <p:nvPicPr>
          <p:cNvPr id="6" name="image25.png"/>
          <p:cNvPicPr/>
          <p:nvPr/>
        </p:nvPicPr>
        <p:blipFill>
          <a:blip r:embed="rId2" cstate="print"/>
          <a:stretch>
            <a:fillRect/>
          </a:stretch>
        </p:blipFill>
        <p:spPr>
          <a:xfrm>
            <a:off x="7815883" y="188640"/>
            <a:ext cx="3528392" cy="4248472"/>
          </a:xfrm>
          <a:prstGeom prst="rect">
            <a:avLst/>
          </a:prstGeom>
        </p:spPr>
      </p:pic>
      <p:sp>
        <p:nvSpPr>
          <p:cNvPr id="7" name="Rectangle 6"/>
          <p:cNvSpPr/>
          <p:nvPr/>
        </p:nvSpPr>
        <p:spPr>
          <a:xfrm>
            <a:off x="150495" y="1376517"/>
            <a:ext cx="7665388" cy="2585323"/>
          </a:xfrm>
          <a:prstGeom prst="rect">
            <a:avLst/>
          </a:prstGeom>
        </p:spPr>
        <p:txBody>
          <a:bodyPr wrap="square">
            <a:spAutoFit/>
          </a:bodyPr>
          <a:lstStyle/>
          <a:p>
            <a:r>
              <a:rPr lang="fr-FR" dirty="0"/>
              <a:t>Les cartes SD possèdent plusieurs interfaçages possibles dont un bus SPI. Le schéma ci-dessous présente la connectique des cartes SD, on y retrouve les broches spécifiques du bus SPI.</a:t>
            </a:r>
          </a:p>
          <a:p>
            <a:r>
              <a:rPr lang="fr-FR" dirty="0"/>
              <a:t>Avec un microcontrôleur incluant une interface SPI spécifique et une programmation pour les routines supplémentaires d'accès à la mémoire de la carte, on peut développer des applications sur ce type de carte (voir les liens proposés). Cependant, le protocole utilisé est complexe et, si l’on souhaite avoir une structure de fichier utilisable sur un ordinateur, on est confronté au problème de la FAT…</a:t>
            </a:r>
          </a:p>
        </p:txBody>
      </p:sp>
      <p:graphicFrame>
        <p:nvGraphicFramePr>
          <p:cNvPr id="8" name="Tableau 7"/>
          <p:cNvGraphicFramePr>
            <a:graphicFrameLocks noGrp="1"/>
          </p:cNvGraphicFramePr>
          <p:nvPr>
            <p:extLst>
              <p:ext uri="{D42A27DB-BD31-4B8C-83A1-F6EECF244321}">
                <p14:modId xmlns:p14="http://schemas.microsoft.com/office/powerpoint/2010/main" val="162946294"/>
              </p:ext>
            </p:extLst>
          </p:nvPr>
        </p:nvGraphicFramePr>
        <p:xfrm>
          <a:off x="9975251" y="4468660"/>
          <a:ext cx="1695450" cy="1882775"/>
        </p:xfrm>
        <a:graphic>
          <a:graphicData uri="http://schemas.openxmlformats.org/drawingml/2006/table">
            <a:tbl>
              <a:tblPr firstRow="1" firstCol="1" lastRow="1" lastCol="1" bandRow="1" bandCol="1">
                <a:tableStyleId>{5C22544A-7EE6-4342-B048-85BDC9FD1C3A}</a:tableStyleId>
              </a:tblPr>
              <a:tblGrid>
                <a:gridCol w="571500">
                  <a:extLst>
                    <a:ext uri="{9D8B030D-6E8A-4147-A177-3AD203B41FA5}">
                      <a16:colId xmlns:a16="http://schemas.microsoft.com/office/drawing/2014/main" val="269307500"/>
                    </a:ext>
                  </a:extLst>
                </a:gridCol>
                <a:gridCol w="1123950">
                  <a:extLst>
                    <a:ext uri="{9D8B030D-6E8A-4147-A177-3AD203B41FA5}">
                      <a16:colId xmlns:a16="http://schemas.microsoft.com/office/drawing/2014/main" val="3074106307"/>
                    </a:ext>
                  </a:extLst>
                </a:gridCol>
              </a:tblGrid>
              <a:tr h="242570">
                <a:tc>
                  <a:txBody>
                    <a:bodyPr/>
                    <a:lstStyle/>
                    <a:p>
                      <a:pPr marL="161925" marR="160020" algn="ctr">
                        <a:spcBef>
                          <a:spcPts val="255"/>
                        </a:spcBef>
                        <a:spcAft>
                          <a:spcPts val="0"/>
                        </a:spcAft>
                      </a:pPr>
                      <a:r>
                        <a:rPr lang="fr-FR" sz="1200" dirty="0">
                          <a:effectLst/>
                        </a:rPr>
                        <a:t>Pin</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spcBef>
                          <a:spcPts val="255"/>
                        </a:spcBef>
                        <a:spcAft>
                          <a:spcPts val="0"/>
                        </a:spcAft>
                      </a:pPr>
                      <a:r>
                        <a:rPr lang="fr-FR" sz="1200" dirty="0">
                          <a:effectLst/>
                        </a:rPr>
                        <a:t>Fonction SPI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25340184"/>
                  </a:ext>
                </a:extLst>
              </a:tr>
              <a:tr h="210820">
                <a:tc>
                  <a:txBody>
                    <a:bodyPr/>
                    <a:lstStyle/>
                    <a:p>
                      <a:pPr marL="3810" algn="ctr">
                        <a:lnSpc>
                          <a:spcPts val="1305"/>
                        </a:lnSpc>
                        <a:spcBef>
                          <a:spcPts val="255"/>
                        </a:spcBef>
                        <a:spcAft>
                          <a:spcPts val="0"/>
                        </a:spcAft>
                      </a:pPr>
                      <a:r>
                        <a:rPr lang="fr-FR" sz="1200" dirty="0">
                          <a:effectLst/>
                        </a:rPr>
                        <a:t>1</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305"/>
                        </a:lnSpc>
                        <a:spcBef>
                          <a:spcPts val="255"/>
                        </a:spcBef>
                        <a:spcAft>
                          <a:spcPts val="0"/>
                        </a:spcAft>
                      </a:pPr>
                      <a:r>
                        <a:rPr lang="fr-FR" sz="1200" dirty="0">
                          <a:effectLst/>
                        </a:rPr>
                        <a:t>Chip select</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9217261"/>
                  </a:ext>
                </a:extLst>
              </a:tr>
              <a:tr h="174625">
                <a:tc>
                  <a:txBody>
                    <a:bodyPr/>
                    <a:lstStyle/>
                    <a:p>
                      <a:pPr marL="3810" algn="ctr">
                        <a:lnSpc>
                          <a:spcPts val="1280"/>
                        </a:lnSpc>
                        <a:spcBef>
                          <a:spcPts val="270"/>
                        </a:spcBef>
                        <a:spcAft>
                          <a:spcPts val="0"/>
                        </a:spcAft>
                      </a:pPr>
                      <a:r>
                        <a:rPr lang="fr-FR" sz="1200" dirty="0">
                          <a:effectLst/>
                        </a:rPr>
                        <a:t>2</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MOSI</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19922372"/>
                  </a:ext>
                </a:extLst>
              </a:tr>
              <a:tr h="174625">
                <a:tc>
                  <a:txBody>
                    <a:bodyPr/>
                    <a:lstStyle/>
                    <a:p>
                      <a:pPr marL="3810" algn="ctr">
                        <a:lnSpc>
                          <a:spcPts val="1280"/>
                        </a:lnSpc>
                        <a:spcBef>
                          <a:spcPts val="270"/>
                        </a:spcBef>
                        <a:spcAft>
                          <a:spcPts val="0"/>
                        </a:spcAft>
                      </a:pPr>
                      <a:r>
                        <a:rPr lang="fr-FR" sz="1200" dirty="0">
                          <a:effectLst/>
                        </a:rPr>
                        <a:t>3</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GND</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294345286"/>
                  </a:ext>
                </a:extLst>
              </a:tr>
              <a:tr h="175260">
                <a:tc>
                  <a:txBody>
                    <a:bodyPr/>
                    <a:lstStyle/>
                    <a:p>
                      <a:pPr marL="3810" algn="ctr">
                        <a:lnSpc>
                          <a:spcPts val="1280"/>
                        </a:lnSpc>
                        <a:spcBef>
                          <a:spcPts val="270"/>
                        </a:spcBef>
                        <a:spcAft>
                          <a:spcPts val="0"/>
                        </a:spcAft>
                      </a:pPr>
                      <a:r>
                        <a:rPr lang="fr-FR" sz="1200" dirty="0">
                          <a:effectLst/>
                        </a:rPr>
                        <a:t>4</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VCC</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514495493"/>
                  </a:ext>
                </a:extLst>
              </a:tr>
              <a:tr h="174625">
                <a:tc>
                  <a:txBody>
                    <a:bodyPr/>
                    <a:lstStyle/>
                    <a:p>
                      <a:pPr marL="3810" algn="ctr">
                        <a:lnSpc>
                          <a:spcPts val="1280"/>
                        </a:lnSpc>
                        <a:spcBef>
                          <a:spcPts val="270"/>
                        </a:spcBef>
                        <a:spcAft>
                          <a:spcPts val="0"/>
                        </a:spcAft>
                      </a:pPr>
                      <a:r>
                        <a:rPr lang="fr-FR" sz="1200" dirty="0">
                          <a:effectLst/>
                        </a:rPr>
                        <a:t>5</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SCLK</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908661551"/>
                  </a:ext>
                </a:extLst>
              </a:tr>
              <a:tr h="175260">
                <a:tc>
                  <a:txBody>
                    <a:bodyPr/>
                    <a:lstStyle/>
                    <a:p>
                      <a:pPr marL="3810" algn="ctr">
                        <a:lnSpc>
                          <a:spcPts val="1280"/>
                        </a:lnSpc>
                        <a:spcBef>
                          <a:spcPts val="270"/>
                        </a:spcBef>
                        <a:spcAft>
                          <a:spcPts val="0"/>
                        </a:spcAft>
                      </a:pPr>
                      <a:r>
                        <a:rPr lang="fr-FR" sz="1200" dirty="0">
                          <a:effectLst/>
                        </a:rPr>
                        <a:t>6</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GND</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49597958"/>
                  </a:ext>
                </a:extLst>
              </a:tr>
              <a:tr h="174625">
                <a:tc>
                  <a:txBody>
                    <a:bodyPr/>
                    <a:lstStyle/>
                    <a:p>
                      <a:pPr marL="3810" algn="ctr">
                        <a:lnSpc>
                          <a:spcPts val="1280"/>
                        </a:lnSpc>
                        <a:spcBef>
                          <a:spcPts val="270"/>
                        </a:spcBef>
                        <a:spcAft>
                          <a:spcPts val="0"/>
                        </a:spcAft>
                      </a:pPr>
                      <a:r>
                        <a:rPr lang="fr-FR" sz="1200" dirty="0">
                          <a:effectLst/>
                        </a:rPr>
                        <a:t>7</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MISO</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105127083"/>
                  </a:ext>
                </a:extLst>
              </a:tr>
              <a:tr h="174625">
                <a:tc>
                  <a:txBody>
                    <a:bodyPr/>
                    <a:lstStyle/>
                    <a:p>
                      <a:pPr marL="3810" algn="ctr">
                        <a:lnSpc>
                          <a:spcPts val="1280"/>
                        </a:lnSpc>
                        <a:spcBef>
                          <a:spcPts val="270"/>
                        </a:spcBef>
                        <a:spcAft>
                          <a:spcPts val="0"/>
                        </a:spcAft>
                      </a:pPr>
                      <a:r>
                        <a:rPr lang="fr-FR" sz="1200" dirty="0">
                          <a:effectLst/>
                        </a:rPr>
                        <a:t>8</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280"/>
                        </a:lnSpc>
                        <a:spcBef>
                          <a:spcPts val="270"/>
                        </a:spcBef>
                        <a:spcAft>
                          <a:spcPts val="0"/>
                        </a:spcAft>
                      </a:pPr>
                      <a:r>
                        <a:rPr lang="fr-FR" sz="1200" dirty="0">
                          <a:effectLst/>
                        </a:rPr>
                        <a:t>SD (SD only)</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00386173"/>
                  </a:ext>
                </a:extLst>
              </a:tr>
              <a:tr h="205740">
                <a:tc>
                  <a:txBody>
                    <a:bodyPr/>
                    <a:lstStyle/>
                    <a:p>
                      <a:pPr marL="3810" algn="ctr">
                        <a:lnSpc>
                          <a:spcPts val="1355"/>
                        </a:lnSpc>
                        <a:spcBef>
                          <a:spcPts val="270"/>
                        </a:spcBef>
                        <a:spcAft>
                          <a:spcPts val="0"/>
                        </a:spcAft>
                      </a:pPr>
                      <a:r>
                        <a:rPr lang="fr-FR" sz="1200" dirty="0">
                          <a:effectLst/>
                        </a:rPr>
                        <a:t>9</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34290">
                        <a:lnSpc>
                          <a:spcPts val="1355"/>
                        </a:lnSpc>
                        <a:spcBef>
                          <a:spcPts val="270"/>
                        </a:spcBef>
                        <a:spcAft>
                          <a:spcPts val="0"/>
                        </a:spcAft>
                      </a:pPr>
                      <a:r>
                        <a:rPr lang="fr-FR" sz="1200" dirty="0">
                          <a:effectLst/>
                        </a:rPr>
                        <a:t>SD (SD only)</a:t>
                      </a:r>
                      <a:endParaRPr lang="fr-FR" sz="11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994376260"/>
                  </a:ext>
                </a:extLst>
              </a:tr>
            </a:tbl>
          </a:graphicData>
        </a:graphic>
      </p:graphicFrame>
      <p:sp>
        <p:nvSpPr>
          <p:cNvPr id="9" name="Rectangle 2"/>
          <p:cNvSpPr>
            <a:spLocks noChangeArrowheads="1"/>
          </p:cNvSpPr>
          <p:nvPr/>
        </p:nvSpPr>
        <p:spPr bwMode="auto">
          <a:xfrm>
            <a:off x="5248275" y="291941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pic>
        <p:nvPicPr>
          <p:cNvPr id="11" name="image26.png"/>
          <p:cNvPicPr/>
          <p:nvPr/>
        </p:nvPicPr>
        <p:blipFill>
          <a:blip r:embed="rId3" cstate="print"/>
          <a:stretch>
            <a:fillRect/>
          </a:stretch>
        </p:blipFill>
        <p:spPr>
          <a:xfrm>
            <a:off x="7815883" y="4538964"/>
            <a:ext cx="1324967" cy="1656940"/>
          </a:xfrm>
          <a:prstGeom prst="rect">
            <a:avLst/>
          </a:prstGeom>
        </p:spPr>
      </p:pic>
      <p:sp>
        <p:nvSpPr>
          <p:cNvPr id="12" name="Rectangle 11"/>
          <p:cNvSpPr/>
          <p:nvPr/>
        </p:nvSpPr>
        <p:spPr>
          <a:xfrm>
            <a:off x="120023" y="4263135"/>
            <a:ext cx="8783440" cy="1477328"/>
          </a:xfrm>
          <a:prstGeom prst="rect">
            <a:avLst/>
          </a:prstGeom>
        </p:spPr>
        <p:txBody>
          <a:bodyPr wrap="square">
            <a:spAutoFit/>
          </a:bodyPr>
          <a:lstStyle/>
          <a:p>
            <a:endParaRPr lang="en-US" b="1" u="sng" dirty="0">
              <a:hlinkClick r:id="rId4"/>
            </a:endParaRPr>
          </a:p>
          <a:p>
            <a:r>
              <a:rPr lang="en-US" b="1" u="sng" dirty="0">
                <a:hlinkClick r:id="rId4"/>
              </a:rPr>
              <a:t>SPI and SD cards</a:t>
            </a:r>
            <a:endParaRPr lang="en-US" b="1" dirty="0"/>
          </a:p>
          <a:p>
            <a:r>
              <a:rPr lang="en-US" dirty="0">
                <a:hlinkClick r:id="rId5"/>
              </a:rPr>
              <a:t>www.dejazzer.com/ee379/lecture_notes/lec12_sd_card.pd</a:t>
            </a:r>
            <a:endParaRPr lang="en-US" dirty="0"/>
          </a:p>
          <a:p>
            <a:endParaRPr lang="en-US" dirty="0"/>
          </a:p>
          <a:p>
            <a:r>
              <a:rPr lang="fr-FR" dirty="0"/>
              <a:t>fr.wikihow.com/formater-une-carte-SD</a:t>
            </a:r>
            <a:endParaRPr lang="en-US" dirty="0"/>
          </a:p>
        </p:txBody>
      </p:sp>
      <p:sp>
        <p:nvSpPr>
          <p:cNvPr id="10" name="ZoneTexte 9"/>
          <p:cNvSpPr txBox="1"/>
          <p:nvPr/>
        </p:nvSpPr>
        <p:spPr>
          <a:xfrm>
            <a:off x="263352" y="4077072"/>
            <a:ext cx="2232248" cy="369332"/>
          </a:xfrm>
          <a:prstGeom prst="rect">
            <a:avLst/>
          </a:prstGeom>
          <a:noFill/>
        </p:spPr>
        <p:txBody>
          <a:bodyPr wrap="square" rtlCol="0">
            <a:spAutoFit/>
          </a:bodyPr>
          <a:lstStyle/>
          <a:p>
            <a:r>
              <a:rPr lang="fr-FR" dirty="0"/>
              <a:t>Pour plus d’infos :</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4443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5360" y="2594156"/>
            <a:ext cx="11856640" cy="1115690"/>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Bibliographie et</a:t>
            </a:r>
            <a:r>
              <a:rPr lang="fr-FR" sz="2800" b="1" kern="0" spc="-15" dirty="0">
                <a:solidFill>
                  <a:srgbClr val="FF0000"/>
                </a:solidFill>
                <a:latin typeface="Arial" panose="020B0604020202020204" pitchFamily="34" charset="0"/>
                <a:ea typeface="Arial" panose="020B0604020202020204" pitchFamily="34" charset="0"/>
              </a:rPr>
              <a:t> </a:t>
            </a:r>
            <a:r>
              <a:rPr lang="fr-FR" sz="2800" b="1" kern="0" dirty="0">
                <a:solidFill>
                  <a:srgbClr val="FF0000"/>
                </a:solidFill>
                <a:latin typeface="Arial" panose="020B0604020202020204" pitchFamily="34" charset="0"/>
                <a:ea typeface="Arial" panose="020B0604020202020204" pitchFamily="34" charset="0"/>
              </a:rPr>
              <a:t>sources</a:t>
            </a:r>
            <a:endParaRPr lang="fr-FR" sz="2800" b="1" kern="0"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Internet </a:t>
            </a:r>
            <a:r>
              <a:rPr lang="fr-FR" dirty="0">
                <a:latin typeface="Arial" panose="020B0604020202020204" pitchFamily="34" charset="0"/>
                <a:ea typeface="Arial" panose="020B0604020202020204" pitchFamily="34" charset="0"/>
              </a:rPr>
              <a:t>: documents constructeurs motorola, microchips, Maxim.</a:t>
            </a:r>
            <a:endParaRPr lang="fr-FR" sz="2400" dirty="0">
              <a:latin typeface="Arial" panose="020B0604020202020204" pitchFamily="34" charset="0"/>
              <a:ea typeface="Arial" panose="020B0604020202020204" pitchFamily="34" charset="0"/>
            </a:endParaRPr>
          </a:p>
          <a:p>
            <a:pPr marL="504825">
              <a:spcBef>
                <a:spcPts val="30"/>
              </a:spcBef>
              <a:spcAft>
                <a:spcPts val="0"/>
              </a:spcAft>
            </a:pPr>
            <a:r>
              <a:rPr lang="fr-FR" dirty="0">
                <a:latin typeface="Arial" panose="020B0604020202020204" pitchFamily="34" charset="0"/>
                <a:ea typeface="Arial" panose="020B0604020202020204" pitchFamily="34" charset="0"/>
              </a:rPr>
              <a:t>Cours et diaporama sur les liaisons séries de T.Berenguer, P Monassier, B Nourry.</a:t>
            </a:r>
            <a:endParaRPr lang="fr-FR" sz="2400" dirty="0">
              <a:effectLst/>
              <a:latin typeface="Arial" panose="020B0604020202020204" pitchFamily="34" charset="0"/>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831758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9530630" cy="1107996"/>
          </a:xfrm>
          <a:prstGeom prst="rect">
            <a:avLst/>
          </a:prstGeom>
        </p:spPr>
        <p:txBody>
          <a:bodyPr wrap="square">
            <a:spAutoFit/>
          </a:bodyPr>
          <a:lstStyle/>
          <a:p>
            <a:pPr>
              <a:spcBef>
                <a:spcPts val="1155"/>
              </a:spcBef>
              <a:buClr>
                <a:srgbClr val="FF0000"/>
              </a:buClr>
              <a:buSzPts val="1200"/>
              <a:tabLst>
                <a:tab pos="325120" algn="l"/>
              </a:tabLst>
            </a:pPr>
            <a:r>
              <a:rPr lang="fr-FR" sz="2800" dirty="0">
                <a:solidFill>
                  <a:srgbClr val="FF0000"/>
                </a:solidFill>
              </a:rPr>
              <a:t>FISA S3E A4 Réseaux de TERRAINS/BUS SPI /</a:t>
            </a:r>
            <a:endParaRPr lang="fr-FR" sz="2800" b="1" kern="0" dirty="0">
              <a:solidFill>
                <a:srgbClr val="FF0000"/>
              </a:solidFill>
              <a:latin typeface="Arial" panose="020B0604020202020204" pitchFamily="34" charset="0"/>
              <a:ea typeface="Arial" panose="020B0604020202020204" pitchFamily="34" charset="0"/>
            </a:endParaRPr>
          </a:p>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2.12 Travaux pratiques</a:t>
            </a:r>
          </a:p>
        </p:txBody>
      </p:sp>
      <p:sp>
        <p:nvSpPr>
          <p:cNvPr id="7" name="Rectangle 6"/>
          <p:cNvSpPr/>
          <p:nvPr/>
        </p:nvSpPr>
        <p:spPr>
          <a:xfrm>
            <a:off x="119336" y="1628800"/>
            <a:ext cx="5700163" cy="3908762"/>
          </a:xfrm>
          <a:prstGeom prst="rect">
            <a:avLst/>
          </a:prstGeom>
        </p:spPr>
        <p:txBody>
          <a:bodyPr wrap="square">
            <a:spAutoFit/>
          </a:bodyPr>
          <a:lstStyle/>
          <a:p>
            <a:endParaRPr lang="fr-FR" sz="1200" b="1" dirty="0">
              <a:latin typeface="Calibri" pitchFamily="34" charset="0"/>
            </a:endParaRPr>
          </a:p>
          <a:p>
            <a:r>
              <a:rPr lang="fr-FR" sz="2000" dirty="0"/>
              <a:t>Travaux préliminaires</a:t>
            </a:r>
            <a:endParaRPr lang="fr-FR" sz="2000" b="1" kern="0" dirty="0">
              <a:latin typeface="Arial" panose="020B0604020202020204" pitchFamily="34" charset="0"/>
              <a:ea typeface="Arial" panose="020B0604020202020204" pitchFamily="34" charset="0"/>
            </a:endParaRPr>
          </a:p>
          <a:p>
            <a:endParaRPr lang="fr-FR" sz="1200" b="1" dirty="0">
              <a:latin typeface="Calibri" pitchFamily="34" charset="0"/>
            </a:endParaRPr>
          </a:p>
          <a:p>
            <a:r>
              <a:rPr lang="fr-FR" sz="1200" b="1" dirty="0">
                <a:latin typeface="Calibri" pitchFamily="34" charset="0"/>
              </a:rPr>
              <a:t>Téléchargement de MPLABX directement sur le site Microchip :</a:t>
            </a:r>
          </a:p>
          <a:p>
            <a:r>
              <a:rPr lang="fr-FR" sz="1200" b="1" dirty="0">
                <a:latin typeface="Calibri" pitchFamily="34" charset="0"/>
              </a:rPr>
              <a:t>http://www.microchip.com/mplabx-ide-windows-installer</a:t>
            </a:r>
          </a:p>
          <a:p>
            <a:endParaRPr lang="fr-FR" sz="1200" b="1" dirty="0">
              <a:latin typeface="Calibri" pitchFamily="34" charset="0"/>
            </a:endParaRPr>
          </a:p>
          <a:p>
            <a:r>
              <a:rPr lang="fr-FR" sz="1200" b="1" dirty="0">
                <a:latin typeface="Calibri" pitchFamily="34" charset="0"/>
              </a:rPr>
              <a:t>Téléchargement du compilateur XC8</a:t>
            </a:r>
          </a:p>
          <a:p>
            <a:r>
              <a:rPr lang="fr-FR" sz="1200" b="1" dirty="0">
                <a:latin typeface="Calibri" pitchFamily="34" charset="0"/>
              </a:rPr>
              <a:t>http://www.microchip.com/mplabxc8windows</a:t>
            </a:r>
          </a:p>
          <a:p>
            <a:r>
              <a:rPr lang="fr-FR" sz="1200" b="1" dirty="0">
                <a:latin typeface="Calibri" pitchFamily="34" charset="0"/>
              </a:rPr>
              <a:t>Lancer le programme MPLAB X IDE</a:t>
            </a:r>
          </a:p>
          <a:p>
            <a:r>
              <a:rPr lang="fr-FR" sz="1200" dirty="0">
                <a:latin typeface="Calibri" pitchFamily="34" charset="0"/>
              </a:rPr>
              <a:t> </a:t>
            </a:r>
          </a:p>
          <a:p>
            <a:r>
              <a:rPr lang="fr-FR" sz="1200" b="1" dirty="0">
                <a:latin typeface="Calibri" pitchFamily="34" charset="0"/>
              </a:rPr>
              <a:t>Créer un nouveau projet</a:t>
            </a:r>
            <a:endParaRPr lang="fr-FR" sz="1200" dirty="0">
              <a:latin typeface="Calibri" pitchFamily="34" charset="0"/>
            </a:endParaRPr>
          </a:p>
          <a:p>
            <a:r>
              <a:rPr lang="fr-FR" sz="1200" dirty="0">
                <a:latin typeface="Calibri" pitchFamily="34" charset="0"/>
              </a:rPr>
              <a:t>	File &gt; New project</a:t>
            </a:r>
          </a:p>
          <a:p>
            <a:r>
              <a:rPr lang="fr-FR" sz="1200" dirty="0">
                <a:latin typeface="Calibri" pitchFamily="34" charset="0"/>
              </a:rPr>
              <a:t>	Choisir la catégorie Microchip Embedded puis Standalone project &gt; Net</a:t>
            </a:r>
          </a:p>
          <a:p>
            <a:r>
              <a:rPr lang="fr-FR" sz="1200" dirty="0">
                <a:latin typeface="Calibri" pitchFamily="34" charset="0"/>
              </a:rPr>
              <a:t>	Choisir la famille Advanced 8-bit (PIC18) puis PIC18F87K22 &gt; Net</a:t>
            </a:r>
          </a:p>
          <a:p>
            <a:r>
              <a:rPr lang="fr-FR" sz="1200" dirty="0">
                <a:latin typeface="Calibri" pitchFamily="34" charset="0"/>
              </a:rPr>
              <a:t>	Dans Hardware Tool, sélectionner PicKit 3 &gt; Net</a:t>
            </a:r>
          </a:p>
          <a:p>
            <a:r>
              <a:rPr lang="fr-FR" sz="1200" dirty="0">
                <a:latin typeface="Calibri" pitchFamily="34" charset="0"/>
              </a:rPr>
              <a:t>	Dans Compiler toolchain, sélectionner XC8 &gt; Net</a:t>
            </a:r>
          </a:p>
          <a:p>
            <a:r>
              <a:rPr lang="fr-FR" sz="1200" dirty="0">
                <a:latin typeface="Calibri" pitchFamily="34" charset="0"/>
              </a:rPr>
              <a:t>	Renseigner le nom du projet (ex : TP1_SPI)</a:t>
            </a:r>
          </a:p>
          <a:p>
            <a:r>
              <a:rPr lang="fr-FR" sz="1200" dirty="0">
                <a:latin typeface="Calibri" pitchFamily="34" charset="0"/>
              </a:rPr>
              <a:t>	Choisir l'emplacement du projet</a:t>
            </a:r>
          </a:p>
          <a:p>
            <a:r>
              <a:rPr lang="fr-FR" sz="1200" dirty="0">
                <a:latin typeface="Calibri" pitchFamily="34" charset="0"/>
              </a:rPr>
              <a:t>	Cocher ''Set as main project'' &gt; Finish</a:t>
            </a:r>
          </a:p>
          <a:p>
            <a:r>
              <a:rPr lang="fr-FR" sz="1200" dirty="0">
                <a:latin typeface="Calibri" pitchFamily="34" charset="0"/>
              </a:rPr>
              <a:t> </a:t>
            </a:r>
          </a:p>
        </p:txBody>
      </p:sp>
      <p:sp>
        <p:nvSpPr>
          <p:cNvPr id="8" name="Rectangle 7"/>
          <p:cNvSpPr/>
          <p:nvPr/>
        </p:nvSpPr>
        <p:spPr>
          <a:xfrm>
            <a:off x="6096000" y="1738170"/>
            <a:ext cx="5904656" cy="3785652"/>
          </a:xfrm>
          <a:prstGeom prst="rect">
            <a:avLst/>
          </a:prstGeom>
        </p:spPr>
        <p:txBody>
          <a:bodyPr wrap="square">
            <a:spAutoFit/>
          </a:bodyPr>
          <a:lstStyle/>
          <a:p>
            <a:r>
              <a:rPr lang="fr-FR" sz="1200" dirty="0">
                <a:latin typeface="Calibri" pitchFamily="34" charset="0"/>
              </a:rPr>
              <a:t> </a:t>
            </a:r>
          </a:p>
          <a:p>
            <a:r>
              <a:rPr lang="fr-FR" sz="1200" dirty="0">
                <a:latin typeface="Calibri" pitchFamily="34" charset="0"/>
              </a:rPr>
              <a:t>Dans le projet, cliquer droit sur Source files &gt; New &gt; C main file</a:t>
            </a:r>
          </a:p>
          <a:p>
            <a:r>
              <a:rPr lang="fr-FR" sz="1200" dirty="0">
                <a:latin typeface="Calibri" pitchFamily="34" charset="0"/>
              </a:rPr>
              <a:t>	Entrer le nom &gt; Finish</a:t>
            </a:r>
          </a:p>
          <a:p>
            <a:r>
              <a:rPr lang="fr-FR" sz="1200" dirty="0">
                <a:latin typeface="Calibri" pitchFamily="34" charset="0"/>
              </a:rPr>
              <a:t> </a:t>
            </a:r>
          </a:p>
          <a:p>
            <a:r>
              <a:rPr lang="fr-FR" sz="1200" dirty="0">
                <a:latin typeface="Calibri" pitchFamily="34" charset="0"/>
              </a:rPr>
              <a:t>Dans le projet, cliquer droit sur Header files &gt; Add existing item</a:t>
            </a:r>
          </a:p>
          <a:p>
            <a:r>
              <a:rPr lang="fr-FR" sz="1200" dirty="0">
                <a:latin typeface="Calibri" pitchFamily="34" charset="0"/>
              </a:rPr>
              <a:t>	Sélectionner le fichier xc.h dans </a:t>
            </a:r>
            <a:r>
              <a:rPr lang="fr-FR" sz="1200" u="sng" dirty="0">
                <a:latin typeface="Calibri" pitchFamily="34" charset="0"/>
                <a:hlinkClick r:id="rId2" action="ppaction://hlinkfile"/>
              </a:rPr>
              <a:t>C:\program</a:t>
            </a:r>
            <a:r>
              <a:rPr lang="fr-FR" sz="1200" dirty="0">
                <a:latin typeface="Calibri" pitchFamily="34" charset="0"/>
              </a:rPr>
              <a:t> files\Microchip\xc8\include\</a:t>
            </a:r>
          </a:p>
          <a:p>
            <a:pPr marL="171450" indent="-171450">
              <a:buFont typeface="Symbol" pitchFamily="2" charset="2"/>
              <a:buChar char="Þ"/>
            </a:pPr>
            <a:r>
              <a:rPr lang="fr-FR" sz="1200" dirty="0">
                <a:latin typeface="Calibri" pitchFamily="34" charset="0"/>
              </a:rPr>
              <a:t>Non nécessaire si main.c inclut déjà #include &lt;xc.h&gt;</a:t>
            </a:r>
          </a:p>
          <a:p>
            <a:pPr marL="171450" indent="-171450">
              <a:buFont typeface="Symbol" pitchFamily="2" charset="2"/>
              <a:buChar char="Þ"/>
            </a:pPr>
            <a:endParaRPr lang="fr-FR" sz="1200" dirty="0">
              <a:latin typeface="Calibri" pitchFamily="34" charset="0"/>
            </a:endParaRPr>
          </a:p>
          <a:p>
            <a:r>
              <a:rPr lang="fr-FR" sz="1200" dirty="0">
                <a:latin typeface="Calibri" pitchFamily="34" charset="0"/>
              </a:rPr>
              <a:t>Copier les fichiers .c et .h founis dans le dossier du projet.</a:t>
            </a:r>
          </a:p>
          <a:p>
            <a:endParaRPr lang="fr-FR" sz="1200" dirty="0">
              <a:latin typeface="Calibri" pitchFamily="34" charset="0"/>
            </a:endParaRPr>
          </a:p>
          <a:p>
            <a:r>
              <a:rPr lang="fr-FR" sz="1200" dirty="0">
                <a:latin typeface="Calibri" pitchFamily="34" charset="0"/>
              </a:rPr>
              <a:t>Ajouter les .h dans Hearder du projet (cliquer droit sur Header files &gt; Add existing item)</a:t>
            </a:r>
          </a:p>
          <a:p>
            <a:r>
              <a:rPr lang="fr-FR" sz="1200" dirty="0">
                <a:latin typeface="Calibri" pitchFamily="34" charset="0"/>
              </a:rPr>
              <a:t>Ajouter les .c dans Sources du projet (cliquer droit sur Soures files &gt; Add existing item)</a:t>
            </a:r>
          </a:p>
          <a:p>
            <a:r>
              <a:rPr lang="fr-FR" sz="1200" dirty="0">
                <a:latin typeface="Calibri" pitchFamily="34" charset="0"/>
              </a:rPr>
              <a:t> </a:t>
            </a:r>
          </a:p>
          <a:p>
            <a:r>
              <a:rPr lang="fr-FR" sz="1200" dirty="0">
                <a:latin typeface="Calibri" pitchFamily="34" charset="0"/>
              </a:rPr>
              <a:t>Attention si vous obtenez l'erreur target device was not found lors de la programmation du pic vérifiez l'option d'alimentation du pickit :</a:t>
            </a:r>
          </a:p>
          <a:p>
            <a:r>
              <a:rPr lang="fr-FR" sz="1200" dirty="0">
                <a:latin typeface="Calibri" pitchFamily="34" charset="0"/>
              </a:rPr>
              <a:t>Run &gt; Set project configuration &gt; Customize</a:t>
            </a:r>
          </a:p>
          <a:p>
            <a:r>
              <a:rPr lang="fr-FR" sz="1200" dirty="0">
                <a:latin typeface="Calibri" pitchFamily="34" charset="0"/>
              </a:rPr>
              <a:t>	Cliquer sur Pickit à gauche dans Categories</a:t>
            </a:r>
          </a:p>
          <a:p>
            <a:r>
              <a:rPr lang="fr-FR" sz="1200" dirty="0">
                <a:latin typeface="Calibri" pitchFamily="34" charset="0"/>
              </a:rPr>
              <a:t>	Puis dans option categories sélectinner Power</a:t>
            </a:r>
          </a:p>
          <a:p>
            <a:r>
              <a:rPr lang="fr-FR" sz="1200" dirty="0">
                <a:latin typeface="Calibri" pitchFamily="34" charset="0"/>
              </a:rPr>
              <a:t>	Cocher power target from pickit et choisissez 5V</a:t>
            </a:r>
          </a:p>
          <a:p>
            <a:r>
              <a:rPr lang="fr-FR" sz="1200" dirty="0">
                <a:latin typeface="Calibri" pitchFamily="34" charset="0"/>
              </a:rPr>
              <a:t>	</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55129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6192688" cy="800219"/>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dirty="0"/>
              <a:t>TP N° 1 FISA S3E A4 Réseaux de TERRAINS/</a:t>
            </a:r>
          </a:p>
          <a:p>
            <a:pPr lvl="0">
              <a:spcBef>
                <a:spcPts val="1155"/>
              </a:spcBef>
              <a:spcAft>
                <a:spcPts val="0"/>
              </a:spcAft>
              <a:buClr>
                <a:srgbClr val="FF0000"/>
              </a:buClr>
              <a:buSzPts val="1200"/>
              <a:tabLst>
                <a:tab pos="325120" algn="l"/>
              </a:tabLst>
            </a:pPr>
            <a:r>
              <a:rPr lang="fr-FR" dirty="0"/>
              <a:t>  BUS SPI</a:t>
            </a:r>
            <a:endParaRPr lang="fr-FR" b="1" kern="0" dirty="0">
              <a:latin typeface="Arial" panose="020B0604020202020204" pitchFamily="34" charset="0"/>
              <a:ea typeface="Arial" panose="020B0604020202020204" pitchFamily="34" charset="0"/>
            </a:endParaRPr>
          </a:p>
        </p:txBody>
      </p:sp>
      <p:sp>
        <p:nvSpPr>
          <p:cNvPr id="8" name="Titre 1"/>
          <p:cNvSpPr>
            <a:spLocks noGrp="1"/>
          </p:cNvSpPr>
          <p:nvPr>
            <p:ph type="title"/>
          </p:nvPr>
        </p:nvSpPr>
        <p:spPr>
          <a:xfrm>
            <a:off x="1292597" y="2276872"/>
            <a:ext cx="10301287" cy="903236"/>
          </a:xfrm>
        </p:spPr>
        <p:txBody>
          <a:bodyPr>
            <a:normAutofit fontScale="90000"/>
          </a:bodyPr>
          <a:lstStyle/>
          <a:p>
            <a:r>
              <a:rPr lang="fr-FR" dirty="0">
                <a:solidFill>
                  <a:srgbClr val="FF0000"/>
                </a:solidFill>
              </a:rPr>
              <a:t> </a:t>
            </a:r>
            <a:br>
              <a:rPr lang="fr-FR" dirty="0"/>
            </a:br>
            <a:endParaRPr lang="fr-FR" dirty="0"/>
          </a:p>
        </p:txBody>
      </p:sp>
      <p:sp>
        <p:nvSpPr>
          <p:cNvPr id="9" name="Espace réservé du contenu 2"/>
          <p:cNvSpPr txBox="1">
            <a:spLocks/>
          </p:cNvSpPr>
          <p:nvPr/>
        </p:nvSpPr>
        <p:spPr>
          <a:xfrm>
            <a:off x="5231904" y="118298"/>
            <a:ext cx="6840760" cy="6495572"/>
          </a:xfrm>
          <a:prstGeom prst="rect">
            <a:avLst/>
          </a:prstGeom>
        </p:spPr>
        <p:txBody>
          <a:bodyPr>
            <a:normAutofit fontScale="70000" lnSpcReduction="20000"/>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b="1" dirty="0"/>
          </a:p>
          <a:p>
            <a:r>
              <a:rPr lang="fr-FR" b="1" dirty="0">
                <a:solidFill>
                  <a:schemeClr val="tx1"/>
                </a:solidFill>
              </a:rPr>
              <a:t>Mise en œuvre du bus SPI</a:t>
            </a:r>
            <a:endParaRPr lang="fr-FR" dirty="0">
              <a:solidFill>
                <a:schemeClr val="tx1"/>
              </a:solidFill>
            </a:endParaRPr>
          </a:p>
          <a:p>
            <a:r>
              <a:rPr lang="fr-FR" b="1" dirty="0">
                <a:solidFill>
                  <a:schemeClr val="tx1"/>
                </a:solidFill>
              </a:rPr>
              <a:t>Objectifs du TP : </a:t>
            </a:r>
          </a:p>
          <a:p>
            <a:r>
              <a:rPr lang="fr-FR" dirty="0"/>
              <a:t>Découvrir l’environnement de développement. </a:t>
            </a:r>
          </a:p>
          <a:p>
            <a:r>
              <a:rPr lang="fr-FR" dirty="0"/>
              <a:t>Se familiariser avec l’interface graphique et le source afficheur.c fourni.</a:t>
            </a:r>
          </a:p>
          <a:p>
            <a:r>
              <a:rPr lang="fr-FR" dirty="0"/>
              <a:t>Lire et écrire dans un circuit mémoire SPI </a:t>
            </a:r>
          </a:p>
          <a:p>
            <a:endParaRPr lang="fr-FR" b="1" dirty="0"/>
          </a:p>
          <a:p>
            <a:r>
              <a:rPr lang="fr-FR" b="1" dirty="0">
                <a:solidFill>
                  <a:schemeClr val="tx1"/>
                </a:solidFill>
              </a:rPr>
              <a:t>Matériel utilisé : </a:t>
            </a:r>
          </a:p>
          <a:p>
            <a:r>
              <a:rPr lang="fr-FR" sz="1900" b="1" dirty="0"/>
              <a:t>- </a:t>
            </a:r>
            <a:r>
              <a:rPr lang="fr-FR" sz="1900" dirty="0"/>
              <a:t>Malette Modèle : MDET  Bus &amp;Réseaux Kits de formation pour l’apprentissage des bus de communication</a:t>
            </a:r>
          </a:p>
          <a:p>
            <a:r>
              <a:rPr lang="fr-FR" sz="1900" dirty="0"/>
              <a:t> - Un PC équipé des logiciels  MPLABX et son compilateur XC8. </a:t>
            </a:r>
          </a:p>
          <a:p>
            <a:r>
              <a:rPr lang="fr-FR" sz="1900" dirty="0"/>
              <a:t>-  Un oscilloscope numérique,</a:t>
            </a:r>
          </a:p>
          <a:p>
            <a:r>
              <a:rPr lang="fr-FR" sz="1900" dirty="0"/>
              <a:t>-  Un analyseur logique .</a:t>
            </a:r>
          </a:p>
          <a:p>
            <a:r>
              <a:rPr lang="fr-FR" sz="1900" dirty="0"/>
              <a:t>-  Documentation des logiciels et du microcontrôleur. </a:t>
            </a:r>
          </a:p>
          <a:p>
            <a:endParaRPr lang="fr-FR" dirty="0"/>
          </a:p>
          <a:p>
            <a:r>
              <a:rPr lang="fr-FR" b="1" dirty="0">
                <a:solidFill>
                  <a:schemeClr val="tx1"/>
                </a:solidFill>
              </a:rPr>
              <a:t>Expérimentation n°1: </a:t>
            </a:r>
          </a:p>
          <a:p>
            <a:pPr marL="0" indent="0">
              <a:buFont typeface="Roboto Lt" pitchFamily="2" charset="0"/>
              <a:buNone/>
            </a:pPr>
            <a:r>
              <a:rPr lang="fr-FR" sz="1900" dirty="0"/>
              <a:t>Saisir une chaine de caractère au clavier et l’afficher en ligne 1 colonne 1.</a:t>
            </a:r>
          </a:p>
          <a:p>
            <a:pPr marL="0" indent="0">
              <a:buFont typeface="Roboto Lt" pitchFamily="2" charset="0"/>
              <a:buNone/>
            </a:pPr>
            <a:r>
              <a:rPr lang="fr-FR" sz="1900" dirty="0"/>
              <a:t>Tracer un trait vertical en précisant la ligne , colonne, longueur.</a:t>
            </a:r>
          </a:p>
          <a:p>
            <a:r>
              <a:rPr lang="fr-FR" sz="1900" b="1" dirty="0">
                <a:solidFill>
                  <a:schemeClr val="tx1"/>
                </a:solidFill>
              </a:rPr>
              <a:t>Expérimentation n°2: </a:t>
            </a:r>
          </a:p>
          <a:p>
            <a:pPr marL="0" indent="0">
              <a:buFont typeface="Roboto Lt" pitchFamily="2" charset="0"/>
              <a:buNone/>
            </a:pPr>
            <a:r>
              <a:rPr lang="fr-FR" sz="1900" dirty="0"/>
              <a:t>Saisir une chaine de 16 caractères  au clavier et l’afficher en ligne 1 colonne 1 .</a:t>
            </a:r>
          </a:p>
          <a:p>
            <a:pPr marL="0" indent="0">
              <a:buFont typeface="Roboto Lt" pitchFamily="2" charset="0"/>
              <a:buNone/>
            </a:pPr>
            <a:r>
              <a:rPr lang="fr-FR" sz="1900" dirty="0"/>
              <a:t>Sauvegarder en mémoire SPI adresse 0.</a:t>
            </a:r>
          </a:p>
          <a:p>
            <a:pPr marL="0" indent="0">
              <a:buFont typeface="Roboto Lt" pitchFamily="2" charset="0"/>
              <a:buNone/>
            </a:pPr>
            <a:r>
              <a:rPr lang="fr-FR" sz="1900" dirty="0"/>
              <a:t>Dumper la mémoire SPI  (le 20 premiers octets ) et démontrez la sauvegardes des données.</a:t>
            </a: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2200" dirty="0">
              <a:latin typeface="Calibri" pitchFamily="34" charset="0"/>
            </a:endParaRPr>
          </a:p>
        </p:txBody>
      </p:sp>
      <p:pic>
        <p:nvPicPr>
          <p:cNvPr id="10" name="Image 9"/>
          <p:cNvPicPr>
            <a:picLocks noChangeAspect="1"/>
          </p:cNvPicPr>
          <p:nvPr/>
        </p:nvPicPr>
        <p:blipFill>
          <a:blip r:embed="rId2"/>
          <a:stretch>
            <a:fillRect/>
          </a:stretch>
        </p:blipFill>
        <p:spPr>
          <a:xfrm>
            <a:off x="119336" y="1557573"/>
            <a:ext cx="4500293" cy="1191465"/>
          </a:xfrm>
          <a:prstGeom prst="rect">
            <a:avLst/>
          </a:prstGeom>
        </p:spPr>
      </p:pic>
      <p:pic>
        <p:nvPicPr>
          <p:cNvPr id="11" name="Image 10"/>
          <p:cNvPicPr>
            <a:picLocks noChangeAspect="1"/>
          </p:cNvPicPr>
          <p:nvPr/>
        </p:nvPicPr>
        <p:blipFill>
          <a:blip r:embed="rId3"/>
          <a:stretch>
            <a:fillRect/>
          </a:stretch>
        </p:blipFill>
        <p:spPr>
          <a:xfrm>
            <a:off x="257078" y="4117190"/>
            <a:ext cx="3314700" cy="1581150"/>
          </a:xfrm>
          <a:prstGeom prst="rect">
            <a:avLst/>
          </a:prstGeom>
        </p:spPr>
      </p:pic>
      <p:sp>
        <p:nvSpPr>
          <p:cNvPr id="2" name="ZoneTexte 1"/>
          <p:cNvSpPr txBox="1"/>
          <p:nvPr/>
        </p:nvSpPr>
        <p:spPr>
          <a:xfrm>
            <a:off x="1127448" y="3464543"/>
            <a:ext cx="2789137" cy="369332"/>
          </a:xfrm>
          <a:prstGeom prst="rect">
            <a:avLst/>
          </a:prstGeom>
          <a:noFill/>
        </p:spPr>
        <p:txBody>
          <a:bodyPr wrap="square" rtlCol="0">
            <a:spAutoFit/>
          </a:bodyPr>
          <a:lstStyle/>
          <a:p>
            <a:r>
              <a:rPr lang="fr-FR" dirty="0"/>
              <a:t>25LC010A</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35625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autocars de tourisme blanc dans une rangée - autocar photos et images de coll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413124"/>
            <a:ext cx="11521279" cy="633670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27848" y="2552130"/>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5329562" y="2840697"/>
            <a:ext cx="1778000" cy="1103312"/>
          </a:xfrm>
        </p:spPr>
        <p:txBody>
          <a:bodyPr/>
          <a:lstStyle/>
          <a:p>
            <a:r>
              <a:rPr lang="fr-FR" dirty="0"/>
              <a:t>3</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4568532" y="4201339"/>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I2C</a:t>
            </a:r>
          </a:p>
        </p:txBody>
      </p:sp>
      <p:pic>
        <p:nvPicPr>
          <p:cNvPr id="7" name="Image 6"/>
          <p:cNvPicPr>
            <a:picLocks noChangeAspect="1"/>
          </p:cNvPicPr>
          <p:nvPr/>
        </p:nvPicPr>
        <p:blipFill>
          <a:blip r:embed="rId3"/>
          <a:stretch>
            <a:fillRect/>
          </a:stretch>
        </p:blipFill>
        <p:spPr>
          <a:xfrm>
            <a:off x="335360" y="5931992"/>
            <a:ext cx="2400300" cy="809625"/>
          </a:xfrm>
          <a:prstGeom prst="rect">
            <a:avLst/>
          </a:prstGeom>
        </p:spPr>
      </p:pic>
      <p:pic>
        <p:nvPicPr>
          <p:cNvPr id="5" name="Image 4"/>
          <p:cNvPicPr>
            <a:picLocks noChangeAspect="1"/>
          </p:cNvPicPr>
          <p:nvPr/>
        </p:nvPicPr>
        <p:blipFill>
          <a:blip r:embed="rId4"/>
          <a:stretch>
            <a:fillRect/>
          </a:stretch>
        </p:blipFill>
        <p:spPr>
          <a:xfrm>
            <a:off x="8553450" y="6645053"/>
            <a:ext cx="3638550" cy="209550"/>
          </a:xfrm>
          <a:prstGeom prst="rect">
            <a:avLst/>
          </a:prstGeom>
        </p:spPr>
      </p:pic>
    </p:spTree>
    <p:extLst>
      <p:ext uri="{BB962C8B-B14F-4D97-AF65-F5344CB8AC3E}">
        <p14:creationId xmlns:p14="http://schemas.microsoft.com/office/powerpoint/2010/main" val="214733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6" name="Rectangle 2105"/>
          <p:cNvSpPr/>
          <p:nvPr/>
        </p:nvSpPr>
        <p:spPr>
          <a:xfrm>
            <a:off x="-41793" y="7726"/>
            <a:ext cx="12133214" cy="6829700"/>
          </a:xfrm>
          <a:prstGeom prst="rect">
            <a:avLst/>
          </a:prstGeom>
          <a:solidFill>
            <a:schemeClr val="tx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0" y="0"/>
            <a:ext cx="8505779" cy="903235"/>
          </a:xfrm>
        </p:spPr>
        <p:txBody>
          <a:bodyPr>
            <a:normAutofit/>
          </a:bodyPr>
          <a:lstStyle/>
          <a:p>
            <a:r>
              <a:rPr lang="fr-FR" sz="2800" dirty="0">
                <a:solidFill>
                  <a:srgbClr val="FF0000"/>
                </a:solidFill>
              </a:rPr>
              <a:t>FISA S3E A4 Réseaux de TERRAINS/BUS I2C / </a:t>
            </a:r>
            <a:br>
              <a:rPr lang="fr-FR" sz="2800" dirty="0">
                <a:solidFill>
                  <a:srgbClr val="FF0000"/>
                </a:solidFill>
              </a:rPr>
            </a:br>
            <a:r>
              <a:rPr lang="fr-FR" sz="2800" dirty="0">
                <a:solidFill>
                  <a:srgbClr val="FF0000"/>
                </a:solidFill>
              </a:rPr>
              <a:t>3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sp>
        <p:nvSpPr>
          <p:cNvPr id="18" name="Rectangle 115"/>
          <p:cNvSpPr>
            <a:spLocks noChangeArrowheads="1"/>
          </p:cNvSpPr>
          <p:nvPr/>
        </p:nvSpPr>
        <p:spPr bwMode="auto">
          <a:xfrm>
            <a:off x="3791270" y="860238"/>
            <a:ext cx="3816424" cy="306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5067" tIns="44436" rIns="91440" bIns="0" numCol="1" anchor="ctr" anchorCtr="0" compatLnSpc="1">
            <a:prstTxWarp prst="textNoShape">
              <a:avLst/>
            </a:prstTxWarp>
            <a:spAutoFit/>
          </a:bodyPr>
          <a:lstStyle/>
          <a:p>
            <a:pPr fontAlgn="base">
              <a:spcBef>
                <a:spcPct val="0"/>
              </a:spcBef>
              <a:spcAft>
                <a:spcPct val="0"/>
              </a:spcAft>
            </a:pPr>
            <a:r>
              <a:rPr lang="fr-FR" sz="2000" b="1" dirty="0">
                <a:latin typeface="Calibri" panose="020F0502020204030204" pitchFamily="34" charset="0"/>
                <a:cs typeface="Calibri" panose="020F0502020204030204" pitchFamily="34" charset="0"/>
              </a:rPr>
              <a:t> 2 – Protocole de communication</a:t>
            </a:r>
          </a:p>
          <a:p>
            <a:pPr lvl="0" eaLnBrk="0" fontAlgn="base" hangingPunct="0">
              <a:spcBef>
                <a:spcPct val="0"/>
              </a:spcBef>
              <a:spcAft>
                <a:spcPct val="0"/>
              </a:spcAft>
            </a:pPr>
            <a:r>
              <a:rPr lang="fr-FR" sz="1050" dirty="0">
                <a:latin typeface="Calibri" panose="020F0502020204030204" pitchFamily="34" charset="0"/>
                <a:cs typeface="Calibri" panose="020F0502020204030204" pitchFamily="34" charset="0"/>
              </a:rPr>
              <a:t>	</a:t>
            </a:r>
            <a:r>
              <a:rPr kumimoji="0" lang="fr-FR" altLang="fr-FR" sz="1050" b="0" i="0" u="none" strike="noStrike" cap="none" normalizeH="0" baseline="0" dirty="0">
                <a:ln>
                  <a:noFill/>
                </a:ln>
                <a:solidFill>
                  <a:srgbClr val="FFFFFF"/>
                </a:solidFill>
                <a:effectLst/>
                <a:latin typeface="Calibri" panose="020F0502020204030204" pitchFamily="34" charset="0"/>
                <a:ea typeface="Calibri" panose="020F0502020204030204" pitchFamily="34" charset="0"/>
                <a:cs typeface="Calibri" panose="020F0502020204030204" pitchFamily="34" charset="0"/>
              </a:rPr>
              <a:t>	</a:t>
            </a:r>
            <a:endParaRPr kumimoji="0" lang="fr-FR" altLang="fr-FR" sz="105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Il s’agit des règles afin que le dialogue soit possible, voir chronogrammes. Il se compose de plusieurs étapes :</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1.	la prise de parole par un maître si le bus est libre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2.	la condition de départ émise par le maître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3.	l'adresse de l'esclave destinataire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4.	l'opération : lecture ou écriture de l'esclave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5.	l'acquittement de l'adresse par l'esclave</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6.	l’octet transmis par le maître ou par l'esclave selon l'opération</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7.	l'acquittement de la transmission de l’octet</a:t>
            </a:r>
          </a:p>
          <a:p>
            <a:pPr lvl="0" eaLnBrk="0" fontAlgn="base" hangingPunct="0">
              <a:spcBef>
                <a:spcPct val="0"/>
              </a:spcBef>
              <a:spcAft>
                <a:spcPct val="0"/>
              </a:spcAft>
            </a:pPr>
            <a:r>
              <a:rPr lang="fr-FR" altLang="fr-FR" sz="1050" dirty="0">
                <a:latin typeface="Calibri" panose="020F0502020204030204" pitchFamily="34" charset="0"/>
                <a:ea typeface="Calibri" panose="020F0502020204030204" pitchFamily="34" charset="0"/>
                <a:cs typeface="Calibri" panose="020F0502020204030204" pitchFamily="34" charset="0"/>
              </a:rPr>
              <a:t>8.	la condition d'arrêt générée par le maître terminant l'échange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2072" name="Rectangle 124"/>
          <p:cNvSpPr>
            <a:spLocks noChangeArrowheads="1"/>
          </p:cNvSpPr>
          <p:nvPr/>
        </p:nvSpPr>
        <p:spPr bwMode="auto">
          <a:xfrm>
            <a:off x="6392167" y="1986686"/>
            <a:ext cx="5963788"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ea typeface="Calibri" panose="020F0502020204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1200" b="0" i="0" u="none" strike="noStrike" cap="none" normalizeH="0" baseline="0" dirty="0">
                <a:ln>
                  <a:noFill/>
                </a:ln>
                <a:solidFill>
                  <a:schemeClr val="tx1"/>
                </a:solidFill>
                <a:effectLst/>
                <a:latin typeface="Arial" panose="020B0604020202020204" pitchFamily="34" charset="0"/>
                <a:ea typeface="Calibri" panose="020F050202020403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cxnSp>
        <p:nvCxnSpPr>
          <p:cNvPr id="2104" name="Connecteur droit 2103"/>
          <p:cNvCxnSpPr/>
          <p:nvPr/>
        </p:nvCxnSpPr>
        <p:spPr>
          <a:xfrm>
            <a:off x="3611370" y="598575"/>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751236" y="598575"/>
            <a:ext cx="9195"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ZoneTexte 2"/>
          <p:cNvSpPr txBox="1"/>
          <p:nvPr/>
        </p:nvSpPr>
        <p:spPr>
          <a:xfrm>
            <a:off x="191344" y="903235"/>
            <a:ext cx="3240360" cy="2893100"/>
          </a:xfrm>
          <a:prstGeom prst="rect">
            <a:avLst/>
          </a:prstGeom>
          <a:noFill/>
        </p:spPr>
        <p:txBody>
          <a:bodyPr wrap="square" rtlCol="0">
            <a:spAutoFit/>
          </a:bodyPr>
          <a:lstStyle/>
          <a:p>
            <a:r>
              <a:rPr lang="fr-FR" sz="1000" dirty="0"/>
              <a:t>« Inter Integrated Circuit» est un bus série développé dans les années 1980 par la société Philips pour faciliter la communication entre circuits intégrés tout en réduisant leur coût. </a:t>
            </a:r>
          </a:p>
          <a:p>
            <a:r>
              <a:rPr lang="fr-FR" sz="1000" dirty="0"/>
              <a:t>Les derniers développements de ce bus lui confèrent un mode de transfert à grande vitesse à  3,4 Mbits/s.</a:t>
            </a:r>
          </a:p>
          <a:p>
            <a:endParaRPr lang="fr-FR" sz="1400" b="1" dirty="0">
              <a:latin typeface="Calibri" panose="020F0502020204030204" pitchFamily="34" charset="0"/>
              <a:cs typeface="Calibri" panose="020F0502020204030204" pitchFamily="34" charset="0"/>
            </a:endParaRPr>
          </a:p>
          <a:p>
            <a:r>
              <a:rPr lang="fr-FR" sz="1400" b="1" dirty="0">
                <a:latin typeface="Calibri" panose="020F0502020204030204" pitchFamily="34" charset="0"/>
                <a:cs typeface="Calibri" panose="020F0502020204030204" pitchFamily="34" charset="0"/>
              </a:rPr>
              <a:t>1 DESCRIPTION MATERIELLE</a:t>
            </a:r>
          </a:p>
          <a:p>
            <a:endParaRPr lang="fr-FR" sz="1000" dirty="0"/>
          </a:p>
          <a:p>
            <a:endParaRPr lang="fr-FR" sz="1400" b="1" dirty="0">
              <a:latin typeface="Calibri" panose="020F0502020204030204" pitchFamily="34" charset="0"/>
              <a:cs typeface="Calibri" panose="020F0502020204030204" pitchFamily="34" charset="0"/>
            </a:endParaRPr>
          </a:p>
          <a:p>
            <a:r>
              <a:rPr lang="fr-FR" sz="1000" dirty="0"/>
              <a:t>C’est un bus série synchrone (l’horloge est transmise) constitué de 2 fils :</a:t>
            </a:r>
          </a:p>
          <a:p>
            <a:endParaRPr lang="fr-FR" sz="1000" dirty="0"/>
          </a:p>
          <a:p>
            <a:r>
              <a:rPr lang="fr-FR" sz="1000" dirty="0"/>
              <a:t>	la ligne de transmission de donnée série SDA (serial data)</a:t>
            </a:r>
          </a:p>
          <a:p>
            <a:r>
              <a:rPr lang="fr-FR" sz="1000" dirty="0"/>
              <a:t>	la ligne de transmission d'horloge SCL (serial clock)</a:t>
            </a:r>
          </a:p>
        </p:txBody>
      </p:sp>
      <p:pic>
        <p:nvPicPr>
          <p:cNvPr id="4" name="Image 3"/>
          <p:cNvPicPr>
            <a:picLocks noChangeAspect="1"/>
          </p:cNvPicPr>
          <p:nvPr/>
        </p:nvPicPr>
        <p:blipFill rotWithShape="1">
          <a:blip r:embed="rId2"/>
          <a:srcRect l="13030" r="26365"/>
          <a:stretch/>
        </p:blipFill>
        <p:spPr>
          <a:xfrm>
            <a:off x="194183" y="4033043"/>
            <a:ext cx="3258549" cy="10690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ZoneTexte 4"/>
          <p:cNvSpPr txBox="1"/>
          <p:nvPr/>
        </p:nvSpPr>
        <p:spPr>
          <a:xfrm>
            <a:off x="52854" y="5278340"/>
            <a:ext cx="3478962" cy="1200329"/>
          </a:xfrm>
          <a:prstGeom prst="rect">
            <a:avLst/>
          </a:prstGeom>
          <a:noFill/>
        </p:spPr>
        <p:txBody>
          <a:bodyPr wrap="square" rtlCol="0">
            <a:spAutoFit/>
          </a:bodyPr>
          <a:lstStyle/>
          <a:p>
            <a:r>
              <a:rPr lang="fr-FR" sz="1200" dirty="0"/>
              <a:t>Plusieurs circuits peuvent être placés sur le bus sans risque de conflit grâce aux sorties à drain ou collecteur ouvert. En veille, chaque broche est en haute impédance : SDA et SCL sont amenées au niveau haut par 2 résistances RP reliées potentiel VDD.</a:t>
            </a:r>
          </a:p>
        </p:txBody>
      </p:sp>
      <p:pic>
        <p:nvPicPr>
          <p:cNvPr id="6" name="Image 5"/>
          <p:cNvPicPr>
            <a:picLocks noChangeAspect="1"/>
          </p:cNvPicPr>
          <p:nvPr/>
        </p:nvPicPr>
        <p:blipFill>
          <a:blip r:embed="rId3"/>
          <a:stretch>
            <a:fillRect/>
          </a:stretch>
        </p:blipFill>
        <p:spPr>
          <a:xfrm>
            <a:off x="3736368" y="3654719"/>
            <a:ext cx="3918895" cy="1388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9" name="Image 18"/>
          <p:cNvPicPr>
            <a:picLocks noChangeAspect="1"/>
          </p:cNvPicPr>
          <p:nvPr/>
        </p:nvPicPr>
        <p:blipFill>
          <a:blip r:embed="rId4"/>
          <a:stretch>
            <a:fillRect/>
          </a:stretch>
        </p:blipFill>
        <p:spPr>
          <a:xfrm rot="5400000">
            <a:off x="8191085" y="2818303"/>
            <a:ext cx="3502824" cy="40883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0" name="ZoneTexte 19"/>
          <p:cNvSpPr txBox="1"/>
          <p:nvPr/>
        </p:nvSpPr>
        <p:spPr>
          <a:xfrm>
            <a:off x="3773781" y="5132547"/>
            <a:ext cx="3717532" cy="400110"/>
          </a:xfrm>
          <a:prstGeom prst="rect">
            <a:avLst/>
          </a:prstGeom>
          <a:noFill/>
        </p:spPr>
        <p:txBody>
          <a:bodyPr wrap="square" rtlCol="0">
            <a:spAutoFit/>
          </a:bodyPr>
          <a:lstStyle/>
          <a:p>
            <a:r>
              <a:rPr lang="fr-FR" sz="2000" b="1" dirty="0">
                <a:latin typeface="Calibri" panose="020F0502020204030204" pitchFamily="34" charset="0"/>
                <a:cs typeface="Calibri" panose="020F0502020204030204" pitchFamily="34" charset="0"/>
              </a:rPr>
              <a:t>3- Cas du 18F87K22</a:t>
            </a:r>
          </a:p>
        </p:txBody>
      </p:sp>
      <p:pic>
        <p:nvPicPr>
          <p:cNvPr id="21" name="Image 20"/>
          <p:cNvPicPr>
            <a:picLocks noChangeAspect="1"/>
          </p:cNvPicPr>
          <p:nvPr/>
        </p:nvPicPr>
        <p:blipFill rotWithShape="1">
          <a:blip r:embed="rId5"/>
          <a:srcRect b="87314"/>
          <a:stretch/>
        </p:blipFill>
        <p:spPr>
          <a:xfrm>
            <a:off x="3860624" y="5558937"/>
            <a:ext cx="3543846" cy="5760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Image 21"/>
          <p:cNvPicPr>
            <a:picLocks noChangeAspect="1"/>
          </p:cNvPicPr>
          <p:nvPr/>
        </p:nvPicPr>
        <p:blipFill rotWithShape="1">
          <a:blip r:embed="rId5"/>
          <a:srcRect l="1489" t="-76" r="-1489" b="87823"/>
          <a:stretch/>
        </p:blipFill>
        <p:spPr>
          <a:xfrm>
            <a:off x="7945739" y="389888"/>
            <a:ext cx="3709600" cy="58240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3" name="Image 22"/>
          <p:cNvPicPr>
            <a:picLocks noChangeAspect="1"/>
          </p:cNvPicPr>
          <p:nvPr/>
        </p:nvPicPr>
        <p:blipFill rotWithShape="1">
          <a:blip r:embed="rId6"/>
          <a:srcRect b="85405"/>
          <a:stretch/>
        </p:blipFill>
        <p:spPr>
          <a:xfrm>
            <a:off x="7945739" y="1569885"/>
            <a:ext cx="4015074" cy="7797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4" name="ZoneTexte 23"/>
          <p:cNvSpPr txBox="1"/>
          <p:nvPr/>
        </p:nvSpPr>
        <p:spPr>
          <a:xfrm>
            <a:off x="3791269" y="6283670"/>
            <a:ext cx="2600897" cy="276999"/>
          </a:xfrm>
          <a:prstGeom prst="rect">
            <a:avLst/>
          </a:prstGeom>
          <a:noFill/>
        </p:spPr>
        <p:txBody>
          <a:bodyPr wrap="square" rtlCol="0">
            <a:spAutoFit/>
          </a:bodyPr>
          <a:lstStyle/>
          <a:p>
            <a:r>
              <a:rPr lang="fr-FR" sz="1200" dirty="0"/>
              <a:t>00 en mode maitre</a:t>
            </a:r>
          </a:p>
        </p:txBody>
      </p:sp>
      <p:sp>
        <p:nvSpPr>
          <p:cNvPr id="37" name="ZoneTexte 36"/>
          <p:cNvSpPr txBox="1"/>
          <p:nvPr/>
        </p:nvSpPr>
        <p:spPr>
          <a:xfrm>
            <a:off x="8001602" y="1059554"/>
            <a:ext cx="2600897" cy="276999"/>
          </a:xfrm>
          <a:prstGeom prst="rect">
            <a:avLst/>
          </a:prstGeom>
          <a:noFill/>
        </p:spPr>
        <p:txBody>
          <a:bodyPr wrap="square" rtlCol="0">
            <a:spAutoFit/>
          </a:bodyPr>
          <a:lstStyle/>
          <a:p>
            <a:r>
              <a:rPr lang="fr-FR" sz="1200" dirty="0"/>
              <a:t>Registre de controle</a:t>
            </a:r>
          </a:p>
        </p:txBody>
      </p:sp>
      <p:sp>
        <p:nvSpPr>
          <p:cNvPr id="38" name="ZoneTexte 37"/>
          <p:cNvSpPr txBox="1"/>
          <p:nvPr/>
        </p:nvSpPr>
        <p:spPr>
          <a:xfrm>
            <a:off x="8020424" y="2418667"/>
            <a:ext cx="2600897" cy="1015663"/>
          </a:xfrm>
          <a:prstGeom prst="rect">
            <a:avLst/>
          </a:prstGeom>
          <a:noFill/>
        </p:spPr>
        <p:txBody>
          <a:bodyPr wrap="square" rtlCol="0">
            <a:spAutoFit/>
          </a:bodyPr>
          <a:lstStyle/>
          <a:p>
            <a:r>
              <a:rPr lang="fr-FR" sz="1200" dirty="0"/>
              <a:t>Gestion des echanges </a:t>
            </a:r>
          </a:p>
          <a:p>
            <a:endParaRPr lang="fr-FR" sz="1200" dirty="0"/>
          </a:p>
          <a:p>
            <a:r>
              <a:rPr lang="fr-FR" sz="1200" dirty="0"/>
              <a:t>SSPxADD baud rate</a:t>
            </a:r>
          </a:p>
          <a:p>
            <a:endParaRPr lang="fr-FR" sz="1200" dirty="0"/>
          </a:p>
          <a:p>
            <a:endParaRPr lang="fr-FR" sz="1200" dirty="0"/>
          </a:p>
        </p:txBody>
      </p:sp>
      <p:sp>
        <p:nvSpPr>
          <p:cNvPr id="8" name="Espace réservé du pied de page 7"/>
          <p:cNvSpPr>
            <a:spLocks noGrp="1"/>
          </p:cNvSpPr>
          <p:nvPr>
            <p:ph type="ftr" sz="quarter" idx="16"/>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73299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fontScale="92500" lnSpcReduction="10000"/>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3 FISA S3E A4 Réseaux de TERRAINS/BUS I2C 				</a:t>
            </a:r>
            <a:r>
              <a:rPr lang="fr-FR" sz="2400" dirty="0"/>
              <a:t>	</a:t>
            </a:r>
          </a:p>
          <a:p>
            <a:pPr lvl="1"/>
            <a:r>
              <a:rPr lang="fr-FR" sz="1800" dirty="0"/>
              <a:t>3.1 Historique							               40</a:t>
            </a:r>
          </a:p>
          <a:p>
            <a:pPr lvl="1"/>
            <a:r>
              <a:rPr lang="fr-FR" sz="1800" dirty="0"/>
              <a:t>3.2 Terminologie							41 </a:t>
            </a:r>
          </a:p>
          <a:p>
            <a:pPr lvl="1"/>
            <a:r>
              <a:rPr lang="fr-FR" sz="1800" dirty="0"/>
              <a:t>3.3 Périphériques i²C en bus					               42</a:t>
            </a:r>
          </a:p>
          <a:p>
            <a:pPr lvl="1"/>
            <a:r>
              <a:rPr lang="fr-FR" sz="1800" dirty="0"/>
              <a:t>3.4 Adressage							44</a:t>
            </a:r>
          </a:p>
          <a:p>
            <a:pPr lvl="1"/>
            <a:r>
              <a:rPr lang="fr-FR" sz="1800" dirty="0"/>
              <a:t>3.5 Codage								45</a:t>
            </a:r>
          </a:p>
          <a:p>
            <a:pPr lvl="1"/>
            <a:r>
              <a:rPr lang="fr-FR" sz="1800" dirty="0"/>
              <a:t>3.6 Accès au bus						               46</a:t>
            </a:r>
          </a:p>
          <a:p>
            <a:pPr lvl="1"/>
            <a:r>
              <a:rPr lang="fr-FR" sz="1800" dirty="0"/>
              <a:t>3.7 Registres du PIC 18F87K22		                                                             52</a:t>
            </a:r>
          </a:p>
          <a:p>
            <a:pPr lvl="1"/>
            <a:r>
              <a:rPr lang="fr-FR" sz="1800" dirty="0"/>
              <a:t>3.8 Cas du PCF 8591							54</a:t>
            </a:r>
          </a:p>
          <a:p>
            <a:pPr lvl="1"/>
            <a:r>
              <a:rPr lang="fr-FR" sz="1800" dirty="0"/>
              <a:t>3.9 Travaux pratiques							58</a:t>
            </a:r>
          </a:p>
          <a:p>
            <a:pPr lvl="1"/>
            <a:endParaRPr lang="fr-FR" sz="1800" dirty="0"/>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542287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257" r="21257"/>
          <a:stretch>
            <a:fillRect/>
          </a:stretch>
        </p:blipFill>
        <p:spPr/>
      </p:pic>
      <p:sp>
        <p:nvSpPr>
          <p:cNvPr id="3" name="Titre 2"/>
          <p:cNvSpPr>
            <a:spLocks noGrp="1"/>
          </p:cNvSpPr>
          <p:nvPr>
            <p:ph type="title"/>
          </p:nvPr>
        </p:nvSpPr>
        <p:spPr/>
        <p:txBody>
          <a:bodyPr/>
          <a:lstStyle/>
          <a:p>
            <a:r>
              <a:rPr lang="fr-FR" dirty="0"/>
              <a:t>Mallettes pédagogiques</a:t>
            </a:r>
          </a:p>
        </p:txBody>
      </p:sp>
      <p:pic>
        <p:nvPicPr>
          <p:cNvPr id="9" name="Image 8"/>
          <p:cNvPicPr>
            <a:picLocks noChangeAspect="1"/>
          </p:cNvPicPr>
          <p:nvPr/>
        </p:nvPicPr>
        <p:blipFill rotWithShape="1">
          <a:blip r:embed="rId3" cstate="print">
            <a:extLst>
              <a:ext uri="{28A0092B-C50C-407E-A947-70E740481C1C}">
                <a14:useLocalDpi xmlns:a14="http://schemas.microsoft.com/office/drawing/2010/main" val="0"/>
              </a:ext>
            </a:extLst>
          </a:blip>
          <a:srcRect t="7393" b="5522"/>
          <a:stretch/>
        </p:blipFill>
        <p:spPr>
          <a:xfrm>
            <a:off x="339649" y="1629819"/>
            <a:ext cx="3812136" cy="4426369"/>
          </a:xfrm>
          <a:prstGeom prst="rect">
            <a:avLst/>
          </a:prstGeom>
        </p:spPr>
      </p:pic>
      <p:grpSp>
        <p:nvGrpSpPr>
          <p:cNvPr id="17" name="Groupe 16"/>
          <p:cNvGrpSpPr/>
          <p:nvPr/>
        </p:nvGrpSpPr>
        <p:grpSpPr>
          <a:xfrm>
            <a:off x="7104112" y="2276872"/>
            <a:ext cx="2808312" cy="2232248"/>
            <a:chOff x="98107" y="5216567"/>
            <a:chExt cx="1329752" cy="1345806"/>
          </a:xfrm>
        </p:grpSpPr>
        <p:pic>
          <p:nvPicPr>
            <p:cNvPr id="12" name="Picture 5" descr="Résultat de recherche d'images pour &quot;i2c logo&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107" y="5216567"/>
              <a:ext cx="411022" cy="4553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8508" y="5330404"/>
              <a:ext cx="810896" cy="227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0088" y="5698782"/>
              <a:ext cx="539520" cy="38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814" y="6130711"/>
              <a:ext cx="536661" cy="431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9"/>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8735" y="6173664"/>
              <a:ext cx="639124" cy="345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Forme libre 6"/>
          <p:cNvSpPr>
            <a:spLocks/>
          </p:cNvSpPr>
          <p:nvPr/>
        </p:nvSpPr>
        <p:spPr bwMode="auto">
          <a:xfrm>
            <a:off x="4213588" y="1629819"/>
            <a:ext cx="2273298" cy="4426369"/>
          </a:xfrm>
          <a:custGeom>
            <a:avLst/>
            <a:gdLst>
              <a:gd name="T0" fmla="*/ 540000 w 21600"/>
              <a:gd name="T1" fmla="*/ 0 h 21600"/>
              <a:gd name="T2" fmla="*/ 1080000 w 21600"/>
              <a:gd name="T3" fmla="*/ 630000 h 21600"/>
              <a:gd name="T4" fmla="*/ 540000 w 21600"/>
              <a:gd name="T5" fmla="*/ 1260000 h 21600"/>
              <a:gd name="T6" fmla="*/ 0 w 21600"/>
              <a:gd name="T7" fmla="*/ 630000 h 21600"/>
              <a:gd name="T8" fmla="*/ 17694720 60000 65536"/>
              <a:gd name="T9" fmla="*/ 0 60000 65536"/>
              <a:gd name="T10" fmla="*/ 5898240 60000 65536"/>
              <a:gd name="T11" fmla="*/ 1179648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solidFill>
            <a:srgbClr val="4BACC6">
              <a:lumMod val="40000"/>
              <a:lumOff val="60000"/>
            </a:srgbClr>
          </a:solidFill>
          <a:ln w="0">
            <a:solidFill>
              <a:srgbClr val="000000"/>
            </a:solidFill>
            <a:miter lim="800000"/>
            <a:headEnd/>
            <a:tailEnd/>
          </a:ln>
        </p:spPr>
        <p:txBody>
          <a:bodyPr vert="horz" wrap="square" lIns="90000" tIns="45000" rIns="90000" bIns="4500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fr-FR" b="0" i="0" u="none" strike="noStrike" kern="0" cap="none" spc="0" normalizeH="0" baseline="0" noProof="0" dirty="0">
              <a:ln>
                <a:noFill/>
              </a:ln>
              <a:solidFill>
                <a:prstClr val="black"/>
              </a:solidFill>
              <a:effectLst/>
              <a:uLnTx/>
              <a:uFillTx/>
              <a:latin typeface="Calibri"/>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fr-FR" b="0" i="0" u="none" strike="noStrike" kern="0" cap="none" spc="0" normalizeH="0" baseline="0" noProof="0" dirty="0">
                <a:ln>
                  <a:noFill/>
                </a:ln>
                <a:solidFill>
                  <a:prstClr val="black"/>
                </a:solidFill>
                <a:effectLst/>
                <a:uLnTx/>
                <a:uFillTx/>
                <a:latin typeface="Calibri"/>
              </a:rPr>
              <a:t>Résumé :</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Microcontrôleur 18f87K22</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CPU à 33Khtz et 11 MHz</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8 Ko de RAM</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Ecran graphique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Clavier tactile</a:t>
            </a:r>
          </a:p>
          <a:p>
            <a:pPr marL="17145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b="0" i="0" u="none" strike="noStrike" kern="0" cap="none" spc="0" normalizeH="0" baseline="0" noProof="0" dirty="0">
                <a:ln>
                  <a:noFill/>
                </a:ln>
                <a:solidFill>
                  <a:prstClr val="black"/>
                </a:solidFill>
                <a:effectLst/>
                <a:uLnTx/>
                <a:uFillTx/>
                <a:latin typeface="Calibri"/>
              </a:rPr>
              <a:t>Passerelles :</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b="0" i="0" u="none" strike="noStrike" kern="0" cap="none" spc="0" normalizeH="0" baseline="0" noProof="0" dirty="0">
                <a:ln>
                  <a:noFill/>
                </a:ln>
                <a:solidFill>
                  <a:prstClr val="black"/>
                </a:solidFill>
                <a:effectLst/>
                <a:uLnTx/>
                <a:uFillTx/>
                <a:latin typeface="Calibri"/>
              </a:rPr>
              <a:t>I2C</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b="0" i="0" u="none" strike="noStrike" kern="0" cap="none" spc="0" normalizeH="0" baseline="0" noProof="0" dirty="0">
                <a:ln>
                  <a:noFill/>
                </a:ln>
                <a:solidFill>
                  <a:prstClr val="black"/>
                </a:solidFill>
                <a:effectLst/>
                <a:uLnTx/>
                <a:uFillTx/>
                <a:latin typeface="Calibri"/>
              </a:rPr>
              <a:t>1 </a:t>
            </a:r>
            <a:r>
              <a:rPr kumimoji="0" lang="fr-FR" b="0" i="0" u="none" strike="noStrike" kern="0" cap="none" spc="0" normalizeH="0" baseline="0" noProof="0" dirty="0" err="1">
                <a:ln>
                  <a:noFill/>
                </a:ln>
                <a:solidFill>
                  <a:prstClr val="black"/>
                </a:solidFill>
                <a:effectLst/>
                <a:uLnTx/>
                <a:uFillTx/>
                <a:latin typeface="Calibri"/>
              </a:rPr>
              <a:t>wire</a:t>
            </a:r>
            <a:r>
              <a:rPr kumimoji="0" lang="fr-FR" b="0" i="0" u="none" strike="noStrike" kern="0" cap="none" spc="0" normalizeH="0" baseline="0" noProof="0" dirty="0">
                <a:ln>
                  <a:noFill/>
                </a:ln>
                <a:solidFill>
                  <a:prstClr val="black"/>
                </a:solidFill>
                <a:effectLst/>
                <a:uLnTx/>
                <a:uFillTx/>
                <a:latin typeface="Calibri"/>
              </a:rPr>
              <a:t>,</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RS232/485</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CAN</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fr-FR" sz="1600" b="0" i="0" u="none" strike="noStrike" kern="0" cap="none" spc="0" normalizeH="0" baseline="0" noProof="0" dirty="0">
                <a:ln>
                  <a:noFill/>
                </a:ln>
                <a:solidFill>
                  <a:prstClr val="black"/>
                </a:solidFill>
                <a:effectLst/>
                <a:uLnTx/>
                <a:uFillTx/>
                <a:latin typeface="Calibri"/>
              </a:rPr>
              <a:t>Arinc 429</a:t>
            </a:r>
          </a:p>
          <a:p>
            <a:pPr marL="171450" marR="0" lvl="0" indent="-171450" defTabSz="91440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fr-FR" sz="1400" b="0" i="0" u="none" strike="noStrike" kern="0" cap="none" spc="0" normalizeH="0" baseline="0" noProof="0" dirty="0">
              <a:ln>
                <a:noFill/>
              </a:ln>
              <a:solidFill>
                <a:prstClr val="black"/>
              </a:solidFill>
              <a:effectLst/>
              <a:uLnTx/>
              <a:uFillTx/>
              <a:latin typeface="Calibri"/>
            </a:endParaRPr>
          </a:p>
        </p:txBody>
      </p:sp>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15808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3.1 Historique</a:t>
            </a:r>
          </a:p>
        </p:txBody>
      </p:sp>
      <p:sp>
        <p:nvSpPr>
          <p:cNvPr id="7" name="Rectangle 6"/>
          <p:cNvSpPr/>
          <p:nvPr/>
        </p:nvSpPr>
        <p:spPr>
          <a:xfrm>
            <a:off x="-234578" y="2574803"/>
            <a:ext cx="11856640" cy="3331681"/>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 </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	But : faire communiquer à haute vitesse des composants électroniques de fonctions diverses (potentiomètres, RTC, mémoires, etc.) et d'origines diverses (Philips, Analog Device, Maxim, etc.) à l'aide d'un protocole standardisé simple et en limitant le câblage.</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b="1" dirty="0">
                <a:latin typeface="Arial" panose="020B0604020202020204" pitchFamily="34" charset="0"/>
                <a:ea typeface="Arial" panose="020B0604020202020204" pitchFamily="34" charset="0"/>
              </a:rPr>
              <a:t>	Réalisation : au début des années 80 Philips met au point les composants qui communiquent par une ligne de données SDA et une ligne d'horloge SCL. En 1982 la norme "Inter Integrated Circuit" est déposée. Aujourd'hui la division semi- conducteurs de Philips est NXP qui a publié la version 4.0 en 2012.</a:t>
            </a:r>
            <a:endParaRPr lang="fr-FR" sz="2400" dirty="0">
              <a:effectLst/>
              <a:latin typeface="Arial" panose="020B0604020202020204" pitchFamily="34" charset="0"/>
              <a:ea typeface="Arial" panose="020B0604020202020204" pitchFamily="34" charset="0"/>
            </a:endParaRPr>
          </a:p>
        </p:txBody>
      </p:sp>
      <p:pic>
        <p:nvPicPr>
          <p:cNvPr id="12" name="image5.jpeg"/>
          <p:cNvPicPr/>
          <p:nvPr/>
        </p:nvPicPr>
        <p:blipFill>
          <a:blip r:embed="rId2" cstate="print"/>
          <a:stretch>
            <a:fillRect/>
          </a:stretch>
        </p:blipFill>
        <p:spPr>
          <a:xfrm>
            <a:off x="432048" y="1703669"/>
            <a:ext cx="767408" cy="869102"/>
          </a:xfrm>
          <a:prstGeom prst="rect">
            <a:avLst/>
          </a:prstGeom>
        </p:spPr>
      </p:pic>
      <p:pic>
        <p:nvPicPr>
          <p:cNvPr id="11" name="Image 10"/>
          <p:cNvPicPr>
            <a:picLocks noChangeAspect="1"/>
          </p:cNvPicPr>
          <p:nvPr/>
        </p:nvPicPr>
        <p:blipFill>
          <a:blip r:embed="rId3"/>
          <a:stretch>
            <a:fillRect/>
          </a:stretch>
        </p:blipFill>
        <p:spPr>
          <a:xfrm>
            <a:off x="1487488" y="1703669"/>
            <a:ext cx="1193985" cy="1442562"/>
          </a:xfrm>
          <a:prstGeom prst="rect">
            <a:avLst/>
          </a:prstGeom>
        </p:spPr>
      </p:pic>
      <p:pic>
        <p:nvPicPr>
          <p:cNvPr id="14" name="image7.jpeg"/>
          <p:cNvPicPr/>
          <p:nvPr/>
        </p:nvPicPr>
        <p:blipFill>
          <a:blip r:embed="rId4" cstate="print"/>
          <a:stretch>
            <a:fillRect/>
          </a:stretch>
        </p:blipFill>
        <p:spPr>
          <a:xfrm>
            <a:off x="3143672" y="1709569"/>
            <a:ext cx="1800200" cy="475877"/>
          </a:xfrm>
          <a:prstGeom prst="rect">
            <a:avLst/>
          </a:prstGeom>
        </p:spPr>
      </p:pic>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51062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584303"/>
            <a:ext cx="11856640" cy="3762568"/>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Terminologie</a:t>
            </a:r>
          </a:p>
          <a:p>
            <a:pPr marL="504825">
              <a:spcBef>
                <a:spcPts val="295"/>
              </a:spcBef>
              <a:spcAft>
                <a:spcPts val="0"/>
              </a:spcAft>
            </a:pPr>
            <a:r>
              <a:rPr lang="fr-FR" b="1" dirty="0">
                <a:latin typeface="Arial" panose="020B0604020202020204" pitchFamily="34" charset="0"/>
                <a:ea typeface="Arial" panose="020B0604020202020204" pitchFamily="34" charset="0"/>
              </a:rPr>
              <a:t>	SDA : Serial Data = ligne de transmission des données</a:t>
            </a:r>
          </a:p>
          <a:p>
            <a:pPr marL="504825">
              <a:spcBef>
                <a:spcPts val="295"/>
              </a:spcBef>
              <a:spcAft>
                <a:spcPts val="0"/>
              </a:spcAft>
            </a:pPr>
            <a:r>
              <a:rPr lang="fr-FR" b="1" dirty="0">
                <a:latin typeface="Arial" panose="020B0604020202020204" pitchFamily="34" charset="0"/>
                <a:ea typeface="Arial" panose="020B0604020202020204" pitchFamily="34" charset="0"/>
              </a:rPr>
              <a:t>	SCL : Serial Clock = ligne du signal d'horloge</a:t>
            </a:r>
          </a:p>
          <a:p>
            <a:pPr marL="504825">
              <a:spcBef>
                <a:spcPts val="295"/>
              </a:spcBef>
              <a:spcAft>
                <a:spcPts val="0"/>
              </a:spcAft>
            </a:pPr>
            <a:r>
              <a:rPr lang="fr-FR" b="1" dirty="0">
                <a:latin typeface="Arial" panose="020B0604020202020204" pitchFamily="34" charset="0"/>
                <a:ea typeface="Arial" panose="020B0604020202020204" pitchFamily="34" charset="0"/>
              </a:rPr>
              <a:t>	Émetteur : composant qui envoie des données sur le bus</a:t>
            </a:r>
          </a:p>
          <a:p>
            <a:pPr marL="504825">
              <a:spcBef>
                <a:spcPts val="295"/>
              </a:spcBef>
              <a:spcAft>
                <a:spcPts val="0"/>
              </a:spcAft>
            </a:pPr>
            <a:r>
              <a:rPr lang="fr-FR" b="1" dirty="0">
                <a:latin typeface="Arial" panose="020B0604020202020204" pitchFamily="34" charset="0"/>
                <a:ea typeface="Arial" panose="020B0604020202020204" pitchFamily="34" charset="0"/>
              </a:rPr>
              <a:t>	Récepteur : composant qui reçoit les données présentes sur le bus</a:t>
            </a:r>
          </a:p>
          <a:p>
            <a:pPr marL="504825">
              <a:spcBef>
                <a:spcPts val="295"/>
              </a:spcBef>
              <a:spcAft>
                <a:spcPts val="0"/>
              </a:spcAft>
            </a:pPr>
            <a:r>
              <a:rPr lang="fr-FR" b="1" dirty="0">
                <a:latin typeface="Arial" panose="020B0604020202020204" pitchFamily="34" charset="0"/>
                <a:ea typeface="Arial" panose="020B0604020202020204" pitchFamily="34" charset="0"/>
              </a:rPr>
              <a:t>	Maître : composant qui prend le contrôle du bus. Il génère l'horloge. Le maître peut être émetteur ou récepteur.</a:t>
            </a:r>
          </a:p>
          <a:p>
            <a:pPr marL="504825">
              <a:spcBef>
                <a:spcPts val="295"/>
              </a:spcBef>
              <a:spcAft>
                <a:spcPts val="0"/>
              </a:spcAft>
            </a:pPr>
            <a:r>
              <a:rPr lang="fr-FR" b="1" dirty="0">
                <a:latin typeface="Arial" panose="020B0604020202020204" pitchFamily="34" charset="0"/>
                <a:ea typeface="Arial" panose="020B0604020202020204" pitchFamily="34" charset="0"/>
              </a:rPr>
              <a:t>	Esclave : composant adressé par le maître. L'esclave peut être émetteur ou récepteur.</a:t>
            </a:r>
          </a:p>
          <a:p>
            <a:pPr marL="504825">
              <a:spcBef>
                <a:spcPts val="295"/>
              </a:spcBef>
              <a:spcAft>
                <a:spcPts val="0"/>
              </a:spcAft>
            </a:pPr>
            <a:r>
              <a:rPr lang="fr-FR" b="1" dirty="0">
                <a:latin typeface="Arial" panose="020B0604020202020204" pitchFamily="34" charset="0"/>
                <a:ea typeface="Arial" panose="020B0604020202020204" pitchFamily="34" charset="0"/>
              </a:rPr>
              <a:t>	Multi-maître : plusieurs maîtres peuvent tenter de contrôler le bus</a:t>
            </a:r>
          </a:p>
          <a:p>
            <a:pPr marL="504825">
              <a:spcBef>
                <a:spcPts val="295"/>
              </a:spcBef>
              <a:spcAft>
                <a:spcPts val="0"/>
              </a:spcAft>
            </a:pPr>
            <a:r>
              <a:rPr lang="fr-FR" b="1" dirty="0">
                <a:latin typeface="Arial" panose="020B0604020202020204" pitchFamily="34" charset="0"/>
                <a:ea typeface="Arial" panose="020B0604020202020204" pitchFamily="34" charset="0"/>
              </a:rPr>
              <a:t>	Arbitrage : procédure permettant de choisir un seul maître alors que plusieurs tentent de prendre le contrôle du bus</a:t>
            </a:r>
          </a:p>
          <a:p>
            <a:pPr marL="504825">
              <a:spcBef>
                <a:spcPts val="295"/>
              </a:spcBef>
              <a:spcAft>
                <a:spcPts val="0"/>
              </a:spcAft>
            </a:pPr>
            <a:r>
              <a:rPr lang="fr-FR" b="1" dirty="0">
                <a:latin typeface="Arial" panose="020B0604020202020204" pitchFamily="34" charset="0"/>
                <a:ea typeface="Arial" panose="020B0604020202020204" pitchFamily="34" charset="0"/>
              </a:rPr>
              <a:t>	Synchronisation : synchronisation des horloges de plusieurs maîtres</a:t>
            </a:r>
          </a:p>
        </p:txBody>
      </p:sp>
      <p:sp>
        <p:nvSpPr>
          <p:cNvPr id="8" name="Rectangle 7"/>
          <p:cNvSpPr/>
          <p:nvPr/>
        </p:nvSpPr>
        <p:spPr>
          <a:xfrm>
            <a:off x="432048" y="2661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3.2 Terminologie</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84860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51384" y="1772816"/>
            <a:ext cx="11449272" cy="646331"/>
          </a:xfrm>
          <a:prstGeom prst="rect">
            <a:avLst/>
          </a:prstGeom>
        </p:spPr>
        <p:txBody>
          <a:bodyPr wrap="square">
            <a:spAutoFit/>
          </a:bodyPr>
          <a:lstStyle/>
          <a:p>
            <a:pPr marL="504825">
              <a:spcBef>
                <a:spcPts val="295"/>
              </a:spcBef>
              <a:spcAft>
                <a:spcPts val="0"/>
              </a:spcAft>
            </a:pPr>
            <a:r>
              <a:rPr lang="fr-FR" dirty="0">
                <a:latin typeface="Arial" panose="020B0604020202020204" pitchFamily="34" charset="0"/>
                <a:ea typeface="Arial" panose="020B0604020202020204" pitchFamily="34" charset="0"/>
              </a:rPr>
              <a:t>Les données sont envoyées en série sur la ligne SDA. La ligne SCL est l'horloge Chaque équipement dispose d'une adresse unique</a:t>
            </a:r>
            <a:endParaRPr lang="fr-FR" sz="2400" dirty="0">
              <a:effectLst/>
              <a:latin typeface="Arial" panose="020B0604020202020204" pitchFamily="34" charset="0"/>
              <a:ea typeface="Arial" panose="020B0604020202020204" pitchFamily="34" charset="0"/>
            </a:endParaRPr>
          </a:p>
        </p:txBody>
      </p:sp>
      <p:pic>
        <p:nvPicPr>
          <p:cNvPr id="8" name="image10.png"/>
          <p:cNvPicPr/>
          <p:nvPr/>
        </p:nvPicPr>
        <p:blipFill>
          <a:blip r:embed="rId2" cstate="print"/>
          <a:stretch>
            <a:fillRect/>
          </a:stretch>
        </p:blipFill>
        <p:spPr>
          <a:xfrm>
            <a:off x="1478597" y="2924944"/>
            <a:ext cx="7065675" cy="2662103"/>
          </a:xfrm>
          <a:prstGeom prst="rect">
            <a:avLst/>
          </a:prstGeom>
        </p:spPr>
      </p:pic>
      <p:sp>
        <p:nvSpPr>
          <p:cNvPr id="9" name="Rectangle 8"/>
          <p:cNvSpPr/>
          <p:nvPr/>
        </p:nvSpPr>
        <p:spPr>
          <a:xfrm>
            <a:off x="167680" y="404664"/>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ndParaRPr>
          </a:p>
          <a:p>
            <a:r>
              <a:rPr lang="fr-FR" b="1" dirty="0">
                <a:solidFill>
                  <a:srgbClr val="FF0000"/>
                </a:solidFill>
              </a:rPr>
              <a:t>3.3 Périphériques i²C en bus</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476114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r>
              <a:rPr lang="fr-FR" b="1" dirty="0"/>
              <a:t>E/S de type collecteur ou drain ouvert</a:t>
            </a:r>
            <a:endParaRPr lang="fr-FR" dirty="0"/>
          </a:p>
        </p:txBody>
      </p:sp>
      <p:sp>
        <p:nvSpPr>
          <p:cNvPr id="2"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grpSp>
        <p:nvGrpSpPr>
          <p:cNvPr id="8" name="Group 1"/>
          <p:cNvGrpSpPr>
            <a:grpSpLocks/>
          </p:cNvGrpSpPr>
          <p:nvPr/>
        </p:nvGrpSpPr>
        <p:grpSpPr bwMode="auto">
          <a:xfrm>
            <a:off x="263352" y="773996"/>
            <a:ext cx="9974255" cy="3955415"/>
            <a:chOff x="275" y="313"/>
            <a:chExt cx="15708" cy="6229"/>
          </a:xfrm>
        </p:grpSpPr>
        <p:pic>
          <p:nvPicPr>
            <p:cNvPr id="1024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 y="313"/>
              <a:ext cx="9490" cy="5670"/>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5"/>
            <p:cNvSpPr>
              <a:spLocks/>
            </p:cNvSpPr>
            <p:nvPr/>
          </p:nvSpPr>
          <p:spPr bwMode="auto">
            <a:xfrm>
              <a:off x="275" y="313"/>
              <a:ext cx="5557" cy="4083"/>
            </a:xfrm>
            <a:custGeom>
              <a:avLst/>
              <a:gdLst>
                <a:gd name="T0" fmla="+- 0 956 275"/>
                <a:gd name="T1" fmla="*/ T0 w 5557"/>
                <a:gd name="T2" fmla="+- 0 313 313"/>
                <a:gd name="T3" fmla="*/ 313 h 4083"/>
                <a:gd name="T4" fmla="+- 0 810 275"/>
                <a:gd name="T5" fmla="*/ T4 w 5557"/>
                <a:gd name="T6" fmla="+- 0 329 313"/>
                <a:gd name="T7" fmla="*/ 329 h 4083"/>
                <a:gd name="T8" fmla="+- 0 675 275"/>
                <a:gd name="T9" fmla="*/ T8 w 5557"/>
                <a:gd name="T10" fmla="+- 0 374 313"/>
                <a:gd name="T11" fmla="*/ 374 h 4083"/>
                <a:gd name="T12" fmla="+- 0 554 275"/>
                <a:gd name="T13" fmla="*/ T12 w 5557"/>
                <a:gd name="T14" fmla="+- 0 445 313"/>
                <a:gd name="T15" fmla="*/ 445 h 4083"/>
                <a:gd name="T16" fmla="+- 0 451 275"/>
                <a:gd name="T17" fmla="*/ T16 w 5557"/>
                <a:gd name="T18" fmla="+- 0 538 313"/>
                <a:gd name="T19" fmla="*/ 538 h 4083"/>
                <a:gd name="T20" fmla="+- 0 368 275"/>
                <a:gd name="T21" fmla="*/ T20 w 5557"/>
                <a:gd name="T22" fmla="+- 0 650 313"/>
                <a:gd name="T23" fmla="*/ 650 h 4083"/>
                <a:gd name="T24" fmla="+- 0 310 275"/>
                <a:gd name="T25" fmla="*/ T24 w 5557"/>
                <a:gd name="T26" fmla="+- 0 779 313"/>
                <a:gd name="T27" fmla="*/ 779 h 4083"/>
                <a:gd name="T28" fmla="+- 0 279 275"/>
                <a:gd name="T29" fmla="*/ T28 w 5557"/>
                <a:gd name="T30" fmla="+- 0 920 313"/>
                <a:gd name="T31" fmla="*/ 920 h 4083"/>
                <a:gd name="T32" fmla="+- 0 275 275"/>
                <a:gd name="T33" fmla="*/ T32 w 5557"/>
                <a:gd name="T34" fmla="+- 0 3715 313"/>
                <a:gd name="T35" fmla="*/ 3715 h 4083"/>
                <a:gd name="T36" fmla="+- 0 291 275"/>
                <a:gd name="T37" fmla="*/ T36 w 5557"/>
                <a:gd name="T38" fmla="+- 0 3861 313"/>
                <a:gd name="T39" fmla="*/ 3861 h 4083"/>
                <a:gd name="T40" fmla="+- 0 336 275"/>
                <a:gd name="T41" fmla="*/ T40 w 5557"/>
                <a:gd name="T42" fmla="+- 0 3997 313"/>
                <a:gd name="T43" fmla="*/ 3997 h 4083"/>
                <a:gd name="T44" fmla="+- 0 407 275"/>
                <a:gd name="T45" fmla="*/ T44 w 5557"/>
                <a:gd name="T46" fmla="+- 0 4117 313"/>
                <a:gd name="T47" fmla="*/ 4117 h 4083"/>
                <a:gd name="T48" fmla="+- 0 500 275"/>
                <a:gd name="T49" fmla="*/ T48 w 5557"/>
                <a:gd name="T50" fmla="+- 0 4221 313"/>
                <a:gd name="T51" fmla="*/ 4221 h 4083"/>
                <a:gd name="T52" fmla="+- 0 613 275"/>
                <a:gd name="T53" fmla="*/ T52 w 5557"/>
                <a:gd name="T54" fmla="+- 0 4303 313"/>
                <a:gd name="T55" fmla="*/ 4303 h 4083"/>
                <a:gd name="T56" fmla="+- 0 741 275"/>
                <a:gd name="T57" fmla="*/ T56 w 5557"/>
                <a:gd name="T58" fmla="+- 0 4361 313"/>
                <a:gd name="T59" fmla="*/ 4361 h 4083"/>
                <a:gd name="T60" fmla="+- 0 882 275"/>
                <a:gd name="T61" fmla="*/ T60 w 5557"/>
                <a:gd name="T62" fmla="+- 0 4392 313"/>
                <a:gd name="T63" fmla="*/ 4392 h 4083"/>
                <a:gd name="T64" fmla="+- 0 5152 275"/>
                <a:gd name="T65" fmla="*/ T64 w 5557"/>
                <a:gd name="T66" fmla="+- 0 4396 313"/>
                <a:gd name="T67" fmla="*/ 4396 h 4083"/>
                <a:gd name="T68" fmla="+- 0 5298 275"/>
                <a:gd name="T69" fmla="*/ T68 w 5557"/>
                <a:gd name="T70" fmla="+- 0 4380 313"/>
                <a:gd name="T71" fmla="*/ 4380 h 4083"/>
                <a:gd name="T72" fmla="+- 0 5433 275"/>
                <a:gd name="T73" fmla="*/ T72 w 5557"/>
                <a:gd name="T74" fmla="+- 0 4335 313"/>
                <a:gd name="T75" fmla="*/ 4335 h 4083"/>
                <a:gd name="T76" fmla="+- 0 5553 275"/>
                <a:gd name="T77" fmla="*/ T76 w 5557"/>
                <a:gd name="T78" fmla="+- 0 4265 313"/>
                <a:gd name="T79" fmla="*/ 4265 h 4083"/>
                <a:gd name="T80" fmla="+- 0 5657 275"/>
                <a:gd name="T81" fmla="*/ T80 w 5557"/>
                <a:gd name="T82" fmla="+- 0 4171 313"/>
                <a:gd name="T83" fmla="*/ 4171 h 4083"/>
                <a:gd name="T84" fmla="+- 0 5739 275"/>
                <a:gd name="T85" fmla="*/ T84 w 5557"/>
                <a:gd name="T86" fmla="+- 0 4059 313"/>
                <a:gd name="T87" fmla="*/ 4059 h 4083"/>
                <a:gd name="T88" fmla="+- 0 5797 275"/>
                <a:gd name="T89" fmla="*/ T88 w 5557"/>
                <a:gd name="T90" fmla="+- 0 3931 313"/>
                <a:gd name="T91" fmla="*/ 3931 h 4083"/>
                <a:gd name="T92" fmla="+- 0 5828 275"/>
                <a:gd name="T93" fmla="*/ T92 w 5557"/>
                <a:gd name="T94" fmla="+- 0 3790 313"/>
                <a:gd name="T95" fmla="*/ 3790 h 4083"/>
                <a:gd name="T96" fmla="+- 0 5832 275"/>
                <a:gd name="T97" fmla="*/ T96 w 5557"/>
                <a:gd name="T98" fmla="+- 0 994 313"/>
                <a:gd name="T99" fmla="*/ 994 h 4083"/>
                <a:gd name="T100" fmla="+- 0 5816 275"/>
                <a:gd name="T101" fmla="*/ T100 w 5557"/>
                <a:gd name="T102" fmla="+- 0 848 313"/>
                <a:gd name="T103" fmla="*/ 848 h 4083"/>
                <a:gd name="T104" fmla="+- 0 5771 275"/>
                <a:gd name="T105" fmla="*/ T104 w 5557"/>
                <a:gd name="T106" fmla="+- 0 713 313"/>
                <a:gd name="T107" fmla="*/ 713 h 4083"/>
                <a:gd name="T108" fmla="+- 0 5701 275"/>
                <a:gd name="T109" fmla="*/ T108 w 5557"/>
                <a:gd name="T110" fmla="+- 0 592 313"/>
                <a:gd name="T111" fmla="*/ 592 h 4083"/>
                <a:gd name="T112" fmla="+- 0 5607 275"/>
                <a:gd name="T113" fmla="*/ T112 w 5557"/>
                <a:gd name="T114" fmla="+- 0 489 313"/>
                <a:gd name="T115" fmla="*/ 489 h 4083"/>
                <a:gd name="T116" fmla="+- 0 5495 275"/>
                <a:gd name="T117" fmla="*/ T116 w 5557"/>
                <a:gd name="T118" fmla="+- 0 406 313"/>
                <a:gd name="T119" fmla="*/ 406 h 4083"/>
                <a:gd name="T120" fmla="+- 0 5367 275"/>
                <a:gd name="T121" fmla="*/ T120 w 5557"/>
                <a:gd name="T122" fmla="+- 0 348 313"/>
                <a:gd name="T123" fmla="*/ 348 h 4083"/>
                <a:gd name="T124" fmla="+- 0 5226 275"/>
                <a:gd name="T125" fmla="*/ T124 w 5557"/>
                <a:gd name="T126" fmla="+- 0 317 313"/>
                <a:gd name="T127" fmla="*/ 317 h 40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5557" h="4083">
                  <a:moveTo>
                    <a:pt x="4877" y="0"/>
                  </a:moveTo>
                  <a:lnTo>
                    <a:pt x="681" y="0"/>
                  </a:lnTo>
                  <a:lnTo>
                    <a:pt x="607" y="4"/>
                  </a:lnTo>
                  <a:lnTo>
                    <a:pt x="535" y="16"/>
                  </a:lnTo>
                  <a:lnTo>
                    <a:pt x="466" y="35"/>
                  </a:lnTo>
                  <a:lnTo>
                    <a:pt x="400" y="61"/>
                  </a:lnTo>
                  <a:lnTo>
                    <a:pt x="338" y="93"/>
                  </a:lnTo>
                  <a:lnTo>
                    <a:pt x="279" y="132"/>
                  </a:lnTo>
                  <a:lnTo>
                    <a:pt x="225" y="176"/>
                  </a:lnTo>
                  <a:lnTo>
                    <a:pt x="176" y="225"/>
                  </a:lnTo>
                  <a:lnTo>
                    <a:pt x="132" y="279"/>
                  </a:lnTo>
                  <a:lnTo>
                    <a:pt x="93" y="337"/>
                  </a:lnTo>
                  <a:lnTo>
                    <a:pt x="61" y="400"/>
                  </a:lnTo>
                  <a:lnTo>
                    <a:pt x="35" y="466"/>
                  </a:lnTo>
                  <a:lnTo>
                    <a:pt x="16" y="535"/>
                  </a:lnTo>
                  <a:lnTo>
                    <a:pt x="4" y="607"/>
                  </a:lnTo>
                  <a:lnTo>
                    <a:pt x="0" y="681"/>
                  </a:lnTo>
                  <a:lnTo>
                    <a:pt x="0" y="3402"/>
                  </a:lnTo>
                  <a:lnTo>
                    <a:pt x="4" y="3477"/>
                  </a:lnTo>
                  <a:lnTo>
                    <a:pt x="16" y="3548"/>
                  </a:lnTo>
                  <a:lnTo>
                    <a:pt x="35" y="3618"/>
                  </a:lnTo>
                  <a:lnTo>
                    <a:pt x="61" y="3684"/>
                  </a:lnTo>
                  <a:lnTo>
                    <a:pt x="93" y="3746"/>
                  </a:lnTo>
                  <a:lnTo>
                    <a:pt x="132" y="3804"/>
                  </a:lnTo>
                  <a:lnTo>
                    <a:pt x="176" y="3858"/>
                  </a:lnTo>
                  <a:lnTo>
                    <a:pt x="225" y="3908"/>
                  </a:lnTo>
                  <a:lnTo>
                    <a:pt x="279" y="3952"/>
                  </a:lnTo>
                  <a:lnTo>
                    <a:pt x="338" y="3990"/>
                  </a:lnTo>
                  <a:lnTo>
                    <a:pt x="400" y="4022"/>
                  </a:lnTo>
                  <a:lnTo>
                    <a:pt x="466" y="4048"/>
                  </a:lnTo>
                  <a:lnTo>
                    <a:pt x="535" y="4067"/>
                  </a:lnTo>
                  <a:lnTo>
                    <a:pt x="607" y="4079"/>
                  </a:lnTo>
                  <a:lnTo>
                    <a:pt x="681" y="4083"/>
                  </a:lnTo>
                  <a:lnTo>
                    <a:pt x="4877" y="4083"/>
                  </a:lnTo>
                  <a:lnTo>
                    <a:pt x="4951" y="4079"/>
                  </a:lnTo>
                  <a:lnTo>
                    <a:pt x="5023" y="4067"/>
                  </a:lnTo>
                  <a:lnTo>
                    <a:pt x="5092" y="4048"/>
                  </a:lnTo>
                  <a:lnTo>
                    <a:pt x="5158" y="4022"/>
                  </a:lnTo>
                  <a:lnTo>
                    <a:pt x="5220" y="3990"/>
                  </a:lnTo>
                  <a:lnTo>
                    <a:pt x="5278" y="3952"/>
                  </a:lnTo>
                  <a:lnTo>
                    <a:pt x="5332" y="3908"/>
                  </a:lnTo>
                  <a:lnTo>
                    <a:pt x="5382" y="3858"/>
                  </a:lnTo>
                  <a:lnTo>
                    <a:pt x="5426" y="3804"/>
                  </a:lnTo>
                  <a:lnTo>
                    <a:pt x="5464" y="3746"/>
                  </a:lnTo>
                  <a:lnTo>
                    <a:pt x="5496" y="3684"/>
                  </a:lnTo>
                  <a:lnTo>
                    <a:pt x="5522" y="3618"/>
                  </a:lnTo>
                  <a:lnTo>
                    <a:pt x="5541" y="3548"/>
                  </a:lnTo>
                  <a:lnTo>
                    <a:pt x="5553" y="3477"/>
                  </a:lnTo>
                  <a:lnTo>
                    <a:pt x="5557" y="3402"/>
                  </a:lnTo>
                  <a:lnTo>
                    <a:pt x="5557" y="681"/>
                  </a:lnTo>
                  <a:lnTo>
                    <a:pt x="5553" y="607"/>
                  </a:lnTo>
                  <a:lnTo>
                    <a:pt x="5541" y="535"/>
                  </a:lnTo>
                  <a:lnTo>
                    <a:pt x="5522" y="466"/>
                  </a:lnTo>
                  <a:lnTo>
                    <a:pt x="5496" y="400"/>
                  </a:lnTo>
                  <a:lnTo>
                    <a:pt x="5464" y="337"/>
                  </a:lnTo>
                  <a:lnTo>
                    <a:pt x="5426" y="279"/>
                  </a:lnTo>
                  <a:lnTo>
                    <a:pt x="5382" y="225"/>
                  </a:lnTo>
                  <a:lnTo>
                    <a:pt x="5332" y="176"/>
                  </a:lnTo>
                  <a:lnTo>
                    <a:pt x="5278" y="132"/>
                  </a:lnTo>
                  <a:lnTo>
                    <a:pt x="5220" y="93"/>
                  </a:lnTo>
                  <a:lnTo>
                    <a:pt x="5158" y="61"/>
                  </a:lnTo>
                  <a:lnTo>
                    <a:pt x="5092" y="35"/>
                  </a:lnTo>
                  <a:lnTo>
                    <a:pt x="5023" y="16"/>
                  </a:lnTo>
                  <a:lnTo>
                    <a:pt x="4951" y="4"/>
                  </a:lnTo>
                  <a:lnTo>
                    <a:pt x="4877"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0" name="Freeform 4"/>
            <p:cNvSpPr>
              <a:spLocks/>
            </p:cNvSpPr>
            <p:nvPr/>
          </p:nvSpPr>
          <p:spPr bwMode="auto">
            <a:xfrm>
              <a:off x="275" y="313"/>
              <a:ext cx="5557" cy="4083"/>
            </a:xfrm>
            <a:custGeom>
              <a:avLst/>
              <a:gdLst>
                <a:gd name="T0" fmla="+- 0 279 275"/>
                <a:gd name="T1" fmla="*/ T0 w 5557"/>
                <a:gd name="T2" fmla="+- 0 920 313"/>
                <a:gd name="T3" fmla="*/ 920 h 4083"/>
                <a:gd name="T4" fmla="+- 0 310 275"/>
                <a:gd name="T5" fmla="*/ T4 w 5557"/>
                <a:gd name="T6" fmla="+- 0 779 313"/>
                <a:gd name="T7" fmla="*/ 779 h 4083"/>
                <a:gd name="T8" fmla="+- 0 368 275"/>
                <a:gd name="T9" fmla="*/ T8 w 5557"/>
                <a:gd name="T10" fmla="+- 0 650 313"/>
                <a:gd name="T11" fmla="*/ 650 h 4083"/>
                <a:gd name="T12" fmla="+- 0 451 275"/>
                <a:gd name="T13" fmla="*/ T12 w 5557"/>
                <a:gd name="T14" fmla="+- 0 538 313"/>
                <a:gd name="T15" fmla="*/ 538 h 4083"/>
                <a:gd name="T16" fmla="+- 0 554 275"/>
                <a:gd name="T17" fmla="*/ T16 w 5557"/>
                <a:gd name="T18" fmla="+- 0 445 313"/>
                <a:gd name="T19" fmla="*/ 445 h 4083"/>
                <a:gd name="T20" fmla="+- 0 675 275"/>
                <a:gd name="T21" fmla="*/ T20 w 5557"/>
                <a:gd name="T22" fmla="+- 0 374 313"/>
                <a:gd name="T23" fmla="*/ 374 h 4083"/>
                <a:gd name="T24" fmla="+- 0 810 275"/>
                <a:gd name="T25" fmla="*/ T24 w 5557"/>
                <a:gd name="T26" fmla="+- 0 329 313"/>
                <a:gd name="T27" fmla="*/ 329 h 4083"/>
                <a:gd name="T28" fmla="+- 0 956 275"/>
                <a:gd name="T29" fmla="*/ T28 w 5557"/>
                <a:gd name="T30" fmla="+- 0 313 313"/>
                <a:gd name="T31" fmla="*/ 313 h 4083"/>
                <a:gd name="T32" fmla="+- 0 5226 275"/>
                <a:gd name="T33" fmla="*/ T32 w 5557"/>
                <a:gd name="T34" fmla="+- 0 317 313"/>
                <a:gd name="T35" fmla="*/ 317 h 4083"/>
                <a:gd name="T36" fmla="+- 0 5367 275"/>
                <a:gd name="T37" fmla="*/ T36 w 5557"/>
                <a:gd name="T38" fmla="+- 0 348 313"/>
                <a:gd name="T39" fmla="*/ 348 h 4083"/>
                <a:gd name="T40" fmla="+- 0 5495 275"/>
                <a:gd name="T41" fmla="*/ T40 w 5557"/>
                <a:gd name="T42" fmla="+- 0 406 313"/>
                <a:gd name="T43" fmla="*/ 406 h 4083"/>
                <a:gd name="T44" fmla="+- 0 5607 275"/>
                <a:gd name="T45" fmla="*/ T44 w 5557"/>
                <a:gd name="T46" fmla="+- 0 489 313"/>
                <a:gd name="T47" fmla="*/ 489 h 4083"/>
                <a:gd name="T48" fmla="+- 0 5701 275"/>
                <a:gd name="T49" fmla="*/ T48 w 5557"/>
                <a:gd name="T50" fmla="+- 0 592 313"/>
                <a:gd name="T51" fmla="*/ 592 h 4083"/>
                <a:gd name="T52" fmla="+- 0 5771 275"/>
                <a:gd name="T53" fmla="*/ T52 w 5557"/>
                <a:gd name="T54" fmla="+- 0 713 313"/>
                <a:gd name="T55" fmla="*/ 713 h 4083"/>
                <a:gd name="T56" fmla="+- 0 5816 275"/>
                <a:gd name="T57" fmla="*/ T56 w 5557"/>
                <a:gd name="T58" fmla="+- 0 848 313"/>
                <a:gd name="T59" fmla="*/ 848 h 4083"/>
                <a:gd name="T60" fmla="+- 0 5832 275"/>
                <a:gd name="T61" fmla="*/ T60 w 5557"/>
                <a:gd name="T62" fmla="+- 0 994 313"/>
                <a:gd name="T63" fmla="*/ 994 h 4083"/>
                <a:gd name="T64" fmla="+- 0 5828 275"/>
                <a:gd name="T65" fmla="*/ T64 w 5557"/>
                <a:gd name="T66" fmla="+- 0 3790 313"/>
                <a:gd name="T67" fmla="*/ 3790 h 4083"/>
                <a:gd name="T68" fmla="+- 0 5797 275"/>
                <a:gd name="T69" fmla="*/ T68 w 5557"/>
                <a:gd name="T70" fmla="+- 0 3931 313"/>
                <a:gd name="T71" fmla="*/ 3931 h 4083"/>
                <a:gd name="T72" fmla="+- 0 5739 275"/>
                <a:gd name="T73" fmla="*/ T72 w 5557"/>
                <a:gd name="T74" fmla="+- 0 4059 313"/>
                <a:gd name="T75" fmla="*/ 4059 h 4083"/>
                <a:gd name="T76" fmla="+- 0 5657 275"/>
                <a:gd name="T77" fmla="*/ T76 w 5557"/>
                <a:gd name="T78" fmla="+- 0 4171 313"/>
                <a:gd name="T79" fmla="*/ 4171 h 4083"/>
                <a:gd name="T80" fmla="+- 0 5553 275"/>
                <a:gd name="T81" fmla="*/ T80 w 5557"/>
                <a:gd name="T82" fmla="+- 0 4265 313"/>
                <a:gd name="T83" fmla="*/ 4265 h 4083"/>
                <a:gd name="T84" fmla="+- 0 5433 275"/>
                <a:gd name="T85" fmla="*/ T84 w 5557"/>
                <a:gd name="T86" fmla="+- 0 4335 313"/>
                <a:gd name="T87" fmla="*/ 4335 h 4083"/>
                <a:gd name="T88" fmla="+- 0 5298 275"/>
                <a:gd name="T89" fmla="*/ T88 w 5557"/>
                <a:gd name="T90" fmla="+- 0 4380 313"/>
                <a:gd name="T91" fmla="*/ 4380 h 4083"/>
                <a:gd name="T92" fmla="+- 0 5152 275"/>
                <a:gd name="T93" fmla="*/ T92 w 5557"/>
                <a:gd name="T94" fmla="+- 0 4396 313"/>
                <a:gd name="T95" fmla="*/ 4396 h 4083"/>
                <a:gd name="T96" fmla="+- 0 882 275"/>
                <a:gd name="T97" fmla="*/ T96 w 5557"/>
                <a:gd name="T98" fmla="+- 0 4392 313"/>
                <a:gd name="T99" fmla="*/ 4392 h 4083"/>
                <a:gd name="T100" fmla="+- 0 741 275"/>
                <a:gd name="T101" fmla="*/ T100 w 5557"/>
                <a:gd name="T102" fmla="+- 0 4361 313"/>
                <a:gd name="T103" fmla="*/ 4361 h 4083"/>
                <a:gd name="T104" fmla="+- 0 613 275"/>
                <a:gd name="T105" fmla="*/ T104 w 5557"/>
                <a:gd name="T106" fmla="+- 0 4303 313"/>
                <a:gd name="T107" fmla="*/ 4303 h 4083"/>
                <a:gd name="T108" fmla="+- 0 500 275"/>
                <a:gd name="T109" fmla="*/ T108 w 5557"/>
                <a:gd name="T110" fmla="+- 0 4221 313"/>
                <a:gd name="T111" fmla="*/ 4221 h 4083"/>
                <a:gd name="T112" fmla="+- 0 407 275"/>
                <a:gd name="T113" fmla="*/ T112 w 5557"/>
                <a:gd name="T114" fmla="+- 0 4117 313"/>
                <a:gd name="T115" fmla="*/ 4117 h 4083"/>
                <a:gd name="T116" fmla="+- 0 336 275"/>
                <a:gd name="T117" fmla="*/ T116 w 5557"/>
                <a:gd name="T118" fmla="+- 0 3997 313"/>
                <a:gd name="T119" fmla="*/ 3997 h 4083"/>
                <a:gd name="T120" fmla="+- 0 291 275"/>
                <a:gd name="T121" fmla="*/ T120 w 5557"/>
                <a:gd name="T122" fmla="+- 0 3861 313"/>
                <a:gd name="T123" fmla="*/ 3861 h 4083"/>
                <a:gd name="T124" fmla="+- 0 275 275"/>
                <a:gd name="T125" fmla="*/ T124 w 5557"/>
                <a:gd name="T126" fmla="+- 0 3715 313"/>
                <a:gd name="T127" fmla="*/ 3715 h 408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5557" h="4083">
                  <a:moveTo>
                    <a:pt x="0" y="681"/>
                  </a:moveTo>
                  <a:lnTo>
                    <a:pt x="4" y="607"/>
                  </a:lnTo>
                  <a:lnTo>
                    <a:pt x="16" y="535"/>
                  </a:lnTo>
                  <a:lnTo>
                    <a:pt x="35" y="466"/>
                  </a:lnTo>
                  <a:lnTo>
                    <a:pt x="61" y="400"/>
                  </a:lnTo>
                  <a:lnTo>
                    <a:pt x="93" y="337"/>
                  </a:lnTo>
                  <a:lnTo>
                    <a:pt x="132" y="279"/>
                  </a:lnTo>
                  <a:lnTo>
                    <a:pt x="176" y="225"/>
                  </a:lnTo>
                  <a:lnTo>
                    <a:pt x="225" y="176"/>
                  </a:lnTo>
                  <a:lnTo>
                    <a:pt x="279" y="132"/>
                  </a:lnTo>
                  <a:lnTo>
                    <a:pt x="338" y="93"/>
                  </a:lnTo>
                  <a:lnTo>
                    <a:pt x="400" y="61"/>
                  </a:lnTo>
                  <a:lnTo>
                    <a:pt x="466" y="35"/>
                  </a:lnTo>
                  <a:lnTo>
                    <a:pt x="535" y="16"/>
                  </a:lnTo>
                  <a:lnTo>
                    <a:pt x="607" y="4"/>
                  </a:lnTo>
                  <a:lnTo>
                    <a:pt x="681" y="0"/>
                  </a:lnTo>
                  <a:lnTo>
                    <a:pt x="4877" y="0"/>
                  </a:lnTo>
                  <a:lnTo>
                    <a:pt x="4951" y="4"/>
                  </a:lnTo>
                  <a:lnTo>
                    <a:pt x="5023" y="16"/>
                  </a:lnTo>
                  <a:lnTo>
                    <a:pt x="5092" y="35"/>
                  </a:lnTo>
                  <a:lnTo>
                    <a:pt x="5158" y="61"/>
                  </a:lnTo>
                  <a:lnTo>
                    <a:pt x="5220" y="93"/>
                  </a:lnTo>
                  <a:lnTo>
                    <a:pt x="5278" y="132"/>
                  </a:lnTo>
                  <a:lnTo>
                    <a:pt x="5332" y="176"/>
                  </a:lnTo>
                  <a:lnTo>
                    <a:pt x="5382" y="225"/>
                  </a:lnTo>
                  <a:lnTo>
                    <a:pt x="5426" y="279"/>
                  </a:lnTo>
                  <a:lnTo>
                    <a:pt x="5464" y="337"/>
                  </a:lnTo>
                  <a:lnTo>
                    <a:pt x="5496" y="400"/>
                  </a:lnTo>
                  <a:lnTo>
                    <a:pt x="5522" y="466"/>
                  </a:lnTo>
                  <a:lnTo>
                    <a:pt x="5541" y="535"/>
                  </a:lnTo>
                  <a:lnTo>
                    <a:pt x="5553" y="607"/>
                  </a:lnTo>
                  <a:lnTo>
                    <a:pt x="5557" y="681"/>
                  </a:lnTo>
                  <a:lnTo>
                    <a:pt x="5557" y="3402"/>
                  </a:lnTo>
                  <a:lnTo>
                    <a:pt x="5553" y="3477"/>
                  </a:lnTo>
                  <a:lnTo>
                    <a:pt x="5541" y="3548"/>
                  </a:lnTo>
                  <a:lnTo>
                    <a:pt x="5522" y="3618"/>
                  </a:lnTo>
                  <a:lnTo>
                    <a:pt x="5496" y="3684"/>
                  </a:lnTo>
                  <a:lnTo>
                    <a:pt x="5464" y="3746"/>
                  </a:lnTo>
                  <a:lnTo>
                    <a:pt x="5426" y="3804"/>
                  </a:lnTo>
                  <a:lnTo>
                    <a:pt x="5382" y="3858"/>
                  </a:lnTo>
                  <a:lnTo>
                    <a:pt x="5332" y="3908"/>
                  </a:lnTo>
                  <a:lnTo>
                    <a:pt x="5278" y="3952"/>
                  </a:lnTo>
                  <a:lnTo>
                    <a:pt x="5220" y="3990"/>
                  </a:lnTo>
                  <a:lnTo>
                    <a:pt x="5158" y="4022"/>
                  </a:lnTo>
                  <a:lnTo>
                    <a:pt x="5092" y="4048"/>
                  </a:lnTo>
                  <a:lnTo>
                    <a:pt x="5023" y="4067"/>
                  </a:lnTo>
                  <a:lnTo>
                    <a:pt x="4951" y="4079"/>
                  </a:lnTo>
                  <a:lnTo>
                    <a:pt x="4877" y="4083"/>
                  </a:lnTo>
                  <a:lnTo>
                    <a:pt x="681" y="4083"/>
                  </a:lnTo>
                  <a:lnTo>
                    <a:pt x="607" y="4079"/>
                  </a:lnTo>
                  <a:lnTo>
                    <a:pt x="535" y="4067"/>
                  </a:lnTo>
                  <a:lnTo>
                    <a:pt x="466" y="4048"/>
                  </a:lnTo>
                  <a:lnTo>
                    <a:pt x="400" y="4022"/>
                  </a:lnTo>
                  <a:lnTo>
                    <a:pt x="338" y="3990"/>
                  </a:lnTo>
                  <a:lnTo>
                    <a:pt x="279" y="3952"/>
                  </a:lnTo>
                  <a:lnTo>
                    <a:pt x="225" y="3908"/>
                  </a:lnTo>
                  <a:lnTo>
                    <a:pt x="176" y="3858"/>
                  </a:lnTo>
                  <a:lnTo>
                    <a:pt x="132" y="3804"/>
                  </a:lnTo>
                  <a:lnTo>
                    <a:pt x="93" y="3746"/>
                  </a:lnTo>
                  <a:lnTo>
                    <a:pt x="61" y="3684"/>
                  </a:lnTo>
                  <a:lnTo>
                    <a:pt x="35" y="3618"/>
                  </a:lnTo>
                  <a:lnTo>
                    <a:pt x="16" y="3548"/>
                  </a:lnTo>
                  <a:lnTo>
                    <a:pt x="4" y="3477"/>
                  </a:lnTo>
                  <a:lnTo>
                    <a:pt x="0" y="3402"/>
                  </a:lnTo>
                  <a:lnTo>
                    <a:pt x="0" y="681"/>
                  </a:lnTo>
                  <a:close/>
                </a:path>
              </a:pathLst>
            </a:cu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1" name="AutoShape 3"/>
            <p:cNvSpPr>
              <a:spLocks/>
            </p:cNvSpPr>
            <p:nvPr/>
          </p:nvSpPr>
          <p:spPr bwMode="auto">
            <a:xfrm>
              <a:off x="5832" y="1560"/>
              <a:ext cx="5897" cy="341"/>
            </a:xfrm>
            <a:custGeom>
              <a:avLst/>
              <a:gdLst>
                <a:gd name="T0" fmla="+- 0 7873 5832"/>
                <a:gd name="T1" fmla="*/ T0 w 5897"/>
                <a:gd name="T2" fmla="+- 0 1731 1561"/>
                <a:gd name="T3" fmla="*/ 1731 h 341"/>
                <a:gd name="T4" fmla="+- 0 7703 5832"/>
                <a:gd name="T5" fmla="*/ T4 w 5897"/>
                <a:gd name="T6" fmla="+- 0 1561 1561"/>
                <a:gd name="T7" fmla="*/ 1561 h 341"/>
                <a:gd name="T8" fmla="+- 0 7703 5832"/>
                <a:gd name="T9" fmla="*/ T8 w 5897"/>
                <a:gd name="T10" fmla="+- 0 1646 1561"/>
                <a:gd name="T11" fmla="*/ 1646 h 341"/>
                <a:gd name="T12" fmla="+- 0 5832 5832"/>
                <a:gd name="T13" fmla="*/ T12 w 5897"/>
                <a:gd name="T14" fmla="+- 0 1646 1561"/>
                <a:gd name="T15" fmla="*/ 1646 h 341"/>
                <a:gd name="T16" fmla="+- 0 5832 5832"/>
                <a:gd name="T17" fmla="*/ T16 w 5897"/>
                <a:gd name="T18" fmla="+- 0 1816 1561"/>
                <a:gd name="T19" fmla="*/ 1816 h 341"/>
                <a:gd name="T20" fmla="+- 0 7703 5832"/>
                <a:gd name="T21" fmla="*/ T20 w 5897"/>
                <a:gd name="T22" fmla="+- 0 1816 1561"/>
                <a:gd name="T23" fmla="*/ 1816 h 341"/>
                <a:gd name="T24" fmla="+- 0 7703 5832"/>
                <a:gd name="T25" fmla="*/ T24 w 5897"/>
                <a:gd name="T26" fmla="+- 0 1901 1561"/>
                <a:gd name="T27" fmla="*/ 1901 h 341"/>
                <a:gd name="T28" fmla="+- 0 7873 5832"/>
                <a:gd name="T29" fmla="*/ T28 w 5897"/>
                <a:gd name="T30" fmla="+- 0 1731 1561"/>
                <a:gd name="T31" fmla="*/ 1731 h 341"/>
                <a:gd name="T32" fmla="+- 0 11729 5832"/>
                <a:gd name="T33" fmla="*/ T32 w 5897"/>
                <a:gd name="T34" fmla="+- 0 1731 1561"/>
                <a:gd name="T35" fmla="*/ 1731 h 341"/>
                <a:gd name="T36" fmla="+- 0 11559 5832"/>
                <a:gd name="T37" fmla="*/ T36 w 5897"/>
                <a:gd name="T38" fmla="+- 0 1561 1561"/>
                <a:gd name="T39" fmla="*/ 1561 h 341"/>
                <a:gd name="T40" fmla="+- 0 11559 5832"/>
                <a:gd name="T41" fmla="*/ T40 w 5897"/>
                <a:gd name="T42" fmla="+- 0 1646 1561"/>
                <a:gd name="T43" fmla="*/ 1646 h 341"/>
                <a:gd name="T44" fmla="+- 0 8100 5832"/>
                <a:gd name="T45" fmla="*/ T44 w 5897"/>
                <a:gd name="T46" fmla="+- 0 1646 1561"/>
                <a:gd name="T47" fmla="*/ 1646 h 341"/>
                <a:gd name="T48" fmla="+- 0 8100 5832"/>
                <a:gd name="T49" fmla="*/ T48 w 5897"/>
                <a:gd name="T50" fmla="+- 0 1816 1561"/>
                <a:gd name="T51" fmla="*/ 1816 h 341"/>
                <a:gd name="T52" fmla="+- 0 11559 5832"/>
                <a:gd name="T53" fmla="*/ T52 w 5897"/>
                <a:gd name="T54" fmla="+- 0 1816 1561"/>
                <a:gd name="T55" fmla="*/ 1816 h 341"/>
                <a:gd name="T56" fmla="+- 0 11559 5832"/>
                <a:gd name="T57" fmla="*/ T56 w 5897"/>
                <a:gd name="T58" fmla="+- 0 1901 1561"/>
                <a:gd name="T59" fmla="*/ 1901 h 341"/>
                <a:gd name="T60" fmla="+- 0 11729 5832"/>
                <a:gd name="T61" fmla="*/ T60 w 5897"/>
                <a:gd name="T62" fmla="+- 0 1731 1561"/>
                <a:gd name="T63" fmla="*/ 1731 h 34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5897" h="341">
                  <a:moveTo>
                    <a:pt x="2041" y="170"/>
                  </a:moveTo>
                  <a:lnTo>
                    <a:pt x="1871" y="0"/>
                  </a:lnTo>
                  <a:lnTo>
                    <a:pt x="1871" y="85"/>
                  </a:lnTo>
                  <a:lnTo>
                    <a:pt x="0" y="85"/>
                  </a:lnTo>
                  <a:lnTo>
                    <a:pt x="0" y="255"/>
                  </a:lnTo>
                  <a:lnTo>
                    <a:pt x="1871" y="255"/>
                  </a:lnTo>
                  <a:lnTo>
                    <a:pt x="1871" y="340"/>
                  </a:lnTo>
                  <a:lnTo>
                    <a:pt x="2041" y="170"/>
                  </a:lnTo>
                  <a:close/>
                  <a:moveTo>
                    <a:pt x="5897" y="170"/>
                  </a:moveTo>
                  <a:lnTo>
                    <a:pt x="5727" y="0"/>
                  </a:lnTo>
                  <a:lnTo>
                    <a:pt x="5727" y="85"/>
                  </a:lnTo>
                  <a:lnTo>
                    <a:pt x="2268" y="85"/>
                  </a:lnTo>
                  <a:lnTo>
                    <a:pt x="2268" y="255"/>
                  </a:lnTo>
                  <a:lnTo>
                    <a:pt x="5727" y="255"/>
                  </a:lnTo>
                  <a:lnTo>
                    <a:pt x="5727" y="340"/>
                  </a:lnTo>
                  <a:lnTo>
                    <a:pt x="5897" y="17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2" name="Text Box 2"/>
            <p:cNvSpPr txBox="1">
              <a:spLocks noChangeArrowheads="1"/>
            </p:cNvSpPr>
            <p:nvPr/>
          </p:nvSpPr>
          <p:spPr bwMode="auto">
            <a:xfrm>
              <a:off x="680" y="842"/>
              <a:ext cx="15303" cy="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FFFF00"/>
                  </a:solidFill>
                  <a:effectLst/>
                  <a:latin typeface="Arial" panose="020B0604020202020204" pitchFamily="34" charset="0"/>
                  <a:ea typeface="Arial" panose="020B0604020202020204" pitchFamily="34" charset="0"/>
                </a:rPr>
                <a:t>ATTENTION </a:t>
              </a:r>
              <a:r>
                <a:rPr kumimoji="0" lang="fr-FR" altLang="fr-FR" sz="2000" b="0" i="0" u="none" strike="noStrike" cap="none" normalizeH="0" baseline="0" dirty="0">
                  <a:ln>
                    <a:noFill/>
                  </a:ln>
                  <a:solidFill>
                    <a:srgbClr val="FFFF00"/>
                  </a:solidFill>
                  <a:effectLst/>
                  <a:latin typeface="Arial" panose="020B0604020202020204" pitchFamily="34" charset="0"/>
                  <a:ea typeface="Arial" panose="020B0604020202020204" pitchFamily="34" charset="0"/>
                </a:rPr>
                <a:t>:</a:t>
              </a:r>
              <a:endParaRPr kumimoji="0" lang="fr-FR" altLang="fr-FR"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prévoir des résistances</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 de pull-up (tirage) entre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Vcc et SDA et Vcc et SDL.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b="0" i="0" u="none" strike="noStrike" cap="none" normalizeH="0" baseline="0" dirty="0">
                  <a:ln>
                    <a:noFill/>
                  </a:ln>
                  <a:solidFill>
                    <a:srgbClr val="FFFF00"/>
                  </a:solidFill>
                  <a:effectLst/>
                  <a:latin typeface="Arial" panose="020B0604020202020204" pitchFamily="34" charset="0"/>
                  <a:ea typeface="Arial" panose="020B0604020202020204" pitchFamily="34" charset="0"/>
                </a:rPr>
                <a:t>Généralement 4.7 kΩ</a:t>
              </a: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grpSp>
      <p:sp>
        <p:nvSpPr>
          <p:cNvPr id="13" name="Rectangle 9"/>
          <p:cNvSpPr>
            <a:spLocks noChangeArrowheads="1"/>
          </p:cNvSpPr>
          <p:nvPr/>
        </p:nvSpPr>
        <p:spPr bwMode="auto">
          <a:xfrm>
            <a:off x="0" y="4587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4" name="Rectangle 13"/>
          <p:cNvSpPr/>
          <p:nvPr/>
        </p:nvSpPr>
        <p:spPr>
          <a:xfrm>
            <a:off x="250925" y="4061577"/>
            <a:ext cx="6096000" cy="1477328"/>
          </a:xfrm>
          <a:prstGeom prst="rect">
            <a:avLst/>
          </a:prstGeom>
        </p:spPr>
        <p:txBody>
          <a:bodyPr>
            <a:spAutoFit/>
          </a:bodyPr>
          <a:lstStyle/>
          <a:p>
            <a:r>
              <a:rPr lang="fr-FR" dirty="0"/>
              <a:t>Avantages :</a:t>
            </a:r>
          </a:p>
          <a:p>
            <a:r>
              <a:rPr lang="fr-FR" dirty="0"/>
              <a:t>•	Architecture ultra simple</a:t>
            </a:r>
          </a:p>
          <a:p>
            <a:r>
              <a:rPr lang="fr-FR" dirty="0"/>
              <a:t>•	Les lignes SDA et SCL sont au repos à l'état haut. Elles peuvent être forcées uniquement à l'état bas.</a:t>
            </a:r>
          </a:p>
          <a:p>
            <a:r>
              <a:rPr lang="fr-FR" dirty="0"/>
              <a:t>•	Pas de conflit électrique</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678311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484784"/>
            <a:ext cx="11856640" cy="4101123"/>
          </a:xfrm>
          <a:prstGeom prst="rect">
            <a:avLst/>
          </a:prstGeom>
        </p:spPr>
        <p:txBody>
          <a:bodyPr wrap="square">
            <a:spAutoFit/>
          </a:bodyPr>
          <a:lstStyle/>
          <a:p>
            <a:pPr marL="504825">
              <a:spcBef>
                <a:spcPts val="295"/>
              </a:spcBef>
              <a:spcAft>
                <a:spcPts val="0"/>
              </a:spcAft>
            </a:pPr>
            <a:r>
              <a:rPr lang="fr-FR" b="1" dirty="0">
                <a:latin typeface="Arial" panose="020B0604020202020204" pitchFamily="34" charset="0"/>
                <a:ea typeface="Arial" panose="020B0604020202020204" pitchFamily="34" charset="0"/>
              </a:rPr>
              <a:t>Adressage</a:t>
            </a:r>
          </a:p>
          <a:p>
            <a:pPr marL="504825">
              <a:spcBef>
                <a:spcPts val="295"/>
              </a:spcBef>
              <a:spcAft>
                <a:spcPts val="0"/>
              </a:spcAft>
            </a:pPr>
            <a:r>
              <a:rPr lang="fr-FR" b="1" dirty="0">
                <a:latin typeface="Arial" panose="020B0604020202020204" pitchFamily="34" charset="0"/>
                <a:ea typeface="Arial" panose="020B0604020202020204" pitchFamily="34" charset="0"/>
              </a:rPr>
              <a:t>	Les adresses sont codées sur 7 bits</a:t>
            </a:r>
          </a:p>
          <a:p>
            <a:pPr marL="504825">
              <a:spcBef>
                <a:spcPts val="295"/>
              </a:spcBef>
              <a:spcAft>
                <a:spcPts val="0"/>
              </a:spcAft>
            </a:pPr>
            <a:r>
              <a:rPr lang="fr-FR" b="1" dirty="0">
                <a:latin typeface="Arial" panose="020B0604020202020204" pitchFamily="34" charset="0"/>
                <a:ea typeface="Arial" panose="020B0604020202020204" pitchFamily="34" charset="0"/>
              </a:rPr>
              <a:t>	Les adresses sont attribuées par le "i²C Committee" en fonction du type de périphérique</a:t>
            </a:r>
          </a:p>
          <a:p>
            <a:pPr marL="504825">
              <a:spcBef>
                <a:spcPts val="295"/>
              </a:spcBef>
              <a:spcAft>
                <a:spcPts val="0"/>
              </a:spcAft>
            </a:pPr>
            <a:r>
              <a:rPr lang="fr-FR" b="1" dirty="0">
                <a:latin typeface="Arial" panose="020B0604020202020204" pitchFamily="34" charset="0"/>
                <a:ea typeface="Arial" panose="020B0604020202020204" pitchFamily="34" charset="0"/>
              </a:rPr>
              <a:t>	</a:t>
            </a:r>
            <a:r>
              <a:rPr lang="fr-FR" b="1" dirty="0">
                <a:solidFill>
                  <a:srgbClr val="FF0000"/>
                </a:solidFill>
                <a:latin typeface="Arial" panose="020B0604020202020204" pitchFamily="34" charset="0"/>
                <a:ea typeface="Arial" panose="020B0604020202020204" pitchFamily="34" charset="0"/>
              </a:rPr>
              <a:t>Le 8ième bit indique que l'opération suivante sera une écriture (0) ou une lecture (1)</a:t>
            </a:r>
          </a:p>
          <a:p>
            <a:pPr marL="504825">
              <a:spcBef>
                <a:spcPts val="295"/>
              </a:spcBef>
              <a:spcAft>
                <a:spcPts val="0"/>
              </a:spcAft>
            </a:pPr>
            <a:r>
              <a:rPr lang="fr-FR" b="1" dirty="0">
                <a:latin typeface="Arial" panose="020B0604020202020204" pitchFamily="34" charset="0"/>
                <a:ea typeface="Arial" panose="020B0604020202020204" pitchFamily="34" charset="0"/>
              </a:rPr>
              <a:t>	Lors d'une lecture le maître connait le nombre d'octets qu'il attend</a:t>
            </a: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endParaRPr lang="fr-FR" b="1" dirty="0">
              <a:latin typeface="Arial" panose="020B0604020202020204" pitchFamily="34" charset="0"/>
              <a:ea typeface="Arial" panose="020B0604020202020204" pitchFamily="34" charset="0"/>
            </a:endParaRP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Adresses réservées : les adresses 0000 0xxx ne sont jamais attribuées à des</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composants</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0000 : appel général. Tous les périphériques renvoient un acquittement</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0110 : reset. Tous les périphériques retournent à leur état initial</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0010 : tous les périphériques reprennent leur adresse initiale</a:t>
            </a:r>
          </a:p>
          <a:p>
            <a:pPr marL="504825">
              <a:spcBef>
                <a:spcPts val="295"/>
              </a:spcBef>
              <a:spcAft>
                <a:spcPts val="0"/>
              </a:spcAft>
            </a:pPr>
            <a:r>
              <a:rPr lang="fr-FR" sz="1400" b="1" i="1" dirty="0">
                <a:solidFill>
                  <a:schemeClr val="tx2">
                    <a:lumMod val="75000"/>
                  </a:schemeClr>
                </a:solidFill>
                <a:latin typeface="Arial" panose="020B0604020202020204" pitchFamily="34" charset="0"/>
                <a:ea typeface="Arial" panose="020B0604020202020204" pitchFamily="34" charset="0"/>
              </a:rPr>
              <a:t>	0000 0100 : comme ci-dessus mais pour les circuit dont on peut définir l'adresse matériellement</a:t>
            </a:r>
          </a:p>
        </p:txBody>
      </p:sp>
      <p:sp>
        <p:nvSpPr>
          <p:cNvPr id="8" name="Rectangle 7"/>
          <p:cNvSpPr/>
          <p:nvPr/>
        </p:nvSpPr>
        <p:spPr>
          <a:xfrm>
            <a:off x="263352" y="260752"/>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3.4 Adressage</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0941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4578" y="1628800"/>
            <a:ext cx="11856640" cy="1608133"/>
          </a:xfrm>
          <a:prstGeom prst="rect">
            <a:avLst/>
          </a:prstGeom>
        </p:spPr>
        <p:txBody>
          <a:bodyPr wrap="square">
            <a:spAutoFit/>
          </a:bodyPr>
          <a:lstStyle/>
          <a:p>
            <a:pPr marL="504825">
              <a:spcBef>
                <a:spcPts val="295"/>
              </a:spcBef>
              <a:spcAft>
                <a:spcPts val="0"/>
              </a:spcAft>
            </a:pPr>
            <a:r>
              <a:rPr lang="fr-FR" sz="2400" dirty="0">
                <a:latin typeface="Arial" panose="020B0604020202020204" pitchFamily="34" charset="0"/>
                <a:ea typeface="Arial" panose="020B0604020202020204" pitchFamily="34" charset="0"/>
              </a:rPr>
              <a:t>Codage de bits : NRZ MSB first. Le niveau (« HIGH » ou « LOW ») de la ligne SDA doit être maintenu stable pendant le niveau « HIGH » sur la ligne SCL pour la lecture du bit.</a:t>
            </a:r>
          </a:p>
          <a:p>
            <a:pPr marL="504825">
              <a:spcBef>
                <a:spcPts val="295"/>
              </a:spcBef>
              <a:spcAft>
                <a:spcPts val="0"/>
              </a:spcAft>
            </a:pPr>
            <a:r>
              <a:rPr lang="fr-FR" sz="2400" dirty="0">
                <a:latin typeface="Arial" panose="020B0604020202020204" pitchFamily="34" charset="0"/>
                <a:ea typeface="Arial" panose="020B0604020202020204" pitchFamily="34" charset="0"/>
              </a:rPr>
              <a:t>Cette règle pourra être outrepassée pour des bits de contrôle.</a:t>
            </a:r>
          </a:p>
        </p:txBody>
      </p:sp>
      <p:pic>
        <p:nvPicPr>
          <p:cNvPr id="2" name="Image 1"/>
          <p:cNvPicPr>
            <a:picLocks noChangeAspect="1"/>
          </p:cNvPicPr>
          <p:nvPr/>
        </p:nvPicPr>
        <p:blipFill>
          <a:blip r:embed="rId2"/>
          <a:stretch>
            <a:fillRect/>
          </a:stretch>
        </p:blipFill>
        <p:spPr>
          <a:xfrm>
            <a:off x="1709660" y="3308074"/>
            <a:ext cx="7968163" cy="3036071"/>
          </a:xfrm>
          <a:prstGeom prst="rect">
            <a:avLst/>
          </a:prstGeom>
        </p:spPr>
      </p:pic>
      <p:sp>
        <p:nvSpPr>
          <p:cNvPr id="8" name="Rectangle 7"/>
          <p:cNvSpPr/>
          <p:nvPr/>
        </p:nvSpPr>
        <p:spPr>
          <a:xfrm>
            <a:off x="263352" y="260016"/>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3.5 Codage</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8027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endParaRPr lang="fr-FR" dirty="0"/>
          </a:p>
        </p:txBody>
      </p:sp>
      <p:sp>
        <p:nvSpPr>
          <p:cNvPr id="7" name="Rectangle 6"/>
          <p:cNvSpPr/>
          <p:nvPr/>
        </p:nvSpPr>
        <p:spPr>
          <a:xfrm>
            <a:off x="0" y="1515348"/>
            <a:ext cx="7608168" cy="2339102"/>
          </a:xfrm>
          <a:prstGeom prst="rect">
            <a:avLst/>
          </a:prstGeom>
        </p:spPr>
        <p:txBody>
          <a:bodyPr wrap="square">
            <a:spAutoFit/>
          </a:bodyPr>
          <a:lstStyle/>
          <a:p>
            <a:pPr marL="504825">
              <a:spcBef>
                <a:spcPts val="295"/>
              </a:spcBef>
              <a:spcAft>
                <a:spcPts val="0"/>
              </a:spcAft>
            </a:pPr>
            <a:r>
              <a:rPr lang="fr-FR" sz="1400" dirty="0">
                <a:latin typeface="Arial" panose="020B0604020202020204" pitchFamily="34" charset="0"/>
                <a:ea typeface="Arial" panose="020B0604020202020204" pitchFamily="34" charset="0"/>
              </a:rPr>
              <a:t>Accès au bus</a:t>
            </a:r>
          </a:p>
          <a:p>
            <a:pPr marL="504825">
              <a:spcBef>
                <a:spcPts val="295"/>
              </a:spcBef>
              <a:spcAft>
                <a:spcPts val="0"/>
              </a:spcAft>
            </a:pPr>
            <a:r>
              <a:rPr lang="fr-FR" sz="1400" dirty="0">
                <a:latin typeface="Arial" panose="020B0604020202020204" pitchFamily="34" charset="0"/>
                <a:ea typeface="Arial" panose="020B0604020202020204" pitchFamily="34" charset="0"/>
              </a:rPr>
              <a:t>	Les lignes SDA et SCL sont à 1 lorsque le bus est disponible (idle)</a:t>
            </a:r>
          </a:p>
          <a:p>
            <a:pPr marL="504825">
              <a:spcBef>
                <a:spcPts val="295"/>
              </a:spcBef>
              <a:spcAft>
                <a:spcPts val="0"/>
              </a:spcAft>
            </a:pPr>
            <a:r>
              <a:rPr lang="fr-FR" sz="1400" dirty="0">
                <a:latin typeface="Arial" panose="020B0604020202020204" pitchFamily="34" charset="0"/>
                <a:ea typeface="Arial" panose="020B0604020202020204" pitchFamily="34" charset="0"/>
              </a:rPr>
              <a:t>	Le bus doit être "idle" depuis plus de 4.7µs pour prétendre en prendre le contrôle</a:t>
            </a:r>
          </a:p>
          <a:p>
            <a:pPr marL="504825">
              <a:spcBef>
                <a:spcPts val="295"/>
              </a:spcBef>
              <a:spcAft>
                <a:spcPts val="0"/>
              </a:spcAft>
            </a:pPr>
            <a:r>
              <a:rPr lang="fr-FR" sz="1400" dirty="0">
                <a:latin typeface="Arial" panose="020B0604020202020204" pitchFamily="34" charset="0"/>
                <a:ea typeface="Arial" panose="020B0604020202020204" pitchFamily="34" charset="0"/>
              </a:rPr>
              <a:t>	Pour prendre le contrôle du bus, SDA passe à 0 et SCL reste à 1 (START)</a:t>
            </a:r>
          </a:p>
          <a:p>
            <a:pPr marL="504825">
              <a:spcBef>
                <a:spcPts val="295"/>
              </a:spcBef>
              <a:spcAft>
                <a:spcPts val="0"/>
              </a:spcAft>
            </a:pPr>
            <a:r>
              <a:rPr lang="fr-FR" sz="1400" dirty="0">
                <a:latin typeface="Arial" panose="020B0604020202020204" pitchFamily="34" charset="0"/>
                <a:ea typeface="Arial" panose="020B0604020202020204" pitchFamily="34" charset="0"/>
              </a:rPr>
              <a:t>	Le périphérique qui prend le contrôle du bus en devient le maître</a:t>
            </a:r>
          </a:p>
          <a:p>
            <a:pPr marL="504825">
              <a:spcBef>
                <a:spcPts val="295"/>
              </a:spcBef>
              <a:spcAft>
                <a:spcPts val="0"/>
              </a:spcAft>
            </a:pPr>
            <a:r>
              <a:rPr lang="fr-FR" sz="1400" dirty="0">
                <a:latin typeface="Arial" panose="020B0604020202020204" pitchFamily="34" charset="0"/>
                <a:ea typeface="Arial" panose="020B0604020202020204" pitchFamily="34" charset="0"/>
              </a:rPr>
              <a:t>	C'est le maître qui génère l'horloge (SCL)</a:t>
            </a:r>
          </a:p>
          <a:p>
            <a:pPr marL="504825">
              <a:spcBef>
                <a:spcPts val="295"/>
              </a:spcBef>
              <a:spcAft>
                <a:spcPts val="0"/>
              </a:spcAft>
            </a:pPr>
            <a:r>
              <a:rPr lang="fr-FR" sz="1400" dirty="0">
                <a:latin typeface="Arial" panose="020B0604020202020204" pitchFamily="34" charset="0"/>
                <a:ea typeface="Arial" panose="020B0604020202020204" pitchFamily="34" charset="0"/>
              </a:rPr>
              <a:t>	Le bus est libéré lorsque SDA passe à 1 et SCL reste à 1 (STOP)</a:t>
            </a:r>
          </a:p>
          <a:p>
            <a:pPr marL="504825">
              <a:spcBef>
                <a:spcPts val="295"/>
              </a:spcBef>
              <a:spcAft>
                <a:spcPts val="0"/>
              </a:spcAft>
            </a:pPr>
            <a:r>
              <a:rPr lang="fr-FR" sz="1400" dirty="0">
                <a:latin typeface="Arial" panose="020B0604020202020204" pitchFamily="34" charset="0"/>
                <a:ea typeface="Arial" panose="020B0604020202020204" pitchFamily="34" charset="0"/>
              </a:rPr>
              <a:t>	Les conditions de START et de STOP ne sont générées que par le maître</a:t>
            </a:r>
          </a:p>
          <a:p>
            <a:pPr marL="504825">
              <a:spcBef>
                <a:spcPts val="295"/>
              </a:spcBef>
              <a:spcAft>
                <a:spcPts val="0"/>
              </a:spcAft>
            </a:pPr>
            <a:endParaRPr lang="fr-FR" sz="1400" dirty="0">
              <a:latin typeface="Arial" panose="020B0604020202020204" pitchFamily="34" charset="0"/>
              <a:ea typeface="Arial" panose="020B0604020202020204" pitchFamily="34" charset="0"/>
            </a:endParaRPr>
          </a:p>
        </p:txBody>
      </p:sp>
      <p:pic>
        <p:nvPicPr>
          <p:cNvPr id="8" name="image18.png"/>
          <p:cNvPicPr/>
          <p:nvPr/>
        </p:nvPicPr>
        <p:blipFill>
          <a:blip r:embed="rId2" cstate="print"/>
          <a:stretch>
            <a:fillRect/>
          </a:stretch>
        </p:blipFill>
        <p:spPr>
          <a:xfrm>
            <a:off x="3503712" y="4077072"/>
            <a:ext cx="4280203" cy="2285489"/>
          </a:xfrm>
          <a:prstGeom prst="rect">
            <a:avLst/>
          </a:prstGeom>
        </p:spPr>
      </p:pic>
      <p:sp>
        <p:nvSpPr>
          <p:cNvPr id="9" name="Rectangle 8"/>
          <p:cNvSpPr/>
          <p:nvPr/>
        </p:nvSpPr>
        <p:spPr>
          <a:xfrm>
            <a:off x="432048" y="3871912"/>
            <a:ext cx="11856640" cy="369332"/>
          </a:xfrm>
          <a:prstGeom prst="rect">
            <a:avLst/>
          </a:prstGeom>
        </p:spPr>
        <p:txBody>
          <a:bodyPr wrap="square">
            <a:spAutoFit/>
          </a:bodyPr>
          <a:lstStyle/>
          <a:p>
            <a:r>
              <a:rPr lang="fr-FR" b="1" dirty="0">
                <a:solidFill>
                  <a:srgbClr val="FF0000"/>
                </a:solidFill>
              </a:rPr>
              <a:t>3.6.1 Conditions Start / Stop</a:t>
            </a:r>
            <a:endParaRPr lang="fr-FR" dirty="0">
              <a:solidFill>
                <a:srgbClr val="FF0000"/>
              </a:solidFill>
            </a:endParaRPr>
          </a:p>
        </p:txBody>
      </p:sp>
      <p:sp>
        <p:nvSpPr>
          <p:cNvPr id="10" name="Rectangle 9"/>
          <p:cNvSpPr/>
          <p:nvPr/>
        </p:nvSpPr>
        <p:spPr>
          <a:xfrm>
            <a:off x="398160" y="486133"/>
            <a:ext cx="11856640" cy="646331"/>
          </a:xfrm>
          <a:prstGeom prst="rect">
            <a:avLst/>
          </a:prstGeom>
        </p:spPr>
        <p:txBody>
          <a:bodyPr wrap="square">
            <a:spAutoFit/>
          </a:bodyPr>
          <a:lstStyle/>
          <a:p>
            <a:r>
              <a:rPr lang="fr-FR" b="1" dirty="0">
                <a:solidFill>
                  <a:srgbClr val="FF0000"/>
                </a:solidFill>
              </a:rPr>
              <a:t>FISA S3E A4 Réseaux de TERRAINS/BUS I2C/</a:t>
            </a:r>
            <a:endParaRPr lang="fr-FR" altLang="fr-FR" b="1" dirty="0">
              <a:solidFill>
                <a:srgbClr val="FF0000"/>
              </a:solidFill>
              <a:ea typeface="Arial" panose="020B0604020202020204" pitchFamily="34" charset="0"/>
            </a:endParaRPr>
          </a:p>
          <a:p>
            <a:r>
              <a:rPr lang="fr-FR" b="1" dirty="0">
                <a:solidFill>
                  <a:srgbClr val="FF0000"/>
                </a:solidFill>
              </a:rPr>
              <a:t>3.6 Accès au bus</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66384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32048" y="404664"/>
            <a:ext cx="11856640" cy="369332"/>
          </a:xfrm>
          <a:prstGeom prst="rect">
            <a:avLst/>
          </a:prstGeom>
        </p:spPr>
        <p:txBody>
          <a:bodyPr wrap="square">
            <a:spAutoFit/>
          </a:bodyPr>
          <a:lstStyle/>
          <a:p>
            <a:r>
              <a:rPr lang="fr-FR" b="1" dirty="0">
                <a:solidFill>
                  <a:srgbClr val="FF0000"/>
                </a:solidFill>
              </a:rPr>
              <a:t>Connexion maître / esclave</a:t>
            </a:r>
            <a:endParaRPr lang="fr-FR" dirty="0">
              <a:solidFill>
                <a:srgbClr val="FF0000"/>
              </a:solidFill>
            </a:endParaRPr>
          </a:p>
        </p:txBody>
      </p:sp>
      <p:sp>
        <p:nvSpPr>
          <p:cNvPr id="2" name="Rectangle 1"/>
          <p:cNvSpPr/>
          <p:nvPr/>
        </p:nvSpPr>
        <p:spPr>
          <a:xfrm>
            <a:off x="275692" y="1358765"/>
            <a:ext cx="11640616" cy="3139321"/>
          </a:xfrm>
          <a:prstGeom prst="rect">
            <a:avLst/>
          </a:prstGeom>
        </p:spPr>
        <p:txBody>
          <a:bodyPr wrap="square">
            <a:spAutoFit/>
          </a:bodyPr>
          <a:lstStyle/>
          <a:p>
            <a:r>
              <a:rPr lang="fr-FR" dirty="0"/>
              <a:t>Connexion du maître à l'esclave</a:t>
            </a:r>
          </a:p>
          <a:p>
            <a:r>
              <a:rPr lang="fr-FR" dirty="0"/>
              <a:t>	Le maître envoie les 7 bits d'adresses + le bit R/W soit 1 octets</a:t>
            </a:r>
          </a:p>
          <a:p>
            <a:r>
              <a:rPr lang="fr-FR" dirty="0"/>
              <a:t>	Après avoir reçu l'adresse correctement le récepteur accuse réception (Address-</a:t>
            </a:r>
          </a:p>
          <a:p>
            <a:r>
              <a:rPr lang="fr-FR" dirty="0"/>
              <a:t>ACKnowledgment) en passant SDA à 0 pendant que SCL est à 1</a:t>
            </a:r>
          </a:p>
          <a:p>
            <a:r>
              <a:rPr lang="fr-FR" dirty="0"/>
              <a:t>	Le maître envoie ensuite un octet de données</a:t>
            </a:r>
          </a:p>
          <a:p>
            <a:r>
              <a:rPr lang="fr-FR" dirty="0"/>
              <a:t>	La bonne réception d'un octet de données est de même acquitté par un Data-</a:t>
            </a:r>
          </a:p>
          <a:p>
            <a:r>
              <a:rPr lang="fr-FR" dirty="0"/>
              <a:t>ACKnowledgment.</a:t>
            </a:r>
          </a:p>
          <a:p>
            <a:r>
              <a:rPr lang="fr-FR" dirty="0"/>
              <a:t>	Si nécessaire un autre octet de données est envoyé puis acquitté</a:t>
            </a:r>
          </a:p>
          <a:p>
            <a:r>
              <a:rPr lang="fr-FR" dirty="0"/>
              <a:t>	Clôture de la connexion par une condition STOP</a:t>
            </a:r>
          </a:p>
          <a:p>
            <a:endParaRPr lang="fr-FR" dirty="0"/>
          </a:p>
          <a:p>
            <a:endParaRPr lang="fr-FR" dirty="0"/>
          </a:p>
        </p:txBody>
      </p:sp>
      <p:pic>
        <p:nvPicPr>
          <p:cNvPr id="8" name="image21.png"/>
          <p:cNvPicPr/>
          <p:nvPr/>
        </p:nvPicPr>
        <p:blipFill>
          <a:blip r:embed="rId2" cstate="print"/>
          <a:stretch>
            <a:fillRect/>
          </a:stretch>
        </p:blipFill>
        <p:spPr>
          <a:xfrm>
            <a:off x="5986065" y="4347859"/>
            <a:ext cx="5084128" cy="1715069"/>
          </a:xfrm>
          <a:prstGeom prst="rect">
            <a:avLst/>
          </a:prstGeom>
        </p:spPr>
      </p:pic>
      <p:sp>
        <p:nvSpPr>
          <p:cNvPr id="9" name="Rectangle 8"/>
          <p:cNvSpPr/>
          <p:nvPr/>
        </p:nvSpPr>
        <p:spPr>
          <a:xfrm>
            <a:off x="2926556" y="5987105"/>
            <a:ext cx="9336360" cy="923330"/>
          </a:xfrm>
          <a:prstGeom prst="rect">
            <a:avLst/>
          </a:prstGeom>
        </p:spPr>
        <p:txBody>
          <a:bodyPr wrap="square">
            <a:spAutoFit/>
          </a:bodyPr>
          <a:lstStyle/>
          <a:p>
            <a:r>
              <a:rPr lang="fr-FR" dirty="0"/>
              <a:t>En cas d'erreur d'acquittement c'est une condition No-ACKnowledgment qui est envoyée</a:t>
            </a:r>
          </a:p>
          <a:p>
            <a:endParaRPr lang="fr-FR" dirty="0"/>
          </a:p>
          <a:p>
            <a:endParaRPr lang="fr-FR" dirty="0"/>
          </a:p>
        </p:txBody>
      </p:sp>
      <p:sp>
        <p:nvSpPr>
          <p:cNvPr id="10" name="Rectangle 9"/>
          <p:cNvSpPr/>
          <p:nvPr/>
        </p:nvSpPr>
        <p:spPr>
          <a:xfrm>
            <a:off x="551384" y="4004914"/>
            <a:ext cx="11856640" cy="369332"/>
          </a:xfrm>
          <a:prstGeom prst="rect">
            <a:avLst/>
          </a:prstGeom>
        </p:spPr>
        <p:txBody>
          <a:bodyPr wrap="square">
            <a:spAutoFit/>
          </a:bodyPr>
          <a:lstStyle/>
          <a:p>
            <a:r>
              <a:rPr lang="fr-FR" b="1" dirty="0">
                <a:solidFill>
                  <a:srgbClr val="FF0000"/>
                </a:solidFill>
              </a:rPr>
              <a:t>Acquittement</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849612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416768" y="2605433"/>
            <a:ext cx="10287000" cy="3677923"/>
            <a:chOff x="0" y="-4392"/>
            <a:chExt cx="16200" cy="5791"/>
          </a:xfrm>
        </p:grpSpPr>
        <p:pic>
          <p:nvPicPr>
            <p:cNvPr id="20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92"/>
              <a:ext cx="16200" cy="3550"/>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7"/>
            <p:cNvSpPr>
              <a:spLocks/>
            </p:cNvSpPr>
            <p:nvPr/>
          </p:nvSpPr>
          <p:spPr bwMode="auto">
            <a:xfrm>
              <a:off x="1863" y="-3029"/>
              <a:ext cx="2772" cy="4401"/>
            </a:xfrm>
            <a:custGeom>
              <a:avLst/>
              <a:gdLst>
                <a:gd name="T0" fmla="+- 0 3470 1863"/>
                <a:gd name="T1" fmla="*/ T0 w 2201"/>
                <a:gd name="T2" fmla="+- 0 105 -3029"/>
                <a:gd name="T3" fmla="*/ 105 h 4381"/>
                <a:gd name="T4" fmla="+- 0 2071 1863"/>
                <a:gd name="T5" fmla="*/ T4 w 2201"/>
                <a:gd name="T6" fmla="+- 0 105 -3029"/>
                <a:gd name="T7" fmla="*/ 105 h 4381"/>
                <a:gd name="T8" fmla="+- 0 2005 1863"/>
                <a:gd name="T9" fmla="*/ T8 w 2201"/>
                <a:gd name="T10" fmla="+- 0 115 -3029"/>
                <a:gd name="T11" fmla="*/ 115 h 4381"/>
                <a:gd name="T12" fmla="+- 0 1948 1863"/>
                <a:gd name="T13" fmla="*/ T12 w 2201"/>
                <a:gd name="T14" fmla="+- 0 145 -3029"/>
                <a:gd name="T15" fmla="*/ 145 h 4381"/>
                <a:gd name="T16" fmla="+- 0 1903 1863"/>
                <a:gd name="T17" fmla="*/ T16 w 2201"/>
                <a:gd name="T18" fmla="+- 0 190 -3029"/>
                <a:gd name="T19" fmla="*/ 190 h 4381"/>
                <a:gd name="T20" fmla="+- 0 1874 1863"/>
                <a:gd name="T21" fmla="*/ T20 w 2201"/>
                <a:gd name="T22" fmla="+- 0 247 -3029"/>
                <a:gd name="T23" fmla="*/ 247 h 4381"/>
                <a:gd name="T24" fmla="+- 0 1863 1863"/>
                <a:gd name="T25" fmla="*/ T24 w 2201"/>
                <a:gd name="T26" fmla="+- 0 312 -3029"/>
                <a:gd name="T27" fmla="*/ 312 h 4381"/>
                <a:gd name="T28" fmla="+- 0 1863 1863"/>
                <a:gd name="T29" fmla="*/ T28 w 2201"/>
                <a:gd name="T30" fmla="+- 0 1144 -3029"/>
                <a:gd name="T31" fmla="*/ 1144 h 4381"/>
                <a:gd name="T32" fmla="+- 0 1874 1863"/>
                <a:gd name="T33" fmla="*/ T32 w 2201"/>
                <a:gd name="T34" fmla="+- 0 1210 -3029"/>
                <a:gd name="T35" fmla="*/ 1210 h 4381"/>
                <a:gd name="T36" fmla="+- 0 1903 1863"/>
                <a:gd name="T37" fmla="*/ T36 w 2201"/>
                <a:gd name="T38" fmla="+- 0 1267 -3029"/>
                <a:gd name="T39" fmla="*/ 1267 h 4381"/>
                <a:gd name="T40" fmla="+- 0 1948 1863"/>
                <a:gd name="T41" fmla="*/ T40 w 2201"/>
                <a:gd name="T42" fmla="+- 0 1312 -3029"/>
                <a:gd name="T43" fmla="*/ 1312 h 4381"/>
                <a:gd name="T44" fmla="+- 0 2005 1863"/>
                <a:gd name="T45" fmla="*/ T44 w 2201"/>
                <a:gd name="T46" fmla="+- 0 1341 -3029"/>
                <a:gd name="T47" fmla="*/ 1341 h 4381"/>
                <a:gd name="T48" fmla="+- 0 2071 1863"/>
                <a:gd name="T49" fmla="*/ T48 w 2201"/>
                <a:gd name="T50" fmla="+- 0 1352 -3029"/>
                <a:gd name="T51" fmla="*/ 1352 h 4381"/>
                <a:gd name="T52" fmla="+- 0 3470 1863"/>
                <a:gd name="T53" fmla="*/ T52 w 2201"/>
                <a:gd name="T54" fmla="+- 0 1352 -3029"/>
                <a:gd name="T55" fmla="*/ 1352 h 4381"/>
                <a:gd name="T56" fmla="+- 0 3535 1863"/>
                <a:gd name="T57" fmla="*/ T56 w 2201"/>
                <a:gd name="T58" fmla="+- 0 1341 -3029"/>
                <a:gd name="T59" fmla="*/ 1341 h 4381"/>
                <a:gd name="T60" fmla="+- 0 3592 1863"/>
                <a:gd name="T61" fmla="*/ T60 w 2201"/>
                <a:gd name="T62" fmla="+- 0 1312 -3029"/>
                <a:gd name="T63" fmla="*/ 1312 h 4381"/>
                <a:gd name="T64" fmla="+- 0 3637 1863"/>
                <a:gd name="T65" fmla="*/ T64 w 2201"/>
                <a:gd name="T66" fmla="+- 0 1267 -3029"/>
                <a:gd name="T67" fmla="*/ 1267 h 4381"/>
                <a:gd name="T68" fmla="+- 0 3667 1863"/>
                <a:gd name="T69" fmla="*/ T68 w 2201"/>
                <a:gd name="T70" fmla="+- 0 1210 -3029"/>
                <a:gd name="T71" fmla="*/ 1210 h 4381"/>
                <a:gd name="T72" fmla="+- 0 3677 1863"/>
                <a:gd name="T73" fmla="*/ T72 w 2201"/>
                <a:gd name="T74" fmla="+- 0 1144 -3029"/>
                <a:gd name="T75" fmla="*/ 1144 h 4381"/>
                <a:gd name="T76" fmla="+- 0 3677 1863"/>
                <a:gd name="T77" fmla="*/ T76 w 2201"/>
                <a:gd name="T78" fmla="+- 0 312 -3029"/>
                <a:gd name="T79" fmla="*/ 312 h 4381"/>
                <a:gd name="T80" fmla="+- 0 3667 1863"/>
                <a:gd name="T81" fmla="*/ T80 w 2201"/>
                <a:gd name="T82" fmla="+- 0 247 -3029"/>
                <a:gd name="T83" fmla="*/ 247 h 4381"/>
                <a:gd name="T84" fmla="+- 0 3637 1863"/>
                <a:gd name="T85" fmla="*/ T84 w 2201"/>
                <a:gd name="T86" fmla="+- 0 190 -3029"/>
                <a:gd name="T87" fmla="*/ 190 h 4381"/>
                <a:gd name="T88" fmla="+- 0 3592 1863"/>
                <a:gd name="T89" fmla="*/ T88 w 2201"/>
                <a:gd name="T90" fmla="+- 0 145 -3029"/>
                <a:gd name="T91" fmla="*/ 145 h 4381"/>
                <a:gd name="T92" fmla="+- 0 3535 1863"/>
                <a:gd name="T93" fmla="*/ T92 w 2201"/>
                <a:gd name="T94" fmla="+- 0 115 -3029"/>
                <a:gd name="T95" fmla="*/ 115 h 4381"/>
                <a:gd name="T96" fmla="+- 0 3470 1863"/>
                <a:gd name="T97" fmla="*/ T96 w 2201"/>
                <a:gd name="T98" fmla="+- 0 105 -3029"/>
                <a:gd name="T99" fmla="*/ 105 h 4381"/>
                <a:gd name="T100" fmla="+- 0 4063 1863"/>
                <a:gd name="T101" fmla="*/ T100 w 2201"/>
                <a:gd name="T102" fmla="+- 0 -3029 -3029"/>
                <a:gd name="T103" fmla="*/ -3029 h 4381"/>
                <a:gd name="T104" fmla="+- 0 2921 1863"/>
                <a:gd name="T105" fmla="*/ T104 w 2201"/>
                <a:gd name="T106" fmla="+- 0 105 -3029"/>
                <a:gd name="T107" fmla="*/ 105 h 4381"/>
                <a:gd name="T108" fmla="+- 0 3375 1863"/>
                <a:gd name="T109" fmla="*/ T108 w 2201"/>
                <a:gd name="T110" fmla="+- 0 105 -3029"/>
                <a:gd name="T111" fmla="*/ 105 h 4381"/>
                <a:gd name="T112" fmla="+- 0 4063 1863"/>
                <a:gd name="T113" fmla="*/ T112 w 2201"/>
                <a:gd name="T114" fmla="+- 0 -3029 -3029"/>
                <a:gd name="T115" fmla="*/ -3029 h 43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2201" h="4381">
                  <a:moveTo>
                    <a:pt x="1607" y="3134"/>
                  </a:moveTo>
                  <a:lnTo>
                    <a:pt x="208" y="3134"/>
                  </a:lnTo>
                  <a:lnTo>
                    <a:pt x="142" y="3144"/>
                  </a:lnTo>
                  <a:lnTo>
                    <a:pt x="85" y="3174"/>
                  </a:lnTo>
                  <a:lnTo>
                    <a:pt x="40" y="3219"/>
                  </a:lnTo>
                  <a:lnTo>
                    <a:pt x="11" y="3276"/>
                  </a:lnTo>
                  <a:lnTo>
                    <a:pt x="0" y="3341"/>
                  </a:lnTo>
                  <a:lnTo>
                    <a:pt x="0" y="4173"/>
                  </a:lnTo>
                  <a:lnTo>
                    <a:pt x="11" y="4239"/>
                  </a:lnTo>
                  <a:lnTo>
                    <a:pt x="40" y="4296"/>
                  </a:lnTo>
                  <a:lnTo>
                    <a:pt x="85" y="4341"/>
                  </a:lnTo>
                  <a:lnTo>
                    <a:pt x="142" y="4370"/>
                  </a:lnTo>
                  <a:lnTo>
                    <a:pt x="208" y="4381"/>
                  </a:lnTo>
                  <a:lnTo>
                    <a:pt x="1607" y="4381"/>
                  </a:lnTo>
                  <a:lnTo>
                    <a:pt x="1672" y="4370"/>
                  </a:lnTo>
                  <a:lnTo>
                    <a:pt x="1729" y="4341"/>
                  </a:lnTo>
                  <a:lnTo>
                    <a:pt x="1774" y="4296"/>
                  </a:lnTo>
                  <a:lnTo>
                    <a:pt x="1804" y="4239"/>
                  </a:lnTo>
                  <a:lnTo>
                    <a:pt x="1814" y="4173"/>
                  </a:lnTo>
                  <a:lnTo>
                    <a:pt x="1814" y="3341"/>
                  </a:lnTo>
                  <a:lnTo>
                    <a:pt x="1804" y="3276"/>
                  </a:lnTo>
                  <a:lnTo>
                    <a:pt x="1774" y="3219"/>
                  </a:lnTo>
                  <a:lnTo>
                    <a:pt x="1729" y="3174"/>
                  </a:lnTo>
                  <a:lnTo>
                    <a:pt x="1672" y="3144"/>
                  </a:lnTo>
                  <a:lnTo>
                    <a:pt x="1607" y="3134"/>
                  </a:lnTo>
                  <a:close/>
                  <a:moveTo>
                    <a:pt x="2200" y="0"/>
                  </a:moveTo>
                  <a:lnTo>
                    <a:pt x="1058" y="3134"/>
                  </a:lnTo>
                  <a:lnTo>
                    <a:pt x="1512" y="3134"/>
                  </a:lnTo>
                  <a:lnTo>
                    <a:pt x="2200"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9" name="Freeform 6"/>
            <p:cNvSpPr>
              <a:spLocks/>
            </p:cNvSpPr>
            <p:nvPr/>
          </p:nvSpPr>
          <p:spPr bwMode="auto">
            <a:xfrm>
              <a:off x="1863" y="-3029"/>
              <a:ext cx="2772" cy="4428"/>
            </a:xfrm>
            <a:custGeom>
              <a:avLst/>
              <a:gdLst>
                <a:gd name="T0" fmla="+- 0 1863 1863"/>
                <a:gd name="T1" fmla="*/ T0 w 2201"/>
                <a:gd name="T2" fmla="+- 0 312 -3029"/>
                <a:gd name="T3" fmla="*/ 312 h 4381"/>
                <a:gd name="T4" fmla="+- 0 1874 1863"/>
                <a:gd name="T5" fmla="*/ T4 w 2201"/>
                <a:gd name="T6" fmla="+- 0 247 -3029"/>
                <a:gd name="T7" fmla="*/ 247 h 4381"/>
                <a:gd name="T8" fmla="+- 0 1903 1863"/>
                <a:gd name="T9" fmla="*/ T8 w 2201"/>
                <a:gd name="T10" fmla="+- 0 190 -3029"/>
                <a:gd name="T11" fmla="*/ 190 h 4381"/>
                <a:gd name="T12" fmla="+- 0 1948 1863"/>
                <a:gd name="T13" fmla="*/ T12 w 2201"/>
                <a:gd name="T14" fmla="+- 0 145 -3029"/>
                <a:gd name="T15" fmla="*/ 145 h 4381"/>
                <a:gd name="T16" fmla="+- 0 2005 1863"/>
                <a:gd name="T17" fmla="*/ T16 w 2201"/>
                <a:gd name="T18" fmla="+- 0 115 -3029"/>
                <a:gd name="T19" fmla="*/ 115 h 4381"/>
                <a:gd name="T20" fmla="+- 0 2071 1863"/>
                <a:gd name="T21" fmla="*/ T20 w 2201"/>
                <a:gd name="T22" fmla="+- 0 105 -3029"/>
                <a:gd name="T23" fmla="*/ 105 h 4381"/>
                <a:gd name="T24" fmla="+- 0 2921 1863"/>
                <a:gd name="T25" fmla="*/ T24 w 2201"/>
                <a:gd name="T26" fmla="+- 0 105 -3029"/>
                <a:gd name="T27" fmla="*/ 105 h 4381"/>
                <a:gd name="T28" fmla="+- 0 4063 1863"/>
                <a:gd name="T29" fmla="*/ T28 w 2201"/>
                <a:gd name="T30" fmla="+- 0 -3029 -3029"/>
                <a:gd name="T31" fmla="*/ -3029 h 4381"/>
                <a:gd name="T32" fmla="+- 0 3375 1863"/>
                <a:gd name="T33" fmla="*/ T32 w 2201"/>
                <a:gd name="T34" fmla="+- 0 105 -3029"/>
                <a:gd name="T35" fmla="*/ 105 h 4381"/>
                <a:gd name="T36" fmla="+- 0 3470 1863"/>
                <a:gd name="T37" fmla="*/ T36 w 2201"/>
                <a:gd name="T38" fmla="+- 0 105 -3029"/>
                <a:gd name="T39" fmla="*/ 105 h 4381"/>
                <a:gd name="T40" fmla="+- 0 3535 1863"/>
                <a:gd name="T41" fmla="*/ T40 w 2201"/>
                <a:gd name="T42" fmla="+- 0 115 -3029"/>
                <a:gd name="T43" fmla="*/ 115 h 4381"/>
                <a:gd name="T44" fmla="+- 0 3592 1863"/>
                <a:gd name="T45" fmla="*/ T44 w 2201"/>
                <a:gd name="T46" fmla="+- 0 145 -3029"/>
                <a:gd name="T47" fmla="*/ 145 h 4381"/>
                <a:gd name="T48" fmla="+- 0 3637 1863"/>
                <a:gd name="T49" fmla="*/ T48 w 2201"/>
                <a:gd name="T50" fmla="+- 0 190 -3029"/>
                <a:gd name="T51" fmla="*/ 190 h 4381"/>
                <a:gd name="T52" fmla="+- 0 3667 1863"/>
                <a:gd name="T53" fmla="*/ T52 w 2201"/>
                <a:gd name="T54" fmla="+- 0 247 -3029"/>
                <a:gd name="T55" fmla="*/ 247 h 4381"/>
                <a:gd name="T56" fmla="+- 0 3677 1863"/>
                <a:gd name="T57" fmla="*/ T56 w 2201"/>
                <a:gd name="T58" fmla="+- 0 312 -3029"/>
                <a:gd name="T59" fmla="*/ 312 h 4381"/>
                <a:gd name="T60" fmla="+- 0 3677 1863"/>
                <a:gd name="T61" fmla="*/ T60 w 2201"/>
                <a:gd name="T62" fmla="+- 0 624 -3029"/>
                <a:gd name="T63" fmla="*/ 624 h 4381"/>
                <a:gd name="T64" fmla="+- 0 3677 1863"/>
                <a:gd name="T65" fmla="*/ T64 w 2201"/>
                <a:gd name="T66" fmla="+- 0 1144 -3029"/>
                <a:gd name="T67" fmla="*/ 1144 h 4381"/>
                <a:gd name="T68" fmla="+- 0 3667 1863"/>
                <a:gd name="T69" fmla="*/ T68 w 2201"/>
                <a:gd name="T70" fmla="+- 0 1210 -3029"/>
                <a:gd name="T71" fmla="*/ 1210 h 4381"/>
                <a:gd name="T72" fmla="+- 0 3637 1863"/>
                <a:gd name="T73" fmla="*/ T72 w 2201"/>
                <a:gd name="T74" fmla="+- 0 1267 -3029"/>
                <a:gd name="T75" fmla="*/ 1267 h 4381"/>
                <a:gd name="T76" fmla="+- 0 3592 1863"/>
                <a:gd name="T77" fmla="*/ T76 w 2201"/>
                <a:gd name="T78" fmla="+- 0 1312 -3029"/>
                <a:gd name="T79" fmla="*/ 1312 h 4381"/>
                <a:gd name="T80" fmla="+- 0 3535 1863"/>
                <a:gd name="T81" fmla="*/ T80 w 2201"/>
                <a:gd name="T82" fmla="+- 0 1341 -3029"/>
                <a:gd name="T83" fmla="*/ 1341 h 4381"/>
                <a:gd name="T84" fmla="+- 0 3470 1863"/>
                <a:gd name="T85" fmla="*/ T84 w 2201"/>
                <a:gd name="T86" fmla="+- 0 1352 -3029"/>
                <a:gd name="T87" fmla="*/ 1352 h 4381"/>
                <a:gd name="T88" fmla="+- 0 3375 1863"/>
                <a:gd name="T89" fmla="*/ T88 w 2201"/>
                <a:gd name="T90" fmla="+- 0 1352 -3029"/>
                <a:gd name="T91" fmla="*/ 1352 h 4381"/>
                <a:gd name="T92" fmla="+- 0 2921 1863"/>
                <a:gd name="T93" fmla="*/ T92 w 2201"/>
                <a:gd name="T94" fmla="+- 0 1352 -3029"/>
                <a:gd name="T95" fmla="*/ 1352 h 4381"/>
                <a:gd name="T96" fmla="+- 0 2071 1863"/>
                <a:gd name="T97" fmla="*/ T96 w 2201"/>
                <a:gd name="T98" fmla="+- 0 1352 -3029"/>
                <a:gd name="T99" fmla="*/ 1352 h 4381"/>
                <a:gd name="T100" fmla="+- 0 2005 1863"/>
                <a:gd name="T101" fmla="*/ T100 w 2201"/>
                <a:gd name="T102" fmla="+- 0 1341 -3029"/>
                <a:gd name="T103" fmla="*/ 1341 h 4381"/>
                <a:gd name="T104" fmla="+- 0 1948 1863"/>
                <a:gd name="T105" fmla="*/ T104 w 2201"/>
                <a:gd name="T106" fmla="+- 0 1312 -3029"/>
                <a:gd name="T107" fmla="*/ 1312 h 4381"/>
                <a:gd name="T108" fmla="+- 0 1903 1863"/>
                <a:gd name="T109" fmla="*/ T108 w 2201"/>
                <a:gd name="T110" fmla="+- 0 1267 -3029"/>
                <a:gd name="T111" fmla="*/ 1267 h 4381"/>
                <a:gd name="T112" fmla="+- 0 1874 1863"/>
                <a:gd name="T113" fmla="*/ T112 w 2201"/>
                <a:gd name="T114" fmla="+- 0 1210 -3029"/>
                <a:gd name="T115" fmla="*/ 1210 h 4381"/>
                <a:gd name="T116" fmla="+- 0 1863 1863"/>
                <a:gd name="T117" fmla="*/ T116 w 2201"/>
                <a:gd name="T118" fmla="+- 0 1144 -3029"/>
                <a:gd name="T119" fmla="*/ 1144 h 4381"/>
                <a:gd name="T120" fmla="+- 0 1863 1863"/>
                <a:gd name="T121" fmla="*/ T120 w 2201"/>
                <a:gd name="T122" fmla="+- 0 624 -3029"/>
                <a:gd name="T123" fmla="*/ 624 h 4381"/>
                <a:gd name="T124" fmla="+- 0 1863 1863"/>
                <a:gd name="T125" fmla="*/ T124 w 2201"/>
                <a:gd name="T126" fmla="+- 0 312 -3029"/>
                <a:gd name="T127" fmla="*/ 312 h 438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2201" h="4381">
                  <a:moveTo>
                    <a:pt x="0" y="3341"/>
                  </a:moveTo>
                  <a:lnTo>
                    <a:pt x="11" y="3276"/>
                  </a:lnTo>
                  <a:lnTo>
                    <a:pt x="40" y="3219"/>
                  </a:lnTo>
                  <a:lnTo>
                    <a:pt x="85" y="3174"/>
                  </a:lnTo>
                  <a:lnTo>
                    <a:pt x="142" y="3144"/>
                  </a:lnTo>
                  <a:lnTo>
                    <a:pt x="208" y="3134"/>
                  </a:lnTo>
                  <a:lnTo>
                    <a:pt x="1058" y="3134"/>
                  </a:lnTo>
                  <a:lnTo>
                    <a:pt x="2200" y="0"/>
                  </a:lnTo>
                  <a:lnTo>
                    <a:pt x="1512" y="3134"/>
                  </a:lnTo>
                  <a:lnTo>
                    <a:pt x="1607" y="3134"/>
                  </a:lnTo>
                  <a:lnTo>
                    <a:pt x="1672" y="3144"/>
                  </a:lnTo>
                  <a:lnTo>
                    <a:pt x="1729" y="3174"/>
                  </a:lnTo>
                  <a:lnTo>
                    <a:pt x="1774" y="3219"/>
                  </a:lnTo>
                  <a:lnTo>
                    <a:pt x="1804" y="3276"/>
                  </a:lnTo>
                  <a:lnTo>
                    <a:pt x="1814" y="3341"/>
                  </a:lnTo>
                  <a:lnTo>
                    <a:pt x="1814" y="3653"/>
                  </a:lnTo>
                  <a:lnTo>
                    <a:pt x="1814" y="4173"/>
                  </a:lnTo>
                  <a:lnTo>
                    <a:pt x="1804" y="4239"/>
                  </a:lnTo>
                  <a:lnTo>
                    <a:pt x="1774" y="4296"/>
                  </a:lnTo>
                  <a:lnTo>
                    <a:pt x="1729" y="4341"/>
                  </a:lnTo>
                  <a:lnTo>
                    <a:pt x="1672" y="4370"/>
                  </a:lnTo>
                  <a:lnTo>
                    <a:pt x="1607" y="4381"/>
                  </a:lnTo>
                  <a:lnTo>
                    <a:pt x="1512" y="4381"/>
                  </a:lnTo>
                  <a:lnTo>
                    <a:pt x="1058" y="4381"/>
                  </a:lnTo>
                  <a:lnTo>
                    <a:pt x="208" y="4381"/>
                  </a:lnTo>
                  <a:lnTo>
                    <a:pt x="142" y="4370"/>
                  </a:lnTo>
                  <a:lnTo>
                    <a:pt x="85" y="4341"/>
                  </a:lnTo>
                  <a:lnTo>
                    <a:pt x="40" y="4296"/>
                  </a:lnTo>
                  <a:lnTo>
                    <a:pt x="11" y="4239"/>
                  </a:lnTo>
                  <a:lnTo>
                    <a:pt x="0" y="4173"/>
                  </a:lnTo>
                  <a:lnTo>
                    <a:pt x="0" y="3653"/>
                  </a:lnTo>
                  <a:lnTo>
                    <a:pt x="0" y="3341"/>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0" name="AutoShape 5"/>
            <p:cNvSpPr>
              <a:spLocks/>
            </p:cNvSpPr>
            <p:nvPr/>
          </p:nvSpPr>
          <p:spPr bwMode="auto">
            <a:xfrm>
              <a:off x="13316" y="-3019"/>
              <a:ext cx="2495" cy="4371"/>
            </a:xfrm>
            <a:custGeom>
              <a:avLst/>
              <a:gdLst>
                <a:gd name="T0" fmla="+- 0 15679 13316"/>
                <a:gd name="T1" fmla="*/ T0 w 2495"/>
                <a:gd name="T2" fmla="+- 0 558 -3019"/>
                <a:gd name="T3" fmla="*/ 558 h 4371"/>
                <a:gd name="T4" fmla="+- 0 13449 13316"/>
                <a:gd name="T5" fmla="*/ T4 w 2495"/>
                <a:gd name="T6" fmla="+- 0 558 -3019"/>
                <a:gd name="T7" fmla="*/ 558 h 4371"/>
                <a:gd name="T8" fmla="+- 0 13397 13316"/>
                <a:gd name="T9" fmla="*/ T8 w 2495"/>
                <a:gd name="T10" fmla="+- 0 569 -3019"/>
                <a:gd name="T11" fmla="*/ 569 h 4371"/>
                <a:gd name="T12" fmla="+- 0 13355 13316"/>
                <a:gd name="T13" fmla="*/ T12 w 2495"/>
                <a:gd name="T14" fmla="+- 0 597 -3019"/>
                <a:gd name="T15" fmla="*/ 597 h 4371"/>
                <a:gd name="T16" fmla="+- 0 13327 13316"/>
                <a:gd name="T17" fmla="*/ T16 w 2495"/>
                <a:gd name="T18" fmla="+- 0 639 -3019"/>
                <a:gd name="T19" fmla="*/ 639 h 4371"/>
                <a:gd name="T20" fmla="+- 0 13316 13316"/>
                <a:gd name="T21" fmla="*/ T20 w 2495"/>
                <a:gd name="T22" fmla="+- 0 690 -3019"/>
                <a:gd name="T23" fmla="*/ 690 h 4371"/>
                <a:gd name="T24" fmla="+- 0 13316 13316"/>
                <a:gd name="T25" fmla="*/ T24 w 2495"/>
                <a:gd name="T26" fmla="+- 0 1220 -3019"/>
                <a:gd name="T27" fmla="*/ 1220 h 4371"/>
                <a:gd name="T28" fmla="+- 0 13327 13316"/>
                <a:gd name="T29" fmla="*/ T28 w 2495"/>
                <a:gd name="T30" fmla="+- 0 1271 -3019"/>
                <a:gd name="T31" fmla="*/ 1271 h 4371"/>
                <a:gd name="T32" fmla="+- 0 13355 13316"/>
                <a:gd name="T33" fmla="*/ T32 w 2495"/>
                <a:gd name="T34" fmla="+- 0 1313 -3019"/>
                <a:gd name="T35" fmla="*/ 1313 h 4371"/>
                <a:gd name="T36" fmla="+- 0 13397 13316"/>
                <a:gd name="T37" fmla="*/ T36 w 2495"/>
                <a:gd name="T38" fmla="+- 0 1342 -3019"/>
                <a:gd name="T39" fmla="*/ 1342 h 4371"/>
                <a:gd name="T40" fmla="+- 0 13449 13316"/>
                <a:gd name="T41" fmla="*/ T40 w 2495"/>
                <a:gd name="T42" fmla="+- 0 1352 -3019"/>
                <a:gd name="T43" fmla="*/ 1352 h 4371"/>
                <a:gd name="T44" fmla="+- 0 15679 13316"/>
                <a:gd name="T45" fmla="*/ T44 w 2495"/>
                <a:gd name="T46" fmla="+- 0 1352 -3019"/>
                <a:gd name="T47" fmla="*/ 1352 h 4371"/>
                <a:gd name="T48" fmla="+- 0 15730 13316"/>
                <a:gd name="T49" fmla="*/ T48 w 2495"/>
                <a:gd name="T50" fmla="+- 0 1342 -3019"/>
                <a:gd name="T51" fmla="*/ 1342 h 4371"/>
                <a:gd name="T52" fmla="+- 0 15772 13316"/>
                <a:gd name="T53" fmla="*/ T52 w 2495"/>
                <a:gd name="T54" fmla="+- 0 1313 -3019"/>
                <a:gd name="T55" fmla="*/ 1313 h 4371"/>
                <a:gd name="T56" fmla="+- 0 15801 13316"/>
                <a:gd name="T57" fmla="*/ T56 w 2495"/>
                <a:gd name="T58" fmla="+- 0 1271 -3019"/>
                <a:gd name="T59" fmla="*/ 1271 h 4371"/>
                <a:gd name="T60" fmla="+- 0 15811 13316"/>
                <a:gd name="T61" fmla="*/ T60 w 2495"/>
                <a:gd name="T62" fmla="+- 0 1220 -3019"/>
                <a:gd name="T63" fmla="*/ 1220 h 4371"/>
                <a:gd name="T64" fmla="+- 0 15811 13316"/>
                <a:gd name="T65" fmla="*/ T64 w 2495"/>
                <a:gd name="T66" fmla="+- 0 690 -3019"/>
                <a:gd name="T67" fmla="*/ 690 h 4371"/>
                <a:gd name="T68" fmla="+- 0 15801 13316"/>
                <a:gd name="T69" fmla="*/ T68 w 2495"/>
                <a:gd name="T70" fmla="+- 0 639 -3019"/>
                <a:gd name="T71" fmla="*/ 639 h 4371"/>
                <a:gd name="T72" fmla="+- 0 15772 13316"/>
                <a:gd name="T73" fmla="*/ T72 w 2495"/>
                <a:gd name="T74" fmla="+- 0 597 -3019"/>
                <a:gd name="T75" fmla="*/ 597 h 4371"/>
                <a:gd name="T76" fmla="+- 0 15730 13316"/>
                <a:gd name="T77" fmla="*/ T76 w 2495"/>
                <a:gd name="T78" fmla="+- 0 569 -3019"/>
                <a:gd name="T79" fmla="*/ 569 h 4371"/>
                <a:gd name="T80" fmla="+- 0 15679 13316"/>
                <a:gd name="T81" fmla="*/ T80 w 2495"/>
                <a:gd name="T82" fmla="+- 0 558 -3019"/>
                <a:gd name="T83" fmla="*/ 558 h 4371"/>
                <a:gd name="T84" fmla="+- 0 15076 13316"/>
                <a:gd name="T85" fmla="*/ T84 w 2495"/>
                <a:gd name="T86" fmla="+- 0 -3019 -3019"/>
                <a:gd name="T87" fmla="*/ -3019 h 4371"/>
                <a:gd name="T88" fmla="+- 0 14772 13316"/>
                <a:gd name="T89" fmla="*/ T88 w 2495"/>
                <a:gd name="T90" fmla="+- 0 558 -3019"/>
                <a:gd name="T91" fmla="*/ 558 h 4371"/>
                <a:gd name="T92" fmla="+- 0 15395 13316"/>
                <a:gd name="T93" fmla="*/ T92 w 2495"/>
                <a:gd name="T94" fmla="+- 0 558 -3019"/>
                <a:gd name="T95" fmla="*/ 558 h 4371"/>
                <a:gd name="T96" fmla="+- 0 15076 13316"/>
                <a:gd name="T97" fmla="*/ T96 w 2495"/>
                <a:gd name="T98" fmla="+- 0 -3019 -3019"/>
                <a:gd name="T99" fmla="*/ -3019 h 43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Lst>
              <a:rect l="0" t="0" r="r" b="b"/>
              <a:pathLst>
                <a:path w="2495" h="4371">
                  <a:moveTo>
                    <a:pt x="2363" y="3577"/>
                  </a:moveTo>
                  <a:lnTo>
                    <a:pt x="133" y="3577"/>
                  </a:lnTo>
                  <a:lnTo>
                    <a:pt x="81" y="3588"/>
                  </a:lnTo>
                  <a:lnTo>
                    <a:pt x="39" y="3616"/>
                  </a:lnTo>
                  <a:lnTo>
                    <a:pt x="11" y="3658"/>
                  </a:lnTo>
                  <a:lnTo>
                    <a:pt x="0" y="3709"/>
                  </a:lnTo>
                  <a:lnTo>
                    <a:pt x="0" y="4239"/>
                  </a:lnTo>
                  <a:lnTo>
                    <a:pt x="11" y="4290"/>
                  </a:lnTo>
                  <a:lnTo>
                    <a:pt x="39" y="4332"/>
                  </a:lnTo>
                  <a:lnTo>
                    <a:pt x="81" y="4361"/>
                  </a:lnTo>
                  <a:lnTo>
                    <a:pt x="133" y="4371"/>
                  </a:lnTo>
                  <a:lnTo>
                    <a:pt x="2363" y="4371"/>
                  </a:lnTo>
                  <a:lnTo>
                    <a:pt x="2414" y="4361"/>
                  </a:lnTo>
                  <a:lnTo>
                    <a:pt x="2456" y="4332"/>
                  </a:lnTo>
                  <a:lnTo>
                    <a:pt x="2485" y="4290"/>
                  </a:lnTo>
                  <a:lnTo>
                    <a:pt x="2495" y="4239"/>
                  </a:lnTo>
                  <a:lnTo>
                    <a:pt x="2495" y="3709"/>
                  </a:lnTo>
                  <a:lnTo>
                    <a:pt x="2485" y="3658"/>
                  </a:lnTo>
                  <a:lnTo>
                    <a:pt x="2456" y="3616"/>
                  </a:lnTo>
                  <a:lnTo>
                    <a:pt x="2414" y="3588"/>
                  </a:lnTo>
                  <a:lnTo>
                    <a:pt x="2363" y="3577"/>
                  </a:lnTo>
                  <a:close/>
                  <a:moveTo>
                    <a:pt x="1760" y="0"/>
                  </a:moveTo>
                  <a:lnTo>
                    <a:pt x="1456" y="3577"/>
                  </a:lnTo>
                  <a:lnTo>
                    <a:pt x="2079" y="3577"/>
                  </a:lnTo>
                  <a:lnTo>
                    <a:pt x="1760"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1" name="Freeform 4"/>
            <p:cNvSpPr>
              <a:spLocks/>
            </p:cNvSpPr>
            <p:nvPr/>
          </p:nvSpPr>
          <p:spPr bwMode="auto">
            <a:xfrm>
              <a:off x="13316" y="-3019"/>
              <a:ext cx="2495" cy="4371"/>
            </a:xfrm>
            <a:custGeom>
              <a:avLst/>
              <a:gdLst>
                <a:gd name="T0" fmla="+- 0 13316 13316"/>
                <a:gd name="T1" fmla="*/ T0 w 2495"/>
                <a:gd name="T2" fmla="+- 0 690 -3019"/>
                <a:gd name="T3" fmla="*/ 690 h 4371"/>
                <a:gd name="T4" fmla="+- 0 13327 13316"/>
                <a:gd name="T5" fmla="*/ T4 w 2495"/>
                <a:gd name="T6" fmla="+- 0 639 -3019"/>
                <a:gd name="T7" fmla="*/ 639 h 4371"/>
                <a:gd name="T8" fmla="+- 0 13355 13316"/>
                <a:gd name="T9" fmla="*/ T8 w 2495"/>
                <a:gd name="T10" fmla="+- 0 597 -3019"/>
                <a:gd name="T11" fmla="*/ 597 h 4371"/>
                <a:gd name="T12" fmla="+- 0 13397 13316"/>
                <a:gd name="T13" fmla="*/ T12 w 2495"/>
                <a:gd name="T14" fmla="+- 0 569 -3019"/>
                <a:gd name="T15" fmla="*/ 569 h 4371"/>
                <a:gd name="T16" fmla="+- 0 13449 13316"/>
                <a:gd name="T17" fmla="*/ T16 w 2495"/>
                <a:gd name="T18" fmla="+- 0 558 -3019"/>
                <a:gd name="T19" fmla="*/ 558 h 4371"/>
                <a:gd name="T20" fmla="+- 0 14772 13316"/>
                <a:gd name="T21" fmla="*/ T20 w 2495"/>
                <a:gd name="T22" fmla="+- 0 558 -3019"/>
                <a:gd name="T23" fmla="*/ 558 h 4371"/>
                <a:gd name="T24" fmla="+- 0 15076 13316"/>
                <a:gd name="T25" fmla="*/ T24 w 2495"/>
                <a:gd name="T26" fmla="+- 0 -3019 -3019"/>
                <a:gd name="T27" fmla="*/ -3019 h 4371"/>
                <a:gd name="T28" fmla="+- 0 15395 13316"/>
                <a:gd name="T29" fmla="*/ T28 w 2495"/>
                <a:gd name="T30" fmla="+- 0 558 -3019"/>
                <a:gd name="T31" fmla="*/ 558 h 4371"/>
                <a:gd name="T32" fmla="+- 0 15679 13316"/>
                <a:gd name="T33" fmla="*/ T32 w 2495"/>
                <a:gd name="T34" fmla="+- 0 558 -3019"/>
                <a:gd name="T35" fmla="*/ 558 h 4371"/>
                <a:gd name="T36" fmla="+- 0 15730 13316"/>
                <a:gd name="T37" fmla="*/ T36 w 2495"/>
                <a:gd name="T38" fmla="+- 0 569 -3019"/>
                <a:gd name="T39" fmla="*/ 569 h 4371"/>
                <a:gd name="T40" fmla="+- 0 15772 13316"/>
                <a:gd name="T41" fmla="*/ T40 w 2495"/>
                <a:gd name="T42" fmla="+- 0 597 -3019"/>
                <a:gd name="T43" fmla="*/ 597 h 4371"/>
                <a:gd name="T44" fmla="+- 0 15801 13316"/>
                <a:gd name="T45" fmla="*/ T44 w 2495"/>
                <a:gd name="T46" fmla="+- 0 639 -3019"/>
                <a:gd name="T47" fmla="*/ 639 h 4371"/>
                <a:gd name="T48" fmla="+- 0 15811 13316"/>
                <a:gd name="T49" fmla="*/ T48 w 2495"/>
                <a:gd name="T50" fmla="+- 0 690 -3019"/>
                <a:gd name="T51" fmla="*/ 690 h 4371"/>
                <a:gd name="T52" fmla="+- 0 15811 13316"/>
                <a:gd name="T53" fmla="*/ T52 w 2495"/>
                <a:gd name="T54" fmla="+- 0 889 -3019"/>
                <a:gd name="T55" fmla="*/ 889 h 4371"/>
                <a:gd name="T56" fmla="+- 0 15811 13316"/>
                <a:gd name="T57" fmla="*/ T56 w 2495"/>
                <a:gd name="T58" fmla="+- 0 1220 -3019"/>
                <a:gd name="T59" fmla="*/ 1220 h 4371"/>
                <a:gd name="T60" fmla="+- 0 15801 13316"/>
                <a:gd name="T61" fmla="*/ T60 w 2495"/>
                <a:gd name="T62" fmla="+- 0 1271 -3019"/>
                <a:gd name="T63" fmla="*/ 1271 h 4371"/>
                <a:gd name="T64" fmla="+- 0 15772 13316"/>
                <a:gd name="T65" fmla="*/ T64 w 2495"/>
                <a:gd name="T66" fmla="+- 0 1313 -3019"/>
                <a:gd name="T67" fmla="*/ 1313 h 4371"/>
                <a:gd name="T68" fmla="+- 0 15730 13316"/>
                <a:gd name="T69" fmla="*/ T68 w 2495"/>
                <a:gd name="T70" fmla="+- 0 1342 -3019"/>
                <a:gd name="T71" fmla="*/ 1342 h 4371"/>
                <a:gd name="T72" fmla="+- 0 15679 13316"/>
                <a:gd name="T73" fmla="*/ T72 w 2495"/>
                <a:gd name="T74" fmla="+- 0 1352 -3019"/>
                <a:gd name="T75" fmla="*/ 1352 h 4371"/>
                <a:gd name="T76" fmla="+- 0 15395 13316"/>
                <a:gd name="T77" fmla="*/ T76 w 2495"/>
                <a:gd name="T78" fmla="+- 0 1352 -3019"/>
                <a:gd name="T79" fmla="*/ 1352 h 4371"/>
                <a:gd name="T80" fmla="+- 0 14772 13316"/>
                <a:gd name="T81" fmla="*/ T80 w 2495"/>
                <a:gd name="T82" fmla="+- 0 1352 -3019"/>
                <a:gd name="T83" fmla="*/ 1352 h 4371"/>
                <a:gd name="T84" fmla="+- 0 13449 13316"/>
                <a:gd name="T85" fmla="*/ T84 w 2495"/>
                <a:gd name="T86" fmla="+- 0 1352 -3019"/>
                <a:gd name="T87" fmla="*/ 1352 h 4371"/>
                <a:gd name="T88" fmla="+- 0 13397 13316"/>
                <a:gd name="T89" fmla="*/ T88 w 2495"/>
                <a:gd name="T90" fmla="+- 0 1342 -3019"/>
                <a:gd name="T91" fmla="*/ 1342 h 4371"/>
                <a:gd name="T92" fmla="+- 0 13355 13316"/>
                <a:gd name="T93" fmla="*/ T92 w 2495"/>
                <a:gd name="T94" fmla="+- 0 1313 -3019"/>
                <a:gd name="T95" fmla="*/ 1313 h 4371"/>
                <a:gd name="T96" fmla="+- 0 13327 13316"/>
                <a:gd name="T97" fmla="*/ T96 w 2495"/>
                <a:gd name="T98" fmla="+- 0 1271 -3019"/>
                <a:gd name="T99" fmla="*/ 1271 h 4371"/>
                <a:gd name="T100" fmla="+- 0 13316 13316"/>
                <a:gd name="T101" fmla="*/ T100 w 2495"/>
                <a:gd name="T102" fmla="+- 0 1220 -3019"/>
                <a:gd name="T103" fmla="*/ 1220 h 4371"/>
                <a:gd name="T104" fmla="+- 0 13316 13316"/>
                <a:gd name="T105" fmla="*/ T104 w 2495"/>
                <a:gd name="T106" fmla="+- 0 889 -3019"/>
                <a:gd name="T107" fmla="*/ 889 h 4371"/>
                <a:gd name="T108" fmla="+- 0 13316 13316"/>
                <a:gd name="T109" fmla="*/ T108 w 2495"/>
                <a:gd name="T110" fmla="+- 0 690 -3019"/>
                <a:gd name="T111" fmla="*/ 690 h 437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Lst>
              <a:rect l="0" t="0" r="r" b="b"/>
              <a:pathLst>
                <a:path w="2495" h="4371">
                  <a:moveTo>
                    <a:pt x="0" y="3709"/>
                  </a:moveTo>
                  <a:lnTo>
                    <a:pt x="11" y="3658"/>
                  </a:lnTo>
                  <a:lnTo>
                    <a:pt x="39" y="3616"/>
                  </a:lnTo>
                  <a:lnTo>
                    <a:pt x="81" y="3588"/>
                  </a:lnTo>
                  <a:lnTo>
                    <a:pt x="133" y="3577"/>
                  </a:lnTo>
                  <a:lnTo>
                    <a:pt x="1456" y="3577"/>
                  </a:lnTo>
                  <a:lnTo>
                    <a:pt x="1760" y="0"/>
                  </a:lnTo>
                  <a:lnTo>
                    <a:pt x="2079" y="3577"/>
                  </a:lnTo>
                  <a:lnTo>
                    <a:pt x="2363" y="3577"/>
                  </a:lnTo>
                  <a:lnTo>
                    <a:pt x="2414" y="3588"/>
                  </a:lnTo>
                  <a:lnTo>
                    <a:pt x="2456" y="3616"/>
                  </a:lnTo>
                  <a:lnTo>
                    <a:pt x="2485" y="3658"/>
                  </a:lnTo>
                  <a:lnTo>
                    <a:pt x="2495" y="3709"/>
                  </a:lnTo>
                  <a:lnTo>
                    <a:pt x="2495" y="3908"/>
                  </a:lnTo>
                  <a:lnTo>
                    <a:pt x="2495" y="4239"/>
                  </a:lnTo>
                  <a:lnTo>
                    <a:pt x="2485" y="4290"/>
                  </a:lnTo>
                  <a:lnTo>
                    <a:pt x="2456" y="4332"/>
                  </a:lnTo>
                  <a:lnTo>
                    <a:pt x="2414" y="4361"/>
                  </a:lnTo>
                  <a:lnTo>
                    <a:pt x="2363" y="4371"/>
                  </a:lnTo>
                  <a:lnTo>
                    <a:pt x="2079" y="4371"/>
                  </a:lnTo>
                  <a:lnTo>
                    <a:pt x="1456" y="4371"/>
                  </a:lnTo>
                  <a:lnTo>
                    <a:pt x="133" y="4371"/>
                  </a:lnTo>
                  <a:lnTo>
                    <a:pt x="81" y="4361"/>
                  </a:lnTo>
                  <a:lnTo>
                    <a:pt x="39" y="4332"/>
                  </a:lnTo>
                  <a:lnTo>
                    <a:pt x="11" y="4290"/>
                  </a:lnTo>
                  <a:lnTo>
                    <a:pt x="0" y="4239"/>
                  </a:lnTo>
                  <a:lnTo>
                    <a:pt x="0" y="3908"/>
                  </a:lnTo>
                  <a:lnTo>
                    <a:pt x="0" y="3709"/>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sp>
          <p:nvSpPr>
            <p:cNvPr id="12" name="AutoShape 3"/>
            <p:cNvSpPr>
              <a:spLocks/>
            </p:cNvSpPr>
            <p:nvPr/>
          </p:nvSpPr>
          <p:spPr bwMode="auto">
            <a:xfrm>
              <a:off x="10594" y="-3051"/>
              <a:ext cx="3419" cy="4403"/>
            </a:xfrm>
            <a:custGeom>
              <a:avLst/>
              <a:gdLst>
                <a:gd name="T0" fmla="+- 0 12201 10595"/>
                <a:gd name="T1" fmla="*/ T0 w 3419"/>
                <a:gd name="T2" fmla="+- 0 105 -3051"/>
                <a:gd name="T3" fmla="*/ 105 h 4403"/>
                <a:gd name="T4" fmla="+- 0 10803 10595"/>
                <a:gd name="T5" fmla="*/ T4 w 3419"/>
                <a:gd name="T6" fmla="+- 0 105 -3051"/>
                <a:gd name="T7" fmla="*/ 105 h 4403"/>
                <a:gd name="T8" fmla="+- 0 10737 10595"/>
                <a:gd name="T9" fmla="*/ T8 w 3419"/>
                <a:gd name="T10" fmla="+- 0 115 -3051"/>
                <a:gd name="T11" fmla="*/ 115 h 4403"/>
                <a:gd name="T12" fmla="+- 0 10680 10595"/>
                <a:gd name="T13" fmla="*/ T12 w 3419"/>
                <a:gd name="T14" fmla="+- 0 145 -3051"/>
                <a:gd name="T15" fmla="*/ 145 h 4403"/>
                <a:gd name="T16" fmla="+- 0 10635 10595"/>
                <a:gd name="T17" fmla="*/ T16 w 3419"/>
                <a:gd name="T18" fmla="+- 0 190 -3051"/>
                <a:gd name="T19" fmla="*/ 190 h 4403"/>
                <a:gd name="T20" fmla="+- 0 10605 10595"/>
                <a:gd name="T21" fmla="*/ T20 w 3419"/>
                <a:gd name="T22" fmla="+- 0 247 -3051"/>
                <a:gd name="T23" fmla="*/ 247 h 4403"/>
                <a:gd name="T24" fmla="+- 0 10595 10595"/>
                <a:gd name="T25" fmla="*/ T24 w 3419"/>
                <a:gd name="T26" fmla="+- 0 312 -3051"/>
                <a:gd name="T27" fmla="*/ 312 h 4403"/>
                <a:gd name="T28" fmla="+- 0 10595 10595"/>
                <a:gd name="T29" fmla="*/ T28 w 3419"/>
                <a:gd name="T30" fmla="+- 0 1144 -3051"/>
                <a:gd name="T31" fmla="*/ 1144 h 4403"/>
                <a:gd name="T32" fmla="+- 0 10605 10595"/>
                <a:gd name="T33" fmla="*/ T32 w 3419"/>
                <a:gd name="T34" fmla="+- 0 1210 -3051"/>
                <a:gd name="T35" fmla="*/ 1210 h 4403"/>
                <a:gd name="T36" fmla="+- 0 10635 10595"/>
                <a:gd name="T37" fmla="*/ T36 w 3419"/>
                <a:gd name="T38" fmla="+- 0 1267 -3051"/>
                <a:gd name="T39" fmla="*/ 1267 h 4403"/>
                <a:gd name="T40" fmla="+- 0 10680 10595"/>
                <a:gd name="T41" fmla="*/ T40 w 3419"/>
                <a:gd name="T42" fmla="+- 0 1312 -3051"/>
                <a:gd name="T43" fmla="*/ 1312 h 4403"/>
                <a:gd name="T44" fmla="+- 0 10737 10595"/>
                <a:gd name="T45" fmla="*/ T44 w 3419"/>
                <a:gd name="T46" fmla="+- 0 1341 -3051"/>
                <a:gd name="T47" fmla="*/ 1341 h 4403"/>
                <a:gd name="T48" fmla="+- 0 10803 10595"/>
                <a:gd name="T49" fmla="*/ T48 w 3419"/>
                <a:gd name="T50" fmla="+- 0 1352 -3051"/>
                <a:gd name="T51" fmla="*/ 1352 h 4403"/>
                <a:gd name="T52" fmla="+- 0 12201 10595"/>
                <a:gd name="T53" fmla="*/ T52 w 3419"/>
                <a:gd name="T54" fmla="+- 0 1352 -3051"/>
                <a:gd name="T55" fmla="*/ 1352 h 4403"/>
                <a:gd name="T56" fmla="+- 0 12267 10595"/>
                <a:gd name="T57" fmla="*/ T56 w 3419"/>
                <a:gd name="T58" fmla="+- 0 1341 -3051"/>
                <a:gd name="T59" fmla="*/ 1341 h 4403"/>
                <a:gd name="T60" fmla="+- 0 12324 10595"/>
                <a:gd name="T61" fmla="*/ T60 w 3419"/>
                <a:gd name="T62" fmla="+- 0 1312 -3051"/>
                <a:gd name="T63" fmla="*/ 1312 h 4403"/>
                <a:gd name="T64" fmla="+- 0 12369 10595"/>
                <a:gd name="T65" fmla="*/ T64 w 3419"/>
                <a:gd name="T66" fmla="+- 0 1267 -3051"/>
                <a:gd name="T67" fmla="*/ 1267 h 4403"/>
                <a:gd name="T68" fmla="+- 0 12399 10595"/>
                <a:gd name="T69" fmla="*/ T68 w 3419"/>
                <a:gd name="T70" fmla="+- 0 1210 -3051"/>
                <a:gd name="T71" fmla="*/ 1210 h 4403"/>
                <a:gd name="T72" fmla="+- 0 12409 10595"/>
                <a:gd name="T73" fmla="*/ T72 w 3419"/>
                <a:gd name="T74" fmla="+- 0 1144 -3051"/>
                <a:gd name="T75" fmla="*/ 1144 h 4403"/>
                <a:gd name="T76" fmla="+- 0 12409 10595"/>
                <a:gd name="T77" fmla="*/ T76 w 3419"/>
                <a:gd name="T78" fmla="+- 0 312 -3051"/>
                <a:gd name="T79" fmla="*/ 312 h 4403"/>
                <a:gd name="T80" fmla="+- 0 12399 10595"/>
                <a:gd name="T81" fmla="*/ T80 w 3419"/>
                <a:gd name="T82" fmla="+- 0 247 -3051"/>
                <a:gd name="T83" fmla="*/ 247 h 4403"/>
                <a:gd name="T84" fmla="+- 0 12369 10595"/>
                <a:gd name="T85" fmla="*/ T84 w 3419"/>
                <a:gd name="T86" fmla="+- 0 190 -3051"/>
                <a:gd name="T87" fmla="*/ 190 h 4403"/>
                <a:gd name="T88" fmla="+- 0 12324 10595"/>
                <a:gd name="T89" fmla="*/ T88 w 3419"/>
                <a:gd name="T90" fmla="+- 0 145 -3051"/>
                <a:gd name="T91" fmla="*/ 145 h 4403"/>
                <a:gd name="T92" fmla="+- 0 12267 10595"/>
                <a:gd name="T93" fmla="*/ T92 w 3419"/>
                <a:gd name="T94" fmla="+- 0 115 -3051"/>
                <a:gd name="T95" fmla="*/ 115 h 4403"/>
                <a:gd name="T96" fmla="+- 0 12201 10595"/>
                <a:gd name="T97" fmla="*/ T96 w 3419"/>
                <a:gd name="T98" fmla="+- 0 105 -3051"/>
                <a:gd name="T99" fmla="*/ 105 h 4403"/>
                <a:gd name="T100" fmla="+- 0 14013 10595"/>
                <a:gd name="T101" fmla="*/ T100 w 3419"/>
                <a:gd name="T102" fmla="+- 0 -3051 -3051"/>
                <a:gd name="T103" fmla="*/ -3051 h 4403"/>
                <a:gd name="T104" fmla="+- 0 11653 10595"/>
                <a:gd name="T105" fmla="*/ T104 w 3419"/>
                <a:gd name="T106" fmla="+- 0 105 -3051"/>
                <a:gd name="T107" fmla="*/ 105 h 4403"/>
                <a:gd name="T108" fmla="+- 0 12107 10595"/>
                <a:gd name="T109" fmla="*/ T108 w 3419"/>
                <a:gd name="T110" fmla="+- 0 105 -3051"/>
                <a:gd name="T111" fmla="*/ 105 h 4403"/>
                <a:gd name="T112" fmla="+- 0 14013 10595"/>
                <a:gd name="T113" fmla="*/ T112 w 3419"/>
                <a:gd name="T114" fmla="+- 0 -3051 -3051"/>
                <a:gd name="T115" fmla="*/ -3051 h 44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Lst>
              <a:rect l="0" t="0" r="r" b="b"/>
              <a:pathLst>
                <a:path w="3419" h="4403">
                  <a:moveTo>
                    <a:pt x="1606" y="3156"/>
                  </a:moveTo>
                  <a:lnTo>
                    <a:pt x="208" y="3156"/>
                  </a:lnTo>
                  <a:lnTo>
                    <a:pt x="142" y="3166"/>
                  </a:lnTo>
                  <a:lnTo>
                    <a:pt x="85" y="3196"/>
                  </a:lnTo>
                  <a:lnTo>
                    <a:pt x="40" y="3241"/>
                  </a:lnTo>
                  <a:lnTo>
                    <a:pt x="10" y="3298"/>
                  </a:lnTo>
                  <a:lnTo>
                    <a:pt x="0" y="3363"/>
                  </a:lnTo>
                  <a:lnTo>
                    <a:pt x="0" y="4195"/>
                  </a:lnTo>
                  <a:lnTo>
                    <a:pt x="10" y="4261"/>
                  </a:lnTo>
                  <a:lnTo>
                    <a:pt x="40" y="4318"/>
                  </a:lnTo>
                  <a:lnTo>
                    <a:pt x="85" y="4363"/>
                  </a:lnTo>
                  <a:lnTo>
                    <a:pt x="142" y="4392"/>
                  </a:lnTo>
                  <a:lnTo>
                    <a:pt x="208" y="4403"/>
                  </a:lnTo>
                  <a:lnTo>
                    <a:pt x="1606" y="4403"/>
                  </a:lnTo>
                  <a:lnTo>
                    <a:pt x="1672" y="4392"/>
                  </a:lnTo>
                  <a:lnTo>
                    <a:pt x="1729" y="4363"/>
                  </a:lnTo>
                  <a:lnTo>
                    <a:pt x="1774" y="4318"/>
                  </a:lnTo>
                  <a:lnTo>
                    <a:pt x="1804" y="4261"/>
                  </a:lnTo>
                  <a:lnTo>
                    <a:pt x="1814" y="4195"/>
                  </a:lnTo>
                  <a:lnTo>
                    <a:pt x="1814" y="3363"/>
                  </a:lnTo>
                  <a:lnTo>
                    <a:pt x="1804" y="3298"/>
                  </a:lnTo>
                  <a:lnTo>
                    <a:pt x="1774" y="3241"/>
                  </a:lnTo>
                  <a:lnTo>
                    <a:pt x="1729" y="3196"/>
                  </a:lnTo>
                  <a:lnTo>
                    <a:pt x="1672" y="3166"/>
                  </a:lnTo>
                  <a:lnTo>
                    <a:pt x="1606" y="3156"/>
                  </a:lnTo>
                  <a:close/>
                  <a:moveTo>
                    <a:pt x="3418" y="0"/>
                  </a:moveTo>
                  <a:lnTo>
                    <a:pt x="1058" y="3156"/>
                  </a:lnTo>
                  <a:lnTo>
                    <a:pt x="1512" y="3156"/>
                  </a:lnTo>
                  <a:lnTo>
                    <a:pt x="3418" y="0"/>
                  </a:lnTo>
                  <a:close/>
                </a:path>
              </a:pathLst>
            </a:custGeom>
            <a:solidFill>
              <a:srgbClr val="00CC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dirty="0"/>
            </a:p>
          </p:txBody>
        </p:sp>
        <p:sp>
          <p:nvSpPr>
            <p:cNvPr id="13" name="Freeform 2"/>
            <p:cNvSpPr>
              <a:spLocks/>
            </p:cNvSpPr>
            <p:nvPr/>
          </p:nvSpPr>
          <p:spPr bwMode="auto">
            <a:xfrm>
              <a:off x="10594" y="-3051"/>
              <a:ext cx="3419" cy="4403"/>
            </a:xfrm>
            <a:custGeom>
              <a:avLst/>
              <a:gdLst>
                <a:gd name="T0" fmla="+- 0 10595 10595"/>
                <a:gd name="T1" fmla="*/ T0 w 3419"/>
                <a:gd name="T2" fmla="+- 0 312 -3051"/>
                <a:gd name="T3" fmla="*/ 312 h 4403"/>
                <a:gd name="T4" fmla="+- 0 10605 10595"/>
                <a:gd name="T5" fmla="*/ T4 w 3419"/>
                <a:gd name="T6" fmla="+- 0 247 -3051"/>
                <a:gd name="T7" fmla="*/ 247 h 4403"/>
                <a:gd name="T8" fmla="+- 0 10635 10595"/>
                <a:gd name="T9" fmla="*/ T8 w 3419"/>
                <a:gd name="T10" fmla="+- 0 190 -3051"/>
                <a:gd name="T11" fmla="*/ 190 h 4403"/>
                <a:gd name="T12" fmla="+- 0 10680 10595"/>
                <a:gd name="T13" fmla="*/ T12 w 3419"/>
                <a:gd name="T14" fmla="+- 0 145 -3051"/>
                <a:gd name="T15" fmla="*/ 145 h 4403"/>
                <a:gd name="T16" fmla="+- 0 10737 10595"/>
                <a:gd name="T17" fmla="*/ T16 w 3419"/>
                <a:gd name="T18" fmla="+- 0 115 -3051"/>
                <a:gd name="T19" fmla="*/ 115 h 4403"/>
                <a:gd name="T20" fmla="+- 0 10803 10595"/>
                <a:gd name="T21" fmla="*/ T20 w 3419"/>
                <a:gd name="T22" fmla="+- 0 105 -3051"/>
                <a:gd name="T23" fmla="*/ 105 h 4403"/>
                <a:gd name="T24" fmla="+- 0 11653 10595"/>
                <a:gd name="T25" fmla="*/ T24 w 3419"/>
                <a:gd name="T26" fmla="+- 0 105 -3051"/>
                <a:gd name="T27" fmla="*/ 105 h 4403"/>
                <a:gd name="T28" fmla="+- 0 14013 10595"/>
                <a:gd name="T29" fmla="*/ T28 w 3419"/>
                <a:gd name="T30" fmla="+- 0 -3051 -3051"/>
                <a:gd name="T31" fmla="*/ -3051 h 4403"/>
                <a:gd name="T32" fmla="+- 0 12107 10595"/>
                <a:gd name="T33" fmla="*/ T32 w 3419"/>
                <a:gd name="T34" fmla="+- 0 105 -3051"/>
                <a:gd name="T35" fmla="*/ 105 h 4403"/>
                <a:gd name="T36" fmla="+- 0 12201 10595"/>
                <a:gd name="T37" fmla="*/ T36 w 3419"/>
                <a:gd name="T38" fmla="+- 0 105 -3051"/>
                <a:gd name="T39" fmla="*/ 105 h 4403"/>
                <a:gd name="T40" fmla="+- 0 12267 10595"/>
                <a:gd name="T41" fmla="*/ T40 w 3419"/>
                <a:gd name="T42" fmla="+- 0 115 -3051"/>
                <a:gd name="T43" fmla="*/ 115 h 4403"/>
                <a:gd name="T44" fmla="+- 0 12324 10595"/>
                <a:gd name="T45" fmla="*/ T44 w 3419"/>
                <a:gd name="T46" fmla="+- 0 145 -3051"/>
                <a:gd name="T47" fmla="*/ 145 h 4403"/>
                <a:gd name="T48" fmla="+- 0 12369 10595"/>
                <a:gd name="T49" fmla="*/ T48 w 3419"/>
                <a:gd name="T50" fmla="+- 0 190 -3051"/>
                <a:gd name="T51" fmla="*/ 190 h 4403"/>
                <a:gd name="T52" fmla="+- 0 12399 10595"/>
                <a:gd name="T53" fmla="*/ T52 w 3419"/>
                <a:gd name="T54" fmla="+- 0 247 -3051"/>
                <a:gd name="T55" fmla="*/ 247 h 4403"/>
                <a:gd name="T56" fmla="+- 0 12409 10595"/>
                <a:gd name="T57" fmla="*/ T56 w 3419"/>
                <a:gd name="T58" fmla="+- 0 312 -3051"/>
                <a:gd name="T59" fmla="*/ 312 h 4403"/>
                <a:gd name="T60" fmla="+- 0 12409 10595"/>
                <a:gd name="T61" fmla="*/ T60 w 3419"/>
                <a:gd name="T62" fmla="+- 0 624 -3051"/>
                <a:gd name="T63" fmla="*/ 624 h 4403"/>
                <a:gd name="T64" fmla="+- 0 12409 10595"/>
                <a:gd name="T65" fmla="*/ T64 w 3419"/>
                <a:gd name="T66" fmla="+- 0 1144 -3051"/>
                <a:gd name="T67" fmla="*/ 1144 h 4403"/>
                <a:gd name="T68" fmla="+- 0 12399 10595"/>
                <a:gd name="T69" fmla="*/ T68 w 3419"/>
                <a:gd name="T70" fmla="+- 0 1210 -3051"/>
                <a:gd name="T71" fmla="*/ 1210 h 4403"/>
                <a:gd name="T72" fmla="+- 0 12369 10595"/>
                <a:gd name="T73" fmla="*/ T72 w 3419"/>
                <a:gd name="T74" fmla="+- 0 1267 -3051"/>
                <a:gd name="T75" fmla="*/ 1267 h 4403"/>
                <a:gd name="T76" fmla="+- 0 12324 10595"/>
                <a:gd name="T77" fmla="*/ T76 w 3419"/>
                <a:gd name="T78" fmla="+- 0 1312 -3051"/>
                <a:gd name="T79" fmla="*/ 1312 h 4403"/>
                <a:gd name="T80" fmla="+- 0 12267 10595"/>
                <a:gd name="T81" fmla="*/ T80 w 3419"/>
                <a:gd name="T82" fmla="+- 0 1341 -3051"/>
                <a:gd name="T83" fmla="*/ 1341 h 4403"/>
                <a:gd name="T84" fmla="+- 0 12201 10595"/>
                <a:gd name="T85" fmla="*/ T84 w 3419"/>
                <a:gd name="T86" fmla="+- 0 1352 -3051"/>
                <a:gd name="T87" fmla="*/ 1352 h 4403"/>
                <a:gd name="T88" fmla="+- 0 12107 10595"/>
                <a:gd name="T89" fmla="*/ T88 w 3419"/>
                <a:gd name="T90" fmla="+- 0 1352 -3051"/>
                <a:gd name="T91" fmla="*/ 1352 h 4403"/>
                <a:gd name="T92" fmla="+- 0 11653 10595"/>
                <a:gd name="T93" fmla="*/ T92 w 3419"/>
                <a:gd name="T94" fmla="+- 0 1352 -3051"/>
                <a:gd name="T95" fmla="*/ 1352 h 4403"/>
                <a:gd name="T96" fmla="+- 0 10803 10595"/>
                <a:gd name="T97" fmla="*/ T96 w 3419"/>
                <a:gd name="T98" fmla="+- 0 1352 -3051"/>
                <a:gd name="T99" fmla="*/ 1352 h 4403"/>
                <a:gd name="T100" fmla="+- 0 10737 10595"/>
                <a:gd name="T101" fmla="*/ T100 w 3419"/>
                <a:gd name="T102" fmla="+- 0 1341 -3051"/>
                <a:gd name="T103" fmla="*/ 1341 h 4403"/>
                <a:gd name="T104" fmla="+- 0 10680 10595"/>
                <a:gd name="T105" fmla="*/ T104 w 3419"/>
                <a:gd name="T106" fmla="+- 0 1312 -3051"/>
                <a:gd name="T107" fmla="*/ 1312 h 4403"/>
                <a:gd name="T108" fmla="+- 0 10635 10595"/>
                <a:gd name="T109" fmla="*/ T108 w 3419"/>
                <a:gd name="T110" fmla="+- 0 1267 -3051"/>
                <a:gd name="T111" fmla="*/ 1267 h 4403"/>
                <a:gd name="T112" fmla="+- 0 10605 10595"/>
                <a:gd name="T113" fmla="*/ T112 w 3419"/>
                <a:gd name="T114" fmla="+- 0 1210 -3051"/>
                <a:gd name="T115" fmla="*/ 1210 h 4403"/>
                <a:gd name="T116" fmla="+- 0 10595 10595"/>
                <a:gd name="T117" fmla="*/ T116 w 3419"/>
                <a:gd name="T118" fmla="+- 0 1144 -3051"/>
                <a:gd name="T119" fmla="*/ 1144 h 4403"/>
                <a:gd name="T120" fmla="+- 0 10595 10595"/>
                <a:gd name="T121" fmla="*/ T120 w 3419"/>
                <a:gd name="T122" fmla="+- 0 624 -3051"/>
                <a:gd name="T123" fmla="*/ 624 h 4403"/>
                <a:gd name="T124" fmla="+- 0 10595 10595"/>
                <a:gd name="T125" fmla="*/ T124 w 3419"/>
                <a:gd name="T126" fmla="+- 0 312 -3051"/>
                <a:gd name="T127" fmla="*/ 312 h 44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Lst>
              <a:rect l="0" t="0" r="r" b="b"/>
              <a:pathLst>
                <a:path w="3419" h="4403">
                  <a:moveTo>
                    <a:pt x="0" y="3363"/>
                  </a:moveTo>
                  <a:lnTo>
                    <a:pt x="10" y="3298"/>
                  </a:lnTo>
                  <a:lnTo>
                    <a:pt x="40" y="3241"/>
                  </a:lnTo>
                  <a:lnTo>
                    <a:pt x="85" y="3196"/>
                  </a:lnTo>
                  <a:lnTo>
                    <a:pt x="142" y="3166"/>
                  </a:lnTo>
                  <a:lnTo>
                    <a:pt x="208" y="3156"/>
                  </a:lnTo>
                  <a:lnTo>
                    <a:pt x="1058" y="3156"/>
                  </a:lnTo>
                  <a:lnTo>
                    <a:pt x="3418" y="0"/>
                  </a:lnTo>
                  <a:lnTo>
                    <a:pt x="1512" y="3156"/>
                  </a:lnTo>
                  <a:lnTo>
                    <a:pt x="1606" y="3156"/>
                  </a:lnTo>
                  <a:lnTo>
                    <a:pt x="1672" y="3166"/>
                  </a:lnTo>
                  <a:lnTo>
                    <a:pt x="1729" y="3196"/>
                  </a:lnTo>
                  <a:lnTo>
                    <a:pt x="1774" y="3241"/>
                  </a:lnTo>
                  <a:lnTo>
                    <a:pt x="1804" y="3298"/>
                  </a:lnTo>
                  <a:lnTo>
                    <a:pt x="1814" y="3363"/>
                  </a:lnTo>
                  <a:lnTo>
                    <a:pt x="1814" y="3675"/>
                  </a:lnTo>
                  <a:lnTo>
                    <a:pt x="1814" y="4195"/>
                  </a:lnTo>
                  <a:lnTo>
                    <a:pt x="1804" y="4261"/>
                  </a:lnTo>
                  <a:lnTo>
                    <a:pt x="1774" y="4318"/>
                  </a:lnTo>
                  <a:lnTo>
                    <a:pt x="1729" y="4363"/>
                  </a:lnTo>
                  <a:lnTo>
                    <a:pt x="1672" y="4392"/>
                  </a:lnTo>
                  <a:lnTo>
                    <a:pt x="1606" y="4403"/>
                  </a:lnTo>
                  <a:lnTo>
                    <a:pt x="1512" y="4403"/>
                  </a:lnTo>
                  <a:lnTo>
                    <a:pt x="1058" y="4403"/>
                  </a:lnTo>
                  <a:lnTo>
                    <a:pt x="208" y="4403"/>
                  </a:lnTo>
                  <a:lnTo>
                    <a:pt x="142" y="4392"/>
                  </a:lnTo>
                  <a:lnTo>
                    <a:pt x="85" y="4363"/>
                  </a:lnTo>
                  <a:lnTo>
                    <a:pt x="40" y="4318"/>
                  </a:lnTo>
                  <a:lnTo>
                    <a:pt x="10" y="4261"/>
                  </a:lnTo>
                  <a:lnTo>
                    <a:pt x="0" y="4195"/>
                  </a:lnTo>
                  <a:lnTo>
                    <a:pt x="0" y="3675"/>
                  </a:lnTo>
                  <a:lnTo>
                    <a:pt x="0" y="3363"/>
                  </a:lnTo>
                  <a:close/>
                </a:path>
              </a:pathLst>
            </a:custGeom>
            <a:noFill/>
            <a:ln w="25400">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dirty="0"/>
            </a:p>
          </p:txBody>
        </p:sp>
      </p:grpSp>
      <p:pic>
        <p:nvPicPr>
          <p:cNvPr id="2059"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2508" y="3681123"/>
            <a:ext cx="2193925" cy="58261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4"/>
          <p:cNvSpPr>
            <a:spLocks noChangeArrowheads="1"/>
          </p:cNvSpPr>
          <p:nvPr/>
        </p:nvSpPr>
        <p:spPr bwMode="auto">
          <a:xfrm>
            <a:off x="1829643" y="1997917"/>
            <a:ext cx="492443"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endParaRPr kumimoji="0" lang="fr-FR" altLang="fr-FR" sz="2000" b="0" i="0" u="none" strike="noStrike" cap="none" normalizeH="0" baseline="0" dirty="0">
              <a:ln>
                <a:noFill/>
              </a:ln>
              <a:solidFill>
                <a:srgbClr val="FFFF00"/>
              </a:solidFill>
              <a:effectLst/>
              <a:latin typeface="Arial" panose="020B0604020202020204" pitchFamily="34" charset="0"/>
              <a:ea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br>
              <a:rPr kumimoji="0" lang="fr-FR" altLang="fr-FR" sz="2000" b="0" i="0" u="none" strike="noStrike" cap="none" normalizeH="0" baseline="0" dirty="0">
                <a:ln>
                  <a:noFill/>
                </a:ln>
                <a:solidFill>
                  <a:schemeClr val="tx1"/>
                </a:solidFill>
                <a:effectLst/>
                <a:latin typeface="Arial" panose="020B0604020202020204" pitchFamily="34" charset="0"/>
                <a:ea typeface="Arial" panose="020B0604020202020204" pitchFamily="34" charset="0"/>
              </a:rPr>
            </a:br>
            <a:endParaRPr kumimoji="0" lang="fr-FR" altLang="fr-FR" sz="800" b="0" i="0" u="none" strike="noStrike" cap="none" normalizeH="0" baseline="0" dirty="0">
              <a:ln>
                <a:noFill/>
              </a:ln>
              <a:solidFill>
                <a:schemeClr val="tx1"/>
              </a:solidFill>
              <a:effectLst/>
              <a:latin typeface="Arial" panose="020B0604020202020204" pitchFamily="34" charset="0"/>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18" name="Rectangle 17"/>
          <p:cNvSpPr/>
          <p:nvPr/>
        </p:nvSpPr>
        <p:spPr>
          <a:xfrm>
            <a:off x="1511732" y="5541063"/>
            <a:ext cx="1368836" cy="646331"/>
          </a:xfrm>
          <a:prstGeom prst="rect">
            <a:avLst/>
          </a:prstGeom>
        </p:spPr>
        <p:txBody>
          <a:bodyPr wrap="none">
            <a:spAutoFit/>
          </a:bodyPr>
          <a:lstStyle/>
          <a:p>
            <a:r>
              <a:rPr lang="fr-FR" dirty="0"/>
              <a:t>Condition</a:t>
            </a:r>
          </a:p>
          <a:p>
            <a:r>
              <a:rPr lang="fr-FR" dirty="0"/>
              <a:t> de  START</a:t>
            </a:r>
          </a:p>
        </p:txBody>
      </p:sp>
      <p:sp>
        <p:nvSpPr>
          <p:cNvPr id="19" name="Rectangle 18"/>
          <p:cNvSpPr/>
          <p:nvPr/>
        </p:nvSpPr>
        <p:spPr>
          <a:xfrm>
            <a:off x="7143958" y="5570572"/>
            <a:ext cx="1125629" cy="646331"/>
          </a:xfrm>
          <a:prstGeom prst="rect">
            <a:avLst/>
          </a:prstGeom>
        </p:spPr>
        <p:txBody>
          <a:bodyPr wrap="none">
            <a:spAutoFit/>
          </a:bodyPr>
          <a:lstStyle/>
          <a:p>
            <a:r>
              <a:rPr lang="fr-FR" dirty="0"/>
              <a:t>Bit </a:t>
            </a:r>
          </a:p>
          <a:p>
            <a:r>
              <a:rPr lang="fr-FR" dirty="0"/>
              <a:t>d'écriture</a:t>
            </a:r>
          </a:p>
        </p:txBody>
      </p:sp>
      <p:sp>
        <p:nvSpPr>
          <p:cNvPr id="20" name="Rectangle 19"/>
          <p:cNvSpPr/>
          <p:nvPr/>
        </p:nvSpPr>
        <p:spPr>
          <a:xfrm>
            <a:off x="8898996" y="5818062"/>
            <a:ext cx="1531188" cy="369332"/>
          </a:xfrm>
          <a:prstGeom prst="rect">
            <a:avLst/>
          </a:prstGeom>
        </p:spPr>
        <p:txBody>
          <a:bodyPr wrap="none">
            <a:spAutoFit/>
          </a:bodyPr>
          <a:lstStyle/>
          <a:p>
            <a:r>
              <a:rPr lang="fr-FR" dirty="0"/>
              <a:t>Acquittement</a:t>
            </a:r>
          </a:p>
        </p:txBody>
      </p:sp>
      <p:sp>
        <p:nvSpPr>
          <p:cNvPr id="21" name="Rectangle 20"/>
          <p:cNvSpPr/>
          <p:nvPr/>
        </p:nvSpPr>
        <p:spPr>
          <a:xfrm>
            <a:off x="353138" y="201368"/>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3.6.2 Prise de contrôle du bus en écriture</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44788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25.png"/>
          <p:cNvPicPr/>
          <p:nvPr/>
        </p:nvPicPr>
        <p:blipFill>
          <a:blip r:embed="rId2" cstate="print"/>
          <a:stretch>
            <a:fillRect/>
          </a:stretch>
        </p:blipFill>
        <p:spPr>
          <a:xfrm>
            <a:off x="419224" y="2008326"/>
            <a:ext cx="11365408" cy="2500794"/>
          </a:xfrm>
          <a:prstGeom prst="rect">
            <a:avLst/>
          </a:prstGeom>
        </p:spPr>
      </p:pic>
      <p:sp>
        <p:nvSpPr>
          <p:cNvPr id="7" name="Rectangle 6"/>
          <p:cNvSpPr/>
          <p:nvPr/>
        </p:nvSpPr>
        <p:spPr>
          <a:xfrm>
            <a:off x="357764"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3.6.3 Prise de contrôle du bus en Lecture</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02545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a:t>CESI FISA S3E A4  Bus de Terrain NAI 2020</a:t>
            </a:r>
            <a:endParaRPr lang="fr-FR" dirty="0"/>
          </a:p>
        </p:txBody>
      </p:sp>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1.1Synoptique </a:t>
            </a:r>
          </a:p>
        </p:txBody>
      </p:sp>
      <p:sp>
        <p:nvSpPr>
          <p:cNvPr id="5" name="ZoneTexte 4"/>
          <p:cNvSpPr txBox="1"/>
          <p:nvPr/>
        </p:nvSpPr>
        <p:spPr>
          <a:xfrm>
            <a:off x="224107" y="1916832"/>
            <a:ext cx="2343501" cy="1477328"/>
          </a:xfrm>
          <a:prstGeom prst="rect">
            <a:avLst/>
          </a:prstGeom>
          <a:noFill/>
        </p:spPr>
        <p:txBody>
          <a:bodyPr wrap="square" rtlCol="0">
            <a:spAutoFit/>
          </a:bodyPr>
          <a:lstStyle/>
          <a:p>
            <a:r>
              <a:rPr lang="fr-FR" dirty="0"/>
              <a:t>Implantation générale :</a:t>
            </a:r>
          </a:p>
          <a:p>
            <a:endParaRPr lang="fr-FR" dirty="0"/>
          </a:p>
          <a:p>
            <a:r>
              <a:rPr lang="fr-FR" dirty="0"/>
              <a:t>Connection de l’afficheur graphique</a:t>
            </a:r>
          </a:p>
        </p:txBody>
      </p:sp>
      <p:pic>
        <p:nvPicPr>
          <p:cNvPr id="2" name="Image 1"/>
          <p:cNvPicPr>
            <a:picLocks noChangeAspect="1"/>
          </p:cNvPicPr>
          <p:nvPr/>
        </p:nvPicPr>
        <p:blipFill>
          <a:blip r:embed="rId2"/>
          <a:stretch>
            <a:fillRect/>
          </a:stretch>
        </p:blipFill>
        <p:spPr>
          <a:xfrm>
            <a:off x="3466605" y="560096"/>
            <a:ext cx="8496944" cy="6044218"/>
          </a:xfrm>
          <a:prstGeom prst="rect">
            <a:avLst/>
          </a:prstGeom>
        </p:spPr>
      </p:pic>
    </p:spTree>
    <p:extLst>
      <p:ext uri="{BB962C8B-B14F-4D97-AF65-F5344CB8AC3E}">
        <p14:creationId xmlns:p14="http://schemas.microsoft.com/office/powerpoint/2010/main" val="937901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27.png"/>
          <p:cNvPicPr/>
          <p:nvPr/>
        </p:nvPicPr>
        <p:blipFill>
          <a:blip r:embed="rId2" cstate="print"/>
          <a:stretch>
            <a:fillRect/>
          </a:stretch>
        </p:blipFill>
        <p:spPr>
          <a:xfrm>
            <a:off x="432048" y="1628800"/>
            <a:ext cx="11568608" cy="3096344"/>
          </a:xfrm>
          <a:prstGeom prst="rect">
            <a:avLst/>
          </a:prstGeom>
        </p:spPr>
      </p:pic>
      <p:sp>
        <p:nvSpPr>
          <p:cNvPr id="7" name="Rectangle 6"/>
          <p:cNvSpPr/>
          <p:nvPr/>
        </p:nvSpPr>
        <p:spPr>
          <a:xfrm>
            <a:off x="335360"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3.6.4 Transmission de données</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49871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29.png"/>
          <p:cNvPicPr/>
          <p:nvPr/>
        </p:nvPicPr>
        <p:blipFill>
          <a:blip r:embed="rId2" cstate="print"/>
          <a:stretch>
            <a:fillRect/>
          </a:stretch>
        </p:blipFill>
        <p:spPr>
          <a:xfrm>
            <a:off x="410674" y="1772816"/>
            <a:ext cx="11517973" cy="3168352"/>
          </a:xfrm>
          <a:prstGeom prst="rect">
            <a:avLst/>
          </a:prstGeom>
        </p:spPr>
      </p:pic>
      <p:sp>
        <p:nvSpPr>
          <p:cNvPr id="7" name="Rectangle 6"/>
          <p:cNvSpPr/>
          <p:nvPr/>
        </p:nvSpPr>
        <p:spPr>
          <a:xfrm>
            <a:off x="335360" y="253277"/>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3.6.5 Libération du bus</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168046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2069927" y="476672"/>
            <a:ext cx="4498415" cy="6158176"/>
          </a:xfrm>
          <a:prstGeom prst="rect">
            <a:avLst/>
          </a:prstGeom>
        </p:spPr>
      </p:pic>
      <p:pic>
        <p:nvPicPr>
          <p:cNvPr id="7" name="Image 6"/>
          <p:cNvPicPr>
            <a:picLocks noChangeAspect="1"/>
          </p:cNvPicPr>
          <p:nvPr/>
        </p:nvPicPr>
        <p:blipFill>
          <a:blip r:embed="rId3"/>
          <a:stretch>
            <a:fillRect/>
          </a:stretch>
        </p:blipFill>
        <p:spPr>
          <a:xfrm>
            <a:off x="6994972" y="349437"/>
            <a:ext cx="4610931" cy="5913255"/>
          </a:xfrm>
          <a:prstGeom prst="rect">
            <a:avLst/>
          </a:prstGeom>
        </p:spPr>
      </p:pic>
      <p:sp>
        <p:nvSpPr>
          <p:cNvPr id="8" name="ZoneTexte 7"/>
          <p:cNvSpPr txBox="1"/>
          <p:nvPr/>
        </p:nvSpPr>
        <p:spPr>
          <a:xfrm>
            <a:off x="119336" y="116632"/>
            <a:ext cx="10513168" cy="923330"/>
          </a:xfrm>
          <a:prstGeom prst="rect">
            <a:avLst/>
          </a:prstGeom>
          <a:noFill/>
        </p:spPr>
        <p:txBody>
          <a:bodyPr wrap="square" rtlCol="0">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3.7 </a:t>
            </a:r>
            <a:r>
              <a:rPr lang="fr-FR" dirty="0">
                <a:solidFill>
                  <a:srgbClr val="FF0000"/>
                </a:solidFill>
              </a:rPr>
              <a:t>Registres </a:t>
            </a:r>
          </a:p>
          <a:p>
            <a:r>
              <a:rPr lang="fr-FR" dirty="0">
                <a:solidFill>
                  <a:srgbClr val="FF0000"/>
                </a:solidFill>
              </a:rPr>
              <a:t>18F87K22</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30081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p:cNvPicPr>
            <a:picLocks noChangeAspect="1"/>
          </p:cNvPicPr>
          <p:nvPr/>
        </p:nvPicPr>
        <p:blipFill>
          <a:blip r:embed="rId2"/>
          <a:stretch>
            <a:fillRect/>
          </a:stretch>
        </p:blipFill>
        <p:spPr>
          <a:xfrm>
            <a:off x="1991544" y="14943"/>
            <a:ext cx="5094120" cy="6772275"/>
          </a:xfrm>
          <a:prstGeom prst="rect">
            <a:avLst/>
          </a:prstGeom>
        </p:spPr>
      </p:pic>
      <p:pic>
        <p:nvPicPr>
          <p:cNvPr id="7" name="Image 6"/>
          <p:cNvPicPr>
            <a:picLocks noChangeAspect="1"/>
          </p:cNvPicPr>
          <p:nvPr/>
        </p:nvPicPr>
        <p:blipFill>
          <a:blip r:embed="rId3"/>
          <a:stretch>
            <a:fillRect/>
          </a:stretch>
        </p:blipFill>
        <p:spPr>
          <a:xfrm>
            <a:off x="6784354" y="21568"/>
            <a:ext cx="5144293" cy="5824465"/>
          </a:xfrm>
          <a:prstGeom prst="rect">
            <a:avLst/>
          </a:prstGeom>
        </p:spPr>
      </p:pic>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856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35360" y="1649403"/>
            <a:ext cx="11856640" cy="461665"/>
          </a:xfrm>
          <a:prstGeom prst="rect">
            <a:avLst/>
          </a:prstGeom>
        </p:spPr>
        <p:txBody>
          <a:bodyPr wrap="square">
            <a:spAutoFit/>
          </a:bodyPr>
          <a:lstStyle/>
          <a:p>
            <a:r>
              <a:rPr lang="en-US" sz="1200" b="1" dirty="0"/>
              <a:t>Cas PCF8591</a:t>
            </a:r>
            <a:endParaRPr lang="fr-FR" sz="1200" dirty="0"/>
          </a:p>
          <a:p>
            <a:r>
              <a:rPr lang="en-US" sz="1200" dirty="0"/>
              <a:t>8-bit A/D and D/A converter  ( voir TP Microcontroleur 1 : N°3 CAN-CAN)</a:t>
            </a:r>
            <a:endParaRPr lang="fr-FR" sz="1200" dirty="0"/>
          </a:p>
        </p:txBody>
      </p:sp>
      <p:pic>
        <p:nvPicPr>
          <p:cNvPr id="8" name="Image 7"/>
          <p:cNvPicPr>
            <a:picLocks noChangeAspect="1"/>
          </p:cNvPicPr>
          <p:nvPr/>
        </p:nvPicPr>
        <p:blipFill rotWithShape="1">
          <a:blip r:embed="rId2"/>
          <a:srcRect l="4978" t="6639" r="57034" b="2292"/>
          <a:stretch/>
        </p:blipFill>
        <p:spPr>
          <a:xfrm>
            <a:off x="582672" y="2419147"/>
            <a:ext cx="2448272" cy="3096345"/>
          </a:xfrm>
          <a:prstGeom prst="rect">
            <a:avLst/>
          </a:prstGeom>
        </p:spPr>
      </p:pic>
      <p:graphicFrame>
        <p:nvGraphicFramePr>
          <p:cNvPr id="2" name="Tableau 1"/>
          <p:cNvGraphicFramePr>
            <a:graphicFrameLocks noGrp="1"/>
          </p:cNvGraphicFramePr>
          <p:nvPr>
            <p:extLst>
              <p:ext uri="{D42A27DB-BD31-4B8C-83A1-F6EECF244321}">
                <p14:modId xmlns:p14="http://schemas.microsoft.com/office/powerpoint/2010/main" val="3853730472"/>
              </p:ext>
            </p:extLst>
          </p:nvPr>
        </p:nvGraphicFramePr>
        <p:xfrm>
          <a:off x="6888088" y="948184"/>
          <a:ext cx="4865256" cy="5313341"/>
        </p:xfrm>
        <a:graphic>
          <a:graphicData uri="http://schemas.openxmlformats.org/drawingml/2006/table">
            <a:tbl>
              <a:tblPr firstRow="1" firstCol="1" lastRow="1" lastCol="1" bandRow="1" bandCol="1">
                <a:tableStyleId>{5C22544A-7EE6-4342-B048-85BDC9FD1C3A}</a:tableStyleId>
              </a:tblPr>
              <a:tblGrid>
                <a:gridCol w="1001760">
                  <a:extLst>
                    <a:ext uri="{9D8B030D-6E8A-4147-A177-3AD203B41FA5}">
                      <a16:colId xmlns:a16="http://schemas.microsoft.com/office/drawing/2014/main" val="2927066539"/>
                    </a:ext>
                  </a:extLst>
                </a:gridCol>
                <a:gridCol w="572145">
                  <a:extLst>
                    <a:ext uri="{9D8B030D-6E8A-4147-A177-3AD203B41FA5}">
                      <a16:colId xmlns:a16="http://schemas.microsoft.com/office/drawing/2014/main" val="1121060500"/>
                    </a:ext>
                  </a:extLst>
                </a:gridCol>
                <a:gridCol w="3291351">
                  <a:extLst>
                    <a:ext uri="{9D8B030D-6E8A-4147-A177-3AD203B41FA5}">
                      <a16:colId xmlns:a16="http://schemas.microsoft.com/office/drawing/2014/main" val="2872716186"/>
                    </a:ext>
                  </a:extLst>
                </a:gridCol>
              </a:tblGrid>
              <a:tr h="362726">
                <a:tc>
                  <a:txBody>
                    <a:bodyPr/>
                    <a:lstStyle/>
                    <a:p>
                      <a:pPr marL="57150">
                        <a:spcBef>
                          <a:spcPts val="290"/>
                        </a:spcBef>
                        <a:spcAft>
                          <a:spcPts val="0"/>
                        </a:spcAft>
                      </a:pPr>
                      <a:r>
                        <a:rPr lang="en-US" sz="1400" dirty="0">
                          <a:solidFill>
                            <a:schemeClr val="tx1"/>
                          </a:solidFill>
                          <a:effectLst/>
                        </a:rPr>
                        <a:t>SYMBOL</a:t>
                      </a:r>
                      <a:endParaRPr lang="fr-FR" sz="14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78740">
                        <a:spcBef>
                          <a:spcPts val="290"/>
                        </a:spcBef>
                        <a:spcAft>
                          <a:spcPts val="0"/>
                        </a:spcAft>
                      </a:pPr>
                      <a:r>
                        <a:rPr lang="en-US" sz="1400" dirty="0">
                          <a:effectLst/>
                        </a:rPr>
                        <a:t>PIN</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23570">
                        <a:spcBef>
                          <a:spcPts val="290"/>
                        </a:spcBef>
                        <a:spcAft>
                          <a:spcPts val="0"/>
                        </a:spcAft>
                      </a:pPr>
                      <a:r>
                        <a:rPr lang="en-US" sz="1400" dirty="0">
                          <a:effectLst/>
                        </a:rPr>
                        <a:t>DESCRIPTION</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592990539"/>
                  </a:ext>
                </a:extLst>
              </a:tr>
              <a:tr h="296103">
                <a:tc>
                  <a:txBody>
                    <a:bodyPr/>
                    <a:lstStyle/>
                    <a:p>
                      <a:pPr marL="43815">
                        <a:spcBef>
                          <a:spcPts val="110"/>
                        </a:spcBef>
                        <a:spcAft>
                          <a:spcPts val="0"/>
                        </a:spcAft>
                      </a:pPr>
                      <a:r>
                        <a:rPr lang="en-US" sz="1400" dirty="0">
                          <a:effectLst/>
                        </a:rPr>
                        <a:t>AINO</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rowSpan="4">
                  <a:txBody>
                    <a:bodyPr/>
                    <a:lstStyle/>
                    <a:p>
                      <a:pPr marL="43815">
                        <a:spcBef>
                          <a:spcPts val="110"/>
                        </a:spcBef>
                        <a:spcAft>
                          <a:spcPts val="0"/>
                        </a:spcAft>
                      </a:pPr>
                      <a:r>
                        <a:rPr lang="en-US" sz="1400" dirty="0">
                          <a:effectLst/>
                        </a:rPr>
                        <a:t> </a:t>
                      </a:r>
                      <a:endParaRPr lang="fr-FR" sz="1400" dirty="0">
                        <a:effectLst/>
                      </a:endParaRPr>
                    </a:p>
                    <a:p>
                      <a:pPr marL="43815" marR="1067435">
                        <a:lnSpc>
                          <a:spcPct val="107000"/>
                        </a:lnSpc>
                        <a:spcBef>
                          <a:spcPts val="585"/>
                        </a:spcBef>
                        <a:spcAft>
                          <a:spcPts val="0"/>
                        </a:spcAft>
                      </a:pPr>
                      <a:r>
                        <a:rPr lang="en-US" sz="1400" dirty="0">
                          <a:effectLst/>
                        </a:rPr>
                        <a:t>analog inputs (A/D converter)</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491990653"/>
                  </a:ext>
                </a:extLst>
              </a:tr>
              <a:tr h="296103">
                <a:tc>
                  <a:txBody>
                    <a:bodyPr/>
                    <a:lstStyle/>
                    <a:p>
                      <a:pPr marL="43815">
                        <a:spcBef>
                          <a:spcPts val="115"/>
                        </a:spcBef>
                        <a:spcAft>
                          <a:spcPts val="0"/>
                        </a:spcAft>
                      </a:pPr>
                      <a:r>
                        <a:rPr lang="en-US" sz="1400" dirty="0">
                          <a:effectLst/>
                        </a:rPr>
                        <a:t>AIN1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5"/>
                        </a:spcBef>
                        <a:spcAft>
                          <a:spcPts val="0"/>
                        </a:spcAft>
                      </a:pPr>
                      <a:r>
                        <a:rPr lang="en-US" sz="1400" dirty="0">
                          <a:effectLst/>
                        </a:rPr>
                        <a:t>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2182602202"/>
                  </a:ext>
                </a:extLst>
              </a:tr>
              <a:tr h="296103">
                <a:tc>
                  <a:txBody>
                    <a:bodyPr/>
                    <a:lstStyle/>
                    <a:p>
                      <a:pPr marL="43815">
                        <a:spcBef>
                          <a:spcPts val="110"/>
                        </a:spcBef>
                        <a:spcAft>
                          <a:spcPts val="0"/>
                        </a:spcAft>
                      </a:pPr>
                      <a:r>
                        <a:rPr lang="en-US" sz="1400" dirty="0">
                          <a:effectLst/>
                        </a:rPr>
                        <a:t>AIN2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4117246039"/>
                  </a:ext>
                </a:extLst>
              </a:tr>
              <a:tr h="296103">
                <a:tc>
                  <a:txBody>
                    <a:bodyPr/>
                    <a:lstStyle/>
                    <a:p>
                      <a:pPr marL="43815">
                        <a:spcBef>
                          <a:spcPts val="110"/>
                        </a:spcBef>
                        <a:spcAft>
                          <a:spcPts val="0"/>
                        </a:spcAft>
                      </a:pPr>
                      <a:r>
                        <a:rPr lang="en-US" sz="1400" dirty="0">
                          <a:effectLst/>
                        </a:rPr>
                        <a:t>AIN3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4</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961364622"/>
                  </a:ext>
                </a:extLst>
              </a:tr>
              <a:tr h="296103">
                <a:tc>
                  <a:txBody>
                    <a:bodyPr/>
                    <a:lstStyle/>
                    <a:p>
                      <a:pPr marL="43815">
                        <a:spcBef>
                          <a:spcPts val="110"/>
                        </a:spcBef>
                        <a:spcAft>
                          <a:spcPts val="0"/>
                        </a:spcAft>
                      </a:pPr>
                      <a:r>
                        <a:rPr lang="en-US" sz="1400" dirty="0">
                          <a:effectLst/>
                        </a:rPr>
                        <a:t>A0</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5</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rowSpan="3">
                  <a:txBody>
                    <a:bodyPr/>
                    <a:lstStyle/>
                    <a:p>
                      <a:pPr marL="43815">
                        <a:spcBef>
                          <a:spcPts val="35"/>
                        </a:spcBef>
                        <a:spcAft>
                          <a:spcPts val="0"/>
                        </a:spcAft>
                      </a:pPr>
                      <a:r>
                        <a:rPr lang="en-US" sz="1400" dirty="0">
                          <a:effectLst/>
                        </a:rPr>
                        <a:t> </a:t>
                      </a:r>
                      <a:endParaRPr lang="fr-FR" sz="1400" dirty="0">
                        <a:effectLst/>
                      </a:endParaRPr>
                    </a:p>
                    <a:p>
                      <a:pPr marL="43815">
                        <a:spcBef>
                          <a:spcPts val="110"/>
                        </a:spcBef>
                        <a:spcAft>
                          <a:spcPts val="0"/>
                        </a:spcAft>
                      </a:pPr>
                      <a:r>
                        <a:rPr lang="en-US" sz="1400" dirty="0">
                          <a:effectLst/>
                        </a:rPr>
                        <a:t>hardware address</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9280009"/>
                  </a:ext>
                </a:extLst>
              </a:tr>
              <a:tr h="296103">
                <a:tc>
                  <a:txBody>
                    <a:bodyPr/>
                    <a:lstStyle/>
                    <a:p>
                      <a:pPr marL="43815">
                        <a:spcBef>
                          <a:spcPts val="110"/>
                        </a:spcBef>
                        <a:spcAft>
                          <a:spcPts val="0"/>
                        </a:spcAft>
                      </a:pPr>
                      <a:r>
                        <a:rPr lang="en-US" sz="1400" dirty="0">
                          <a:effectLst/>
                        </a:rPr>
                        <a:t>A1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6</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206960350"/>
                  </a:ext>
                </a:extLst>
              </a:tr>
              <a:tr h="296103">
                <a:tc>
                  <a:txBody>
                    <a:bodyPr/>
                    <a:lstStyle/>
                    <a:p>
                      <a:pPr marL="43815">
                        <a:spcBef>
                          <a:spcPts val="110"/>
                        </a:spcBef>
                        <a:spcAft>
                          <a:spcPts val="0"/>
                        </a:spcAft>
                      </a:pPr>
                      <a:r>
                        <a:rPr lang="en-US" sz="1400" dirty="0">
                          <a:effectLst/>
                        </a:rPr>
                        <a:t>A2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7</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vMerge="1">
                  <a:txBody>
                    <a:bodyPr/>
                    <a:lstStyle/>
                    <a:p>
                      <a:endParaRPr lang="fr-FR"/>
                    </a:p>
                  </a:txBody>
                  <a:tcPr/>
                </a:tc>
                <a:extLst>
                  <a:ext uri="{0D108BD9-81ED-4DB2-BD59-A6C34878D82A}">
                    <a16:rowId xmlns:a16="http://schemas.microsoft.com/office/drawing/2014/main" val="1274054558"/>
                  </a:ext>
                </a:extLst>
              </a:tr>
              <a:tr h="296103">
                <a:tc>
                  <a:txBody>
                    <a:bodyPr/>
                    <a:lstStyle/>
                    <a:p>
                      <a:pPr marL="43815">
                        <a:lnSpc>
                          <a:spcPct val="100000"/>
                        </a:lnSpc>
                        <a:spcBef>
                          <a:spcPts val="130"/>
                        </a:spcBef>
                        <a:spcAft>
                          <a:spcPts val="0"/>
                        </a:spcAft>
                      </a:pPr>
                      <a:r>
                        <a:rPr lang="en-US" sz="1400" dirty="0">
                          <a:effectLst/>
                        </a:rPr>
                        <a:t>VSS</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8</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negative supply voltage</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118521306"/>
                  </a:ext>
                </a:extLst>
              </a:tr>
              <a:tr h="296103">
                <a:tc>
                  <a:txBody>
                    <a:bodyPr/>
                    <a:lstStyle/>
                    <a:p>
                      <a:pPr marL="43815">
                        <a:spcBef>
                          <a:spcPts val="110"/>
                        </a:spcBef>
                        <a:spcAft>
                          <a:spcPts val="0"/>
                        </a:spcAft>
                      </a:pPr>
                      <a:r>
                        <a:rPr lang="en-US" sz="1400" dirty="0">
                          <a:effectLst/>
                        </a:rPr>
                        <a:t>SDA</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9</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45"/>
                        </a:spcBef>
                        <a:spcAft>
                          <a:spcPts val="0"/>
                        </a:spcAft>
                      </a:pPr>
                      <a:r>
                        <a:rPr lang="en-US" sz="1400" dirty="0">
                          <a:effectLst/>
                        </a:rPr>
                        <a:t>I2C-bus data input/output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708126239"/>
                  </a:ext>
                </a:extLst>
              </a:tr>
              <a:tr h="296103">
                <a:tc>
                  <a:txBody>
                    <a:bodyPr/>
                    <a:lstStyle/>
                    <a:p>
                      <a:pPr marL="43815">
                        <a:spcBef>
                          <a:spcPts val="110"/>
                        </a:spcBef>
                        <a:spcAft>
                          <a:spcPts val="0"/>
                        </a:spcAft>
                      </a:pPr>
                      <a:r>
                        <a:rPr lang="en-US" sz="1400" dirty="0">
                          <a:effectLst/>
                        </a:rPr>
                        <a:t>SCL</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10</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4450">
                        <a:spcBef>
                          <a:spcPts val="45"/>
                        </a:spcBef>
                        <a:spcAft>
                          <a:spcPts val="0"/>
                        </a:spcAft>
                      </a:pPr>
                      <a:r>
                        <a:rPr lang="en-US" sz="1400" dirty="0">
                          <a:effectLst/>
                        </a:rPr>
                        <a:t>I2C-bus clock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266437463"/>
                  </a:ext>
                </a:extLst>
              </a:tr>
              <a:tr h="296103">
                <a:tc>
                  <a:txBody>
                    <a:bodyPr/>
                    <a:lstStyle/>
                    <a:p>
                      <a:pPr marL="43815">
                        <a:spcBef>
                          <a:spcPts val="110"/>
                        </a:spcBef>
                        <a:spcAft>
                          <a:spcPts val="0"/>
                        </a:spcAft>
                      </a:pPr>
                      <a:r>
                        <a:rPr lang="en-US" sz="1400" dirty="0">
                          <a:effectLst/>
                        </a:rPr>
                        <a:t>OSC</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11</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oscillator input/output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06328632"/>
                  </a:ext>
                </a:extLst>
              </a:tr>
              <a:tr h="517141">
                <a:tc>
                  <a:txBody>
                    <a:bodyPr/>
                    <a:lstStyle/>
                    <a:p>
                      <a:pPr marL="43815">
                        <a:spcBef>
                          <a:spcPts val="110"/>
                        </a:spcBef>
                        <a:spcAft>
                          <a:spcPts val="0"/>
                        </a:spcAft>
                      </a:pPr>
                      <a:r>
                        <a:rPr lang="en-US" sz="1400" dirty="0">
                          <a:effectLst/>
                        </a:rPr>
                        <a:t>EXT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12</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lnSpc>
                          <a:spcPct val="107000"/>
                        </a:lnSpc>
                        <a:spcBef>
                          <a:spcPts val="110"/>
                        </a:spcBef>
                        <a:spcAft>
                          <a:spcPts val="0"/>
                        </a:spcAft>
                      </a:pPr>
                      <a:r>
                        <a:rPr lang="en-US" sz="1400" dirty="0">
                          <a:effectLst/>
                        </a:rPr>
                        <a:t>external/internal switch for oscillator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9665551"/>
                  </a:ext>
                </a:extLst>
              </a:tr>
              <a:tr h="288032">
                <a:tc>
                  <a:txBody>
                    <a:bodyPr/>
                    <a:lstStyle/>
                    <a:p>
                      <a:pPr marL="43815">
                        <a:spcBef>
                          <a:spcPts val="110"/>
                        </a:spcBef>
                        <a:spcAft>
                          <a:spcPts val="0"/>
                        </a:spcAft>
                      </a:pPr>
                      <a:r>
                        <a:rPr lang="en-US" sz="1400" dirty="0">
                          <a:effectLst/>
                        </a:rPr>
                        <a:t>AGND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13</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analog ground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710201376"/>
                  </a:ext>
                </a:extLst>
              </a:tr>
              <a:tr h="296103">
                <a:tc>
                  <a:txBody>
                    <a:bodyPr/>
                    <a:lstStyle/>
                    <a:p>
                      <a:pPr marL="43815">
                        <a:lnSpc>
                          <a:spcPct val="100000"/>
                        </a:lnSpc>
                        <a:spcBef>
                          <a:spcPts val="130"/>
                        </a:spcBef>
                        <a:spcAft>
                          <a:spcPts val="0"/>
                        </a:spcAft>
                      </a:pPr>
                      <a:r>
                        <a:rPr lang="en-US" sz="1400" dirty="0">
                          <a:effectLst/>
                        </a:rPr>
                        <a:t>VREF</a:t>
                      </a:r>
                    </a:p>
                  </a:txBody>
                  <a:tcPr marL="0" marR="0" marT="0" marB="0"/>
                </a:tc>
                <a:tc>
                  <a:txBody>
                    <a:bodyPr/>
                    <a:lstStyle/>
                    <a:p>
                      <a:pPr marL="43815">
                        <a:spcBef>
                          <a:spcPts val="110"/>
                        </a:spcBef>
                        <a:spcAft>
                          <a:spcPts val="0"/>
                        </a:spcAft>
                      </a:pPr>
                      <a:r>
                        <a:rPr lang="en-US" sz="1400" dirty="0">
                          <a:effectLst/>
                        </a:rPr>
                        <a:t>14</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voltage reference input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649241189"/>
                  </a:ext>
                </a:extLst>
              </a:tr>
              <a:tr h="296103">
                <a:tc>
                  <a:txBody>
                    <a:bodyPr/>
                    <a:lstStyle/>
                    <a:p>
                      <a:pPr marL="43815">
                        <a:spcBef>
                          <a:spcPts val="110"/>
                        </a:spcBef>
                        <a:spcAft>
                          <a:spcPts val="0"/>
                        </a:spcAft>
                      </a:pPr>
                      <a:r>
                        <a:rPr lang="en-US" sz="1400" dirty="0">
                          <a:effectLst/>
                        </a:rPr>
                        <a:t>AOUT</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15</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analog output (D/A converter)</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644114165"/>
                  </a:ext>
                </a:extLst>
              </a:tr>
              <a:tr h="296103">
                <a:tc>
                  <a:txBody>
                    <a:bodyPr/>
                    <a:lstStyle/>
                    <a:p>
                      <a:pPr marL="43815">
                        <a:lnSpc>
                          <a:spcPct val="100000"/>
                        </a:lnSpc>
                        <a:spcBef>
                          <a:spcPts val="130"/>
                        </a:spcBef>
                        <a:spcAft>
                          <a:spcPts val="0"/>
                        </a:spcAft>
                      </a:pPr>
                      <a:r>
                        <a:rPr lang="en-US" sz="1400" dirty="0">
                          <a:effectLst/>
                        </a:rPr>
                        <a:t>VDD</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16</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43815">
                        <a:spcBef>
                          <a:spcPts val="110"/>
                        </a:spcBef>
                        <a:spcAft>
                          <a:spcPts val="0"/>
                        </a:spcAft>
                      </a:pPr>
                      <a:r>
                        <a:rPr lang="en-US" sz="1400" dirty="0">
                          <a:effectLst/>
                        </a:rPr>
                        <a:t>positive supply voltage</a:t>
                      </a:r>
                      <a:endParaRPr lang="fr-FR" sz="14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824439682"/>
                  </a:ext>
                </a:extLst>
              </a:tr>
            </a:tbl>
          </a:graphicData>
        </a:graphic>
      </p:graphicFrame>
      <p:sp>
        <p:nvSpPr>
          <p:cNvPr id="9" name="Rectangle 8"/>
          <p:cNvSpPr/>
          <p:nvPr/>
        </p:nvSpPr>
        <p:spPr>
          <a:xfrm>
            <a:off x="335360" y="244130"/>
            <a:ext cx="11856640" cy="923330"/>
          </a:xfrm>
          <a:prstGeom prst="rect">
            <a:avLst/>
          </a:prstGeom>
        </p:spPr>
        <p:txBody>
          <a:bodyPr wrap="square">
            <a:spAutoFit/>
          </a:bodyPr>
          <a:lstStyle/>
          <a:p>
            <a:r>
              <a:rPr lang="fr-FR" b="1" dirty="0">
                <a:solidFill>
                  <a:srgbClr val="FF0000"/>
                </a:solidFill>
              </a:rPr>
              <a:t>FISA S3E A4 Réseaux de TERRAINS/BUS I2C/</a:t>
            </a:r>
          </a:p>
          <a:p>
            <a:r>
              <a:rPr lang="fr-FR" b="1" kern="0" dirty="0">
                <a:solidFill>
                  <a:srgbClr val="FF0000"/>
                </a:solidFill>
                <a:latin typeface="Arial" panose="020B0604020202020204" pitchFamily="34" charset="0"/>
                <a:ea typeface="Arial" panose="020B0604020202020204" pitchFamily="34" charset="0"/>
              </a:rPr>
              <a:t>3.8 Cas du PCF8591</a:t>
            </a:r>
            <a:endParaRPr lang="fr-FR" b="1" kern="0" dirty="0">
              <a:latin typeface="Arial" panose="020B0604020202020204" pitchFamily="34" charset="0"/>
              <a:ea typeface="Arial" panose="020B0604020202020204" pitchFamily="34" charset="0"/>
            </a:endParaRPr>
          </a:p>
          <a:p>
            <a:endParaRPr lang="fr-FR" altLang="fr-FR" b="1" dirty="0">
              <a:solidFill>
                <a:srgbClr val="FF0000"/>
              </a:solidFill>
              <a:ea typeface="Arial" panose="020B0604020202020204" pitchFamily="34" charset="0"/>
            </a:endParaRP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062016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Environnement du TP3</a:t>
            </a:r>
          </a:p>
        </p:txBody>
      </p:sp>
      <p:pic>
        <p:nvPicPr>
          <p:cNvPr id="6" name="Image 5"/>
          <p:cNvPicPr>
            <a:picLocks noChangeAspect="1"/>
          </p:cNvPicPr>
          <p:nvPr/>
        </p:nvPicPr>
        <p:blipFill rotWithShape="1">
          <a:blip r:embed="rId2"/>
          <a:srcRect t="16384"/>
          <a:stretch/>
        </p:blipFill>
        <p:spPr>
          <a:xfrm>
            <a:off x="4799856" y="2569868"/>
            <a:ext cx="4449388" cy="2239229"/>
          </a:xfrm>
          <a:prstGeom prst="rect">
            <a:avLst/>
          </a:prstGeom>
        </p:spPr>
      </p:pic>
      <p:pic>
        <p:nvPicPr>
          <p:cNvPr id="7" name="Image 6"/>
          <p:cNvPicPr>
            <a:picLocks noChangeAspect="1"/>
          </p:cNvPicPr>
          <p:nvPr/>
        </p:nvPicPr>
        <p:blipFill>
          <a:blip r:embed="rId3"/>
          <a:stretch>
            <a:fillRect/>
          </a:stretch>
        </p:blipFill>
        <p:spPr>
          <a:xfrm>
            <a:off x="408385" y="1637344"/>
            <a:ext cx="4246219" cy="4368037"/>
          </a:xfrm>
          <a:prstGeom prst="rect">
            <a:avLst/>
          </a:prstGeom>
        </p:spPr>
      </p:pic>
      <p:sp>
        <p:nvSpPr>
          <p:cNvPr id="8" name="Flèche courbée vers la droite 7"/>
          <p:cNvSpPr/>
          <p:nvPr/>
        </p:nvSpPr>
        <p:spPr>
          <a:xfrm rot="16008046">
            <a:off x="6216600" y="2555023"/>
            <a:ext cx="683884" cy="4188848"/>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0" name="Connecteur droit avec flèche 9"/>
          <p:cNvCxnSpPr/>
          <p:nvPr/>
        </p:nvCxnSpPr>
        <p:spPr>
          <a:xfrm flipV="1">
            <a:off x="7392144" y="1844824"/>
            <a:ext cx="0" cy="1008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Image 11"/>
          <p:cNvPicPr>
            <a:picLocks noChangeAspect="1"/>
          </p:cNvPicPr>
          <p:nvPr/>
        </p:nvPicPr>
        <p:blipFill>
          <a:blip r:embed="rId4"/>
          <a:stretch>
            <a:fillRect/>
          </a:stretch>
        </p:blipFill>
        <p:spPr>
          <a:xfrm>
            <a:off x="6744072" y="430297"/>
            <a:ext cx="1296144" cy="1315276"/>
          </a:xfrm>
          <a:prstGeom prst="rect">
            <a:avLst/>
          </a:prstGeom>
        </p:spPr>
      </p:pic>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54090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543"/>
          <p:cNvSpPr txBox="1">
            <a:spLocks noChangeArrowheads="1"/>
          </p:cNvSpPr>
          <p:nvPr/>
        </p:nvSpPr>
        <p:spPr bwMode="auto">
          <a:xfrm>
            <a:off x="432048" y="1574422"/>
            <a:ext cx="3049905" cy="1266825"/>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987425">
              <a:spcBef>
                <a:spcPts val="685"/>
              </a:spcBef>
              <a:spcAft>
                <a:spcPts val="0"/>
              </a:spcAft>
            </a:pPr>
            <a:r>
              <a:rPr lang="en-US" sz="950" dirty="0">
                <a:effectLst/>
                <a:latin typeface="Arial" panose="020B0604020202020204" pitchFamily="34" charset="0"/>
                <a:ea typeface="Arial" panose="020B0604020202020204" pitchFamily="34" charset="0"/>
              </a:rPr>
              <a:t>Fig.3 Address byte.</a:t>
            </a:r>
            <a:endParaRPr lang="fr-FR" sz="1100" dirty="0">
              <a:effectLst/>
              <a:latin typeface="Arial" panose="020B0604020202020204" pitchFamily="34" charset="0"/>
              <a:ea typeface="Arial" panose="020B0604020202020204" pitchFamily="34" charset="0"/>
            </a:endParaRPr>
          </a:p>
        </p:txBody>
      </p:sp>
      <p:pic>
        <p:nvPicPr>
          <p:cNvPr id="9" name="Picture 544"/>
          <p:cNvPicPr/>
          <p:nvPr/>
        </p:nvPicPr>
        <p:blipFill>
          <a:blip r:embed="rId2">
            <a:extLst>
              <a:ext uri="{28A0092B-C50C-407E-A947-70E740481C1C}">
                <a14:useLocalDpi xmlns:a14="http://schemas.microsoft.com/office/drawing/2010/main" val="0"/>
              </a:ext>
            </a:extLst>
          </a:blip>
          <a:srcRect/>
          <a:stretch>
            <a:fillRect/>
          </a:stretch>
        </p:blipFill>
        <p:spPr bwMode="auto">
          <a:xfrm>
            <a:off x="693476" y="1700808"/>
            <a:ext cx="2585720" cy="82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539"/>
          <p:cNvGrpSpPr>
            <a:grpSpLocks/>
          </p:cNvGrpSpPr>
          <p:nvPr/>
        </p:nvGrpSpPr>
        <p:grpSpPr bwMode="auto">
          <a:xfrm>
            <a:off x="3863752" y="945346"/>
            <a:ext cx="3848427" cy="5162542"/>
            <a:chOff x="1002" y="2763"/>
            <a:chExt cx="9901" cy="12449"/>
          </a:xfrm>
        </p:grpSpPr>
        <p:pic>
          <p:nvPicPr>
            <p:cNvPr id="11" name="Picture 5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 y="3720"/>
              <a:ext cx="5772" cy="9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p:cNvSpPr>
              <a:spLocks noChangeArrowheads="1"/>
            </p:cNvSpPr>
            <p:nvPr/>
          </p:nvSpPr>
          <p:spPr bwMode="auto">
            <a:xfrm>
              <a:off x="1002" y="2763"/>
              <a:ext cx="9901" cy="12449"/>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fr-FR" dirty="0"/>
            </a:p>
          </p:txBody>
        </p:sp>
      </p:grpSp>
      <p:sp>
        <p:nvSpPr>
          <p:cNvPr id="13" name="Text Box 531"/>
          <p:cNvSpPr txBox="1">
            <a:spLocks noChangeArrowheads="1"/>
          </p:cNvSpPr>
          <p:nvPr/>
        </p:nvSpPr>
        <p:spPr bwMode="auto">
          <a:xfrm>
            <a:off x="7912969" y="1597169"/>
            <a:ext cx="4052630" cy="4510719"/>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Bef>
                <a:spcPts val="55"/>
              </a:spcBef>
              <a:spcAft>
                <a:spcPts val="0"/>
              </a:spcAft>
            </a:pPr>
            <a:r>
              <a:rPr lang="en-US" sz="13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1540510" marR="1540510" algn="ctr">
              <a:spcAft>
                <a:spcPts val="0"/>
              </a:spcAft>
            </a:pPr>
            <a:r>
              <a:rPr lang="en-US" sz="950" dirty="0">
                <a:effectLst/>
                <a:latin typeface="Arial" panose="020B0604020202020204" pitchFamily="34" charset="0"/>
                <a:ea typeface="Arial" panose="020B0604020202020204" pitchFamily="34" charset="0"/>
              </a:rPr>
              <a:t>Fig.6 DAC data and DC conversion characteristics.</a:t>
            </a:r>
            <a:endParaRPr lang="fr-FR" sz="1100" dirty="0">
              <a:effectLst/>
              <a:latin typeface="Arial" panose="020B0604020202020204" pitchFamily="34" charset="0"/>
              <a:ea typeface="Arial" panose="020B0604020202020204" pitchFamily="34" charset="0"/>
            </a:endParaRPr>
          </a:p>
        </p:txBody>
      </p:sp>
      <p:pic>
        <p:nvPicPr>
          <p:cNvPr id="14" name="Picture 532"/>
          <p:cNvPicPr/>
          <p:nvPr/>
        </p:nvPicPr>
        <p:blipFill>
          <a:blip r:embed="rId4">
            <a:extLst>
              <a:ext uri="{28A0092B-C50C-407E-A947-70E740481C1C}">
                <a14:useLocalDpi xmlns:a14="http://schemas.microsoft.com/office/drawing/2010/main" val="0"/>
              </a:ext>
            </a:extLst>
          </a:blip>
          <a:srcRect/>
          <a:stretch>
            <a:fillRect/>
          </a:stretch>
        </p:blipFill>
        <p:spPr bwMode="auto">
          <a:xfrm>
            <a:off x="7968208" y="1857080"/>
            <a:ext cx="3737610" cy="282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ZoneTexte 1"/>
          <p:cNvSpPr txBox="1"/>
          <p:nvPr/>
        </p:nvSpPr>
        <p:spPr>
          <a:xfrm>
            <a:off x="632827" y="3004262"/>
            <a:ext cx="2736304" cy="369332"/>
          </a:xfrm>
          <a:prstGeom prst="rect">
            <a:avLst/>
          </a:prstGeom>
          <a:noFill/>
        </p:spPr>
        <p:txBody>
          <a:bodyPr wrap="square" rtlCol="0">
            <a:spAutoFit/>
          </a:bodyPr>
          <a:lstStyle/>
          <a:p>
            <a:r>
              <a:rPr lang="fr-FR" dirty="0">
                <a:solidFill>
                  <a:srgbClr val="FF0000"/>
                </a:solidFill>
              </a:rPr>
              <a:t>Adresse du composant</a:t>
            </a:r>
          </a:p>
        </p:txBody>
      </p:sp>
      <p:sp>
        <p:nvSpPr>
          <p:cNvPr id="15" name="ZoneTexte 14"/>
          <p:cNvSpPr txBox="1"/>
          <p:nvPr/>
        </p:nvSpPr>
        <p:spPr>
          <a:xfrm>
            <a:off x="8008437" y="4836070"/>
            <a:ext cx="2736304" cy="369332"/>
          </a:xfrm>
          <a:prstGeom prst="rect">
            <a:avLst/>
          </a:prstGeom>
          <a:noFill/>
        </p:spPr>
        <p:txBody>
          <a:bodyPr wrap="square" rtlCol="0">
            <a:spAutoFit/>
          </a:bodyPr>
          <a:lstStyle/>
          <a:p>
            <a:r>
              <a:rPr lang="fr-FR" dirty="0">
                <a:solidFill>
                  <a:srgbClr val="FF0000"/>
                </a:solidFill>
              </a:rPr>
              <a:t>Valeur à transmettre</a:t>
            </a:r>
          </a:p>
        </p:txBody>
      </p:sp>
      <p:sp>
        <p:nvSpPr>
          <p:cNvPr id="16" name="ZoneTexte 15"/>
          <p:cNvSpPr txBox="1"/>
          <p:nvPr/>
        </p:nvSpPr>
        <p:spPr>
          <a:xfrm>
            <a:off x="4520208" y="5557379"/>
            <a:ext cx="2736304" cy="369332"/>
          </a:xfrm>
          <a:prstGeom prst="rect">
            <a:avLst/>
          </a:prstGeom>
          <a:noFill/>
        </p:spPr>
        <p:txBody>
          <a:bodyPr wrap="square" rtlCol="0">
            <a:spAutoFit/>
          </a:bodyPr>
          <a:lstStyle/>
          <a:p>
            <a:r>
              <a:rPr lang="fr-FR" dirty="0">
                <a:solidFill>
                  <a:srgbClr val="FF0000"/>
                </a:solidFill>
              </a:rPr>
              <a:t>Bus de commande</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8361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6152990" y="2115251"/>
            <a:ext cx="6120680" cy="4847481"/>
          </a:xfrm>
          <a:prstGeom prst="rect">
            <a:avLst/>
          </a:prstGeom>
        </p:spPr>
        <p:txBody>
          <a:bodyPr wrap="square">
            <a:spAutoFit/>
          </a:bodyPr>
          <a:lstStyle/>
          <a:p>
            <a:r>
              <a:rPr lang="fr-FR" sz="1100" dirty="0"/>
              <a:t>    </a:t>
            </a:r>
          </a:p>
          <a:p>
            <a:endParaRPr lang="fr-FR" sz="1100" dirty="0"/>
          </a:p>
          <a:p>
            <a:endParaRPr lang="fr-FR" sz="1100" dirty="0"/>
          </a:p>
          <a:p>
            <a:r>
              <a:rPr lang="fr-FR" sz="1100" dirty="0"/>
              <a:t>    SSP1CON2bits.SEN = 1; // </a:t>
            </a:r>
            <a:r>
              <a:rPr lang="fr-FR" sz="1100" dirty="0">
                <a:solidFill>
                  <a:schemeClr val="tx2">
                    <a:lumMod val="75000"/>
                  </a:schemeClr>
                </a:solidFill>
              </a:rPr>
              <a:t>Envoi du bit de start</a:t>
            </a:r>
          </a:p>
          <a:p>
            <a:r>
              <a:rPr lang="fr-FR" sz="1100" dirty="0"/>
              <a:t>    </a:t>
            </a:r>
            <a:r>
              <a:rPr lang="fr-FR" sz="1100" dirty="0">
                <a:solidFill>
                  <a:schemeClr val="accent2"/>
                </a:solidFill>
              </a:rPr>
              <a:t>//</a:t>
            </a:r>
            <a:r>
              <a:rPr lang="fr-FR" sz="1100" dirty="0" err="1">
                <a:solidFill>
                  <a:schemeClr val="accent2"/>
                </a:solidFill>
              </a:rPr>
              <a:t>while</a:t>
            </a:r>
            <a:r>
              <a:rPr lang="fr-FR" sz="1100" dirty="0">
                <a:solidFill>
                  <a:schemeClr val="accent2"/>
                </a:solidFill>
              </a:rPr>
              <a:t>(PIR1bits.SSP1IF == 0){}</a:t>
            </a:r>
          </a:p>
          <a:p>
            <a:r>
              <a:rPr lang="fr-FR" sz="1100" dirty="0">
                <a:solidFill>
                  <a:schemeClr val="accent2"/>
                </a:solidFill>
              </a:rPr>
              <a:t>    //PIR1bits.SSP1IF = 0;</a:t>
            </a:r>
          </a:p>
          <a:p>
            <a:r>
              <a:rPr lang="fr-FR" sz="1100" dirty="0"/>
              <a:t>    </a:t>
            </a:r>
            <a:r>
              <a:rPr lang="fr-FR" sz="1100" dirty="0" err="1">
                <a:solidFill>
                  <a:srgbClr val="C00000"/>
                </a:solidFill>
              </a:rPr>
              <a:t>while</a:t>
            </a:r>
            <a:r>
              <a:rPr lang="fr-FR" sz="1100" dirty="0">
                <a:solidFill>
                  <a:srgbClr val="C00000"/>
                </a:solidFill>
              </a:rPr>
              <a:t>(SSP1CON2bits</a:t>
            </a:r>
            <a:r>
              <a:rPr lang="fr-FR" sz="1100">
                <a:solidFill>
                  <a:srgbClr val="C00000"/>
                </a:solidFill>
              </a:rPr>
              <a:t>.SEN)</a:t>
            </a:r>
            <a:endParaRPr lang="fr-FR" sz="1100" dirty="0">
              <a:solidFill>
                <a:srgbClr val="C00000"/>
              </a:solidFill>
            </a:endParaRPr>
          </a:p>
          <a:p>
            <a:r>
              <a:rPr lang="fr-FR" sz="1100" dirty="0"/>
              <a:t>    </a:t>
            </a:r>
          </a:p>
          <a:p>
            <a:r>
              <a:rPr lang="fr-FR" sz="1100" dirty="0"/>
              <a:t>    SSP1BUF = 0x90; // </a:t>
            </a:r>
            <a:r>
              <a:rPr lang="fr-FR" sz="1100" dirty="0">
                <a:solidFill>
                  <a:schemeClr val="tx2">
                    <a:lumMod val="75000"/>
                  </a:schemeClr>
                </a:solidFill>
              </a:rPr>
              <a:t>adresse du convertisseur dig/ana</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SSP1BUF = 0x40; // </a:t>
            </a:r>
            <a:r>
              <a:rPr lang="fr-FR" sz="1100" dirty="0">
                <a:solidFill>
                  <a:schemeClr val="tx2">
                    <a:lumMod val="75000"/>
                  </a:schemeClr>
                </a:solidFill>
              </a:rPr>
              <a:t>bits de contrôle</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SSP1BUF = </a:t>
            </a:r>
            <a:r>
              <a:rPr lang="fr-FR" sz="1200" b="1" dirty="0">
                <a:solidFill>
                  <a:srgbClr val="FF0000"/>
                </a:solidFill>
              </a:rPr>
              <a:t>VAL</a:t>
            </a:r>
            <a:r>
              <a:rPr lang="fr-FR" sz="1100" dirty="0"/>
              <a:t>; // </a:t>
            </a:r>
            <a:r>
              <a:rPr lang="fr-FR" sz="1100" dirty="0">
                <a:solidFill>
                  <a:schemeClr val="tx2">
                    <a:lumMod val="75000"/>
                  </a:schemeClr>
                </a:solidFill>
              </a:rPr>
              <a:t>bits de données 0 à 255</a:t>
            </a:r>
          </a:p>
          <a:p>
            <a:r>
              <a:rPr lang="fr-FR" sz="1100" dirty="0"/>
              <a:t>    while(SSP1CON2bits.ACKSTAT == 1){}; // tant que acquittement du convertisseur non reçu</a:t>
            </a:r>
          </a:p>
          <a:p>
            <a:r>
              <a:rPr lang="fr-FR" sz="1100" dirty="0"/>
              <a:t>    while(PIR1bits.SSP1IF == 0){}</a:t>
            </a:r>
          </a:p>
          <a:p>
            <a:r>
              <a:rPr lang="fr-FR" sz="1100" dirty="0"/>
              <a:t>    PIR1bits.SSP1IF = 0;</a:t>
            </a:r>
          </a:p>
          <a:p>
            <a:r>
              <a:rPr lang="fr-FR" sz="1100" dirty="0"/>
              <a:t>    </a:t>
            </a:r>
          </a:p>
          <a:p>
            <a:r>
              <a:rPr lang="fr-FR" sz="1100" dirty="0"/>
              <a:t>    SSP1CON2bits.PEN = 1; // </a:t>
            </a:r>
            <a:r>
              <a:rPr lang="fr-FR" sz="1100" dirty="0">
                <a:solidFill>
                  <a:schemeClr val="tx2">
                    <a:lumMod val="75000"/>
                  </a:schemeClr>
                </a:solidFill>
              </a:rPr>
              <a:t>Envoi du bit de stop</a:t>
            </a:r>
          </a:p>
          <a:p>
            <a:r>
              <a:rPr lang="fr-FR" sz="1100" dirty="0"/>
              <a:t>    while(PIR1bits.SSP1IF == 0){}</a:t>
            </a:r>
          </a:p>
          <a:p>
            <a:r>
              <a:rPr lang="fr-FR" sz="1100" dirty="0"/>
              <a:t>    PIR1bits.SSP1IF = 0;</a:t>
            </a:r>
          </a:p>
          <a:p>
            <a:r>
              <a:rPr lang="fr-FR" sz="1100" dirty="0"/>
              <a:t>    </a:t>
            </a:r>
          </a:p>
          <a:p>
            <a:endParaRPr lang="fr-FR" sz="1100" dirty="0"/>
          </a:p>
        </p:txBody>
      </p:sp>
      <p:sp>
        <p:nvSpPr>
          <p:cNvPr id="2" name="Rectangle 1"/>
          <p:cNvSpPr/>
          <p:nvPr/>
        </p:nvSpPr>
        <p:spPr>
          <a:xfrm>
            <a:off x="5971607" y="3244334"/>
            <a:ext cx="248786" cy="369332"/>
          </a:xfrm>
          <a:prstGeom prst="rect">
            <a:avLst/>
          </a:prstGeom>
        </p:spPr>
        <p:txBody>
          <a:bodyPr wrap="none">
            <a:spAutoFit/>
          </a:bodyPr>
          <a:lstStyle/>
          <a:p>
            <a:pPr>
              <a:spcAft>
                <a:spcPts val="0"/>
              </a:spcAft>
            </a:pPr>
            <a:r>
              <a:rPr lang="en-US" dirty="0">
                <a:latin typeface="Arial" panose="020B0604020202020204" pitchFamily="34" charset="0"/>
                <a:ea typeface="Arial" panose="020B0604020202020204" pitchFamily="34" charset="0"/>
              </a:rPr>
              <a:t> </a:t>
            </a:r>
            <a:endParaRPr lang="fr-FR" sz="2400" dirty="0">
              <a:effectLst/>
              <a:latin typeface="Arial" panose="020B0604020202020204" pitchFamily="34" charset="0"/>
              <a:ea typeface="Arial" panose="020B0604020202020204" pitchFamily="34" charset="0"/>
            </a:endParaRPr>
          </a:p>
        </p:txBody>
      </p:sp>
      <p:pic>
        <p:nvPicPr>
          <p:cNvPr id="9" name="Picture 5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815" y="2059273"/>
            <a:ext cx="4807065" cy="251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528"/>
          <p:cNvSpPr txBox="1">
            <a:spLocks noChangeArrowheads="1"/>
          </p:cNvSpPr>
          <p:nvPr/>
        </p:nvSpPr>
        <p:spPr bwMode="auto">
          <a:xfrm>
            <a:off x="200972" y="1596284"/>
            <a:ext cx="5472608" cy="3858895"/>
          </a:xfrm>
          <a:prstGeom prst="rect">
            <a:avLst/>
          </a:prstGeom>
          <a:noFill/>
          <a:ln w="7620">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0" tIns="0" rIns="0" bIns="0" anchor="t" anchorCtr="0" upright="1">
            <a:noAutofit/>
          </a:bodyPr>
          <a:lstStyle/>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Aft>
                <a:spcPts val="0"/>
              </a:spcAft>
            </a:pPr>
            <a:r>
              <a:rPr lang="en-US" sz="10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a:spcBef>
                <a:spcPts val="55"/>
              </a:spcBef>
              <a:spcAft>
                <a:spcPts val="0"/>
              </a:spcAft>
            </a:pPr>
            <a:r>
              <a:rPr lang="en-US" sz="1300" dirty="0">
                <a:effectLst/>
                <a:latin typeface="Arial" panose="020B0604020202020204" pitchFamily="34" charset="0"/>
                <a:ea typeface="Arial" panose="020B0604020202020204" pitchFamily="34" charset="0"/>
              </a:rPr>
              <a:t> </a:t>
            </a:r>
            <a:endParaRPr lang="fr-FR" sz="1100" dirty="0">
              <a:effectLst/>
              <a:latin typeface="Arial" panose="020B0604020202020204" pitchFamily="34" charset="0"/>
              <a:ea typeface="Arial" panose="020B0604020202020204" pitchFamily="34" charset="0"/>
            </a:endParaRPr>
          </a:p>
          <a:p>
            <a:pPr marL="1540510" marR="1540510" algn="ctr">
              <a:spcAft>
                <a:spcPts val="0"/>
              </a:spcAft>
            </a:pPr>
            <a:r>
              <a:rPr lang="en-US" sz="950" dirty="0">
                <a:effectLst/>
                <a:latin typeface="Arial" panose="020B0604020202020204" pitchFamily="34" charset="0"/>
                <a:ea typeface="Arial" panose="020B0604020202020204" pitchFamily="34" charset="0"/>
              </a:rPr>
              <a:t>Fig.7 D/A conversion sequence.</a:t>
            </a:r>
            <a:endParaRPr lang="fr-FR" sz="1100" dirty="0">
              <a:effectLst/>
              <a:latin typeface="Arial" panose="020B0604020202020204" pitchFamily="34" charset="0"/>
              <a:ea typeface="Arial" panose="020B0604020202020204" pitchFamily="34" charset="0"/>
            </a:endParaRPr>
          </a:p>
        </p:txBody>
      </p:sp>
      <p:sp>
        <p:nvSpPr>
          <p:cNvPr id="12" name="ZoneTexte 11"/>
          <p:cNvSpPr txBox="1"/>
          <p:nvPr/>
        </p:nvSpPr>
        <p:spPr>
          <a:xfrm>
            <a:off x="1343472" y="4790695"/>
            <a:ext cx="2736304" cy="369332"/>
          </a:xfrm>
          <a:prstGeom prst="rect">
            <a:avLst/>
          </a:prstGeom>
          <a:noFill/>
        </p:spPr>
        <p:txBody>
          <a:bodyPr wrap="square" rtlCol="0">
            <a:spAutoFit/>
          </a:bodyPr>
          <a:lstStyle/>
          <a:p>
            <a:r>
              <a:rPr lang="fr-FR" dirty="0">
                <a:solidFill>
                  <a:srgbClr val="FF0000"/>
                </a:solidFill>
              </a:rPr>
              <a:t>Récapitulatif</a:t>
            </a:r>
          </a:p>
        </p:txBody>
      </p:sp>
      <p:sp>
        <p:nvSpPr>
          <p:cNvPr id="13" name="ZoneTexte 12"/>
          <p:cNvSpPr txBox="1"/>
          <p:nvPr/>
        </p:nvSpPr>
        <p:spPr>
          <a:xfrm>
            <a:off x="6191793" y="109374"/>
            <a:ext cx="2736304" cy="369332"/>
          </a:xfrm>
          <a:prstGeom prst="rect">
            <a:avLst/>
          </a:prstGeom>
          <a:noFill/>
        </p:spPr>
        <p:txBody>
          <a:bodyPr wrap="square" rtlCol="0">
            <a:spAutoFit/>
          </a:bodyPr>
          <a:lstStyle/>
          <a:p>
            <a:r>
              <a:rPr lang="fr-FR" dirty="0">
                <a:solidFill>
                  <a:srgbClr val="FF0000"/>
                </a:solidFill>
              </a:rPr>
              <a:t>Programmation</a:t>
            </a:r>
          </a:p>
        </p:txBody>
      </p:sp>
      <p:sp>
        <p:nvSpPr>
          <p:cNvPr id="14" name="ZoneTexte 13"/>
          <p:cNvSpPr txBox="1"/>
          <p:nvPr/>
        </p:nvSpPr>
        <p:spPr>
          <a:xfrm>
            <a:off x="6299828" y="746942"/>
            <a:ext cx="6023650" cy="1477328"/>
          </a:xfrm>
          <a:prstGeom prst="rect">
            <a:avLst/>
          </a:prstGeom>
          <a:noFill/>
        </p:spPr>
        <p:txBody>
          <a:bodyPr wrap="square" rtlCol="0">
            <a:spAutoFit/>
          </a:bodyPr>
          <a:lstStyle/>
          <a:p>
            <a:r>
              <a:rPr lang="fr-FR" sz="900" dirty="0"/>
              <a:t>void I2C_Init(void)</a:t>
            </a:r>
          </a:p>
          <a:p>
            <a:r>
              <a:rPr lang="fr-FR" sz="900" dirty="0"/>
              <a:t>{</a:t>
            </a:r>
          </a:p>
          <a:p>
            <a:r>
              <a:rPr lang="fr-FR" sz="900" dirty="0"/>
              <a:t>    SSP1STAT = 0x00;</a:t>
            </a:r>
          </a:p>
          <a:p>
            <a:r>
              <a:rPr lang="fr-FR" sz="900" dirty="0"/>
              <a:t>    SSP1CON1 = 0x00;</a:t>
            </a:r>
          </a:p>
          <a:p>
            <a:r>
              <a:rPr lang="fr-FR" sz="900" dirty="0"/>
              <a:t>    SSP1CON1bits.SSPEN = 1; // Enables the serial port and configures the SDAx and SCLx pins as the serial port pins</a:t>
            </a:r>
          </a:p>
          <a:p>
            <a:r>
              <a:rPr lang="fr-FR" sz="900" dirty="0"/>
              <a:t>    SSP1CON1bits.SSPM = 0x08; // 1000 = I2C Master mode</a:t>
            </a:r>
          </a:p>
          <a:p>
            <a:r>
              <a:rPr lang="fr-FR" sz="900" dirty="0"/>
              <a:t>    SSP1CON2 = 0x00;</a:t>
            </a:r>
          </a:p>
          <a:p>
            <a:r>
              <a:rPr lang="fr-FR" sz="900" dirty="0"/>
              <a:t>    SSP1ADD = 0x1A; // Baud rate pour I2C à 100kHz</a:t>
            </a:r>
          </a:p>
          <a:p>
            <a:r>
              <a:rPr lang="fr-FR" sz="900" dirty="0"/>
              <a:t>}</a:t>
            </a:r>
          </a:p>
        </p:txBody>
      </p:sp>
      <p:sp>
        <p:nvSpPr>
          <p:cNvPr id="15" name="ZoneTexte 14"/>
          <p:cNvSpPr txBox="1"/>
          <p:nvPr/>
        </p:nvSpPr>
        <p:spPr>
          <a:xfrm>
            <a:off x="6191793" y="409474"/>
            <a:ext cx="2736304" cy="369332"/>
          </a:xfrm>
          <a:prstGeom prst="rect">
            <a:avLst/>
          </a:prstGeom>
          <a:noFill/>
        </p:spPr>
        <p:txBody>
          <a:bodyPr wrap="square" rtlCol="0">
            <a:spAutoFit/>
          </a:bodyPr>
          <a:lstStyle/>
          <a:p>
            <a:r>
              <a:rPr lang="fr-FR" dirty="0">
                <a:solidFill>
                  <a:srgbClr val="FF0000"/>
                </a:solidFill>
              </a:rPr>
              <a:t> Initialisation</a:t>
            </a:r>
          </a:p>
        </p:txBody>
      </p:sp>
      <p:sp>
        <p:nvSpPr>
          <p:cNvPr id="16" name="ZoneTexte 15"/>
          <p:cNvSpPr txBox="1"/>
          <p:nvPr/>
        </p:nvSpPr>
        <p:spPr>
          <a:xfrm>
            <a:off x="6346925" y="2046019"/>
            <a:ext cx="2736304" cy="369332"/>
          </a:xfrm>
          <a:prstGeom prst="rect">
            <a:avLst/>
          </a:prstGeom>
          <a:noFill/>
        </p:spPr>
        <p:txBody>
          <a:bodyPr wrap="square" rtlCol="0">
            <a:spAutoFit/>
          </a:bodyPr>
          <a:lstStyle/>
          <a:p>
            <a:r>
              <a:rPr lang="fr-FR" dirty="0">
                <a:solidFill>
                  <a:srgbClr val="FF0000"/>
                </a:solidFill>
              </a:rPr>
              <a:t> Ecriture sur le bus I2C</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800846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22573" y="117179"/>
            <a:ext cx="9530630" cy="1107996"/>
          </a:xfrm>
          <a:prstGeom prst="rect">
            <a:avLst/>
          </a:prstGeom>
        </p:spPr>
        <p:txBody>
          <a:bodyPr wrap="square">
            <a:spAutoFit/>
          </a:bodyPr>
          <a:lstStyle/>
          <a:p>
            <a:pPr>
              <a:spcBef>
                <a:spcPts val="1155"/>
              </a:spcBef>
              <a:buClr>
                <a:srgbClr val="FF0000"/>
              </a:buClr>
              <a:buSzPts val="1200"/>
              <a:tabLst>
                <a:tab pos="325120" algn="l"/>
              </a:tabLst>
            </a:pPr>
            <a:r>
              <a:rPr lang="fr-FR" sz="2800" dirty="0">
                <a:solidFill>
                  <a:srgbClr val="FF0000"/>
                </a:solidFill>
              </a:rPr>
              <a:t>FISA S3E A4 Réseaux de TERRAINS/BUS I2C /</a:t>
            </a:r>
            <a:endParaRPr lang="fr-FR" sz="2800" b="1" kern="0" dirty="0">
              <a:solidFill>
                <a:srgbClr val="FF0000"/>
              </a:solidFill>
              <a:latin typeface="Arial" panose="020B0604020202020204" pitchFamily="34" charset="0"/>
              <a:ea typeface="Arial" panose="020B0604020202020204" pitchFamily="34" charset="0"/>
            </a:endParaRPr>
          </a:p>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3.9 Travaux pratiques</a:t>
            </a:r>
          </a:p>
        </p:txBody>
      </p:sp>
      <p:sp>
        <p:nvSpPr>
          <p:cNvPr id="9" name="Rectangle 8">
            <a:extLst>
              <a:ext uri="{FF2B5EF4-FFF2-40B4-BE49-F238E27FC236}">
                <a16:creationId xmlns:a16="http://schemas.microsoft.com/office/drawing/2014/main" id="{19DF211E-81D1-4246-8B11-20DE2EEDCC25}"/>
              </a:ext>
            </a:extLst>
          </p:cNvPr>
          <p:cNvSpPr/>
          <p:nvPr/>
        </p:nvSpPr>
        <p:spPr>
          <a:xfrm>
            <a:off x="119336" y="1628800"/>
            <a:ext cx="5700163" cy="3908762"/>
          </a:xfrm>
          <a:prstGeom prst="rect">
            <a:avLst/>
          </a:prstGeom>
        </p:spPr>
        <p:txBody>
          <a:bodyPr wrap="square">
            <a:spAutoFit/>
          </a:bodyPr>
          <a:lstStyle/>
          <a:p>
            <a:endParaRPr lang="fr-FR" sz="1200" b="1" dirty="0">
              <a:latin typeface="Calibri" pitchFamily="34" charset="0"/>
            </a:endParaRPr>
          </a:p>
          <a:p>
            <a:r>
              <a:rPr lang="fr-FR" sz="2000" dirty="0"/>
              <a:t>Travaux préliminaires</a:t>
            </a:r>
            <a:endParaRPr lang="fr-FR" sz="2000" b="1" kern="0" dirty="0">
              <a:latin typeface="Arial" panose="020B0604020202020204" pitchFamily="34" charset="0"/>
              <a:ea typeface="Arial" panose="020B0604020202020204" pitchFamily="34" charset="0"/>
            </a:endParaRPr>
          </a:p>
          <a:p>
            <a:endParaRPr lang="fr-FR" sz="1200" b="1" dirty="0">
              <a:latin typeface="Calibri" pitchFamily="34" charset="0"/>
            </a:endParaRPr>
          </a:p>
          <a:p>
            <a:r>
              <a:rPr lang="fr-FR" sz="1200" b="1" dirty="0">
                <a:latin typeface="Calibri" pitchFamily="34" charset="0"/>
              </a:rPr>
              <a:t>Téléchargement de MPLABX directement sur le site Microchip :</a:t>
            </a:r>
          </a:p>
          <a:p>
            <a:r>
              <a:rPr lang="fr-FR" sz="1200" b="1" dirty="0">
                <a:latin typeface="Calibri" pitchFamily="34" charset="0"/>
              </a:rPr>
              <a:t>http://www.microchip.com/mplabx-ide-windows-installer</a:t>
            </a:r>
          </a:p>
          <a:p>
            <a:endParaRPr lang="fr-FR" sz="1200" b="1" dirty="0">
              <a:latin typeface="Calibri" pitchFamily="34" charset="0"/>
            </a:endParaRPr>
          </a:p>
          <a:p>
            <a:r>
              <a:rPr lang="fr-FR" sz="1200" b="1" dirty="0">
                <a:latin typeface="Calibri" pitchFamily="34" charset="0"/>
              </a:rPr>
              <a:t>Téléchargement du compilateur XC8</a:t>
            </a:r>
          </a:p>
          <a:p>
            <a:r>
              <a:rPr lang="fr-FR" sz="1200" b="1" dirty="0">
                <a:latin typeface="Calibri" pitchFamily="34" charset="0"/>
              </a:rPr>
              <a:t>http://www.microchip.com/mplabxc8windows</a:t>
            </a:r>
          </a:p>
          <a:p>
            <a:r>
              <a:rPr lang="fr-FR" sz="1200" b="1" dirty="0">
                <a:latin typeface="Calibri" pitchFamily="34" charset="0"/>
              </a:rPr>
              <a:t>Lancer le programme MPLAB X IDE</a:t>
            </a:r>
          </a:p>
          <a:p>
            <a:r>
              <a:rPr lang="fr-FR" sz="1200" dirty="0">
                <a:latin typeface="Calibri" pitchFamily="34" charset="0"/>
              </a:rPr>
              <a:t> </a:t>
            </a:r>
          </a:p>
          <a:p>
            <a:r>
              <a:rPr lang="fr-FR" sz="1200" b="1" dirty="0">
                <a:latin typeface="Calibri" pitchFamily="34" charset="0"/>
              </a:rPr>
              <a:t>Créer un nouveau projet</a:t>
            </a:r>
            <a:endParaRPr lang="fr-FR" sz="1200" dirty="0">
              <a:latin typeface="Calibri" pitchFamily="34" charset="0"/>
            </a:endParaRPr>
          </a:p>
          <a:p>
            <a:r>
              <a:rPr lang="fr-FR" sz="1200" dirty="0">
                <a:latin typeface="Calibri" pitchFamily="34" charset="0"/>
              </a:rPr>
              <a:t>	File &gt; New project</a:t>
            </a:r>
          </a:p>
          <a:p>
            <a:r>
              <a:rPr lang="fr-FR" sz="1200" dirty="0">
                <a:latin typeface="Calibri" pitchFamily="34" charset="0"/>
              </a:rPr>
              <a:t>	Choisir la catégorie Microchip Embedded puis Standalone project &gt; Net</a:t>
            </a:r>
          </a:p>
          <a:p>
            <a:r>
              <a:rPr lang="fr-FR" sz="1200" dirty="0">
                <a:latin typeface="Calibri" pitchFamily="34" charset="0"/>
              </a:rPr>
              <a:t>	Choisir la famille Advanced 8-bit (PIC18) puis PIC18F87K22 &gt; Net</a:t>
            </a:r>
          </a:p>
          <a:p>
            <a:r>
              <a:rPr lang="fr-FR" sz="1200" dirty="0">
                <a:latin typeface="Calibri" pitchFamily="34" charset="0"/>
              </a:rPr>
              <a:t>	Dans Hardware Tool, sélectionner PicKit 3 &gt; Net</a:t>
            </a:r>
          </a:p>
          <a:p>
            <a:r>
              <a:rPr lang="fr-FR" sz="1200" dirty="0">
                <a:latin typeface="Calibri" pitchFamily="34" charset="0"/>
              </a:rPr>
              <a:t>	Dans Compiler toolchain, sélectionner XC8 &gt; Net</a:t>
            </a:r>
          </a:p>
          <a:p>
            <a:r>
              <a:rPr lang="fr-FR" sz="1200" dirty="0">
                <a:latin typeface="Calibri" pitchFamily="34" charset="0"/>
              </a:rPr>
              <a:t>	Renseigner le nom du projet (ex : TP1_SPI)</a:t>
            </a:r>
          </a:p>
          <a:p>
            <a:r>
              <a:rPr lang="fr-FR" sz="1200" dirty="0">
                <a:latin typeface="Calibri" pitchFamily="34" charset="0"/>
              </a:rPr>
              <a:t>	Choisir l'emplacement du projet</a:t>
            </a:r>
          </a:p>
          <a:p>
            <a:r>
              <a:rPr lang="fr-FR" sz="1200" dirty="0">
                <a:latin typeface="Calibri" pitchFamily="34" charset="0"/>
              </a:rPr>
              <a:t>	Cocher ''Set as main project'' &gt; Finish</a:t>
            </a:r>
          </a:p>
          <a:p>
            <a:r>
              <a:rPr lang="fr-FR" sz="1200" dirty="0">
                <a:latin typeface="Calibri" pitchFamily="34" charset="0"/>
              </a:rPr>
              <a:t> </a:t>
            </a:r>
          </a:p>
        </p:txBody>
      </p:sp>
      <p:sp>
        <p:nvSpPr>
          <p:cNvPr id="10" name="Rectangle 9">
            <a:extLst>
              <a:ext uri="{FF2B5EF4-FFF2-40B4-BE49-F238E27FC236}">
                <a16:creationId xmlns:a16="http://schemas.microsoft.com/office/drawing/2014/main" id="{2ED0A14C-5BEA-4C4C-B479-F8391B45D2B1}"/>
              </a:ext>
            </a:extLst>
          </p:cNvPr>
          <p:cNvSpPr/>
          <p:nvPr/>
        </p:nvSpPr>
        <p:spPr>
          <a:xfrm>
            <a:off x="6096000" y="1738170"/>
            <a:ext cx="5904656" cy="3785652"/>
          </a:xfrm>
          <a:prstGeom prst="rect">
            <a:avLst/>
          </a:prstGeom>
        </p:spPr>
        <p:txBody>
          <a:bodyPr wrap="square">
            <a:spAutoFit/>
          </a:bodyPr>
          <a:lstStyle/>
          <a:p>
            <a:r>
              <a:rPr lang="fr-FR" sz="1200" dirty="0">
                <a:latin typeface="Calibri" pitchFamily="34" charset="0"/>
              </a:rPr>
              <a:t> </a:t>
            </a:r>
          </a:p>
          <a:p>
            <a:r>
              <a:rPr lang="fr-FR" sz="1200" dirty="0">
                <a:latin typeface="Calibri" pitchFamily="34" charset="0"/>
              </a:rPr>
              <a:t>Dans le projet, cliquer droit sur Source files &gt; New &gt; C main file</a:t>
            </a:r>
          </a:p>
          <a:p>
            <a:r>
              <a:rPr lang="fr-FR" sz="1200" dirty="0">
                <a:latin typeface="Calibri" pitchFamily="34" charset="0"/>
              </a:rPr>
              <a:t>	Entrer le nom &gt; Finish</a:t>
            </a:r>
          </a:p>
          <a:p>
            <a:r>
              <a:rPr lang="fr-FR" sz="1200" dirty="0">
                <a:latin typeface="Calibri" pitchFamily="34" charset="0"/>
              </a:rPr>
              <a:t> </a:t>
            </a:r>
          </a:p>
          <a:p>
            <a:r>
              <a:rPr lang="fr-FR" sz="1200" dirty="0">
                <a:latin typeface="Calibri" pitchFamily="34" charset="0"/>
              </a:rPr>
              <a:t>Dans le projet, cliquer droit sur Header files &gt; Add existing item</a:t>
            </a:r>
          </a:p>
          <a:p>
            <a:r>
              <a:rPr lang="fr-FR" sz="1200" dirty="0">
                <a:latin typeface="Calibri" pitchFamily="34" charset="0"/>
              </a:rPr>
              <a:t>	Sélectionner le fichier xc.h dans </a:t>
            </a:r>
            <a:r>
              <a:rPr lang="fr-FR" sz="1200" u="sng" dirty="0">
                <a:latin typeface="Calibri" pitchFamily="34" charset="0"/>
                <a:hlinkClick r:id="rId2" action="ppaction://hlinkfile"/>
              </a:rPr>
              <a:t>C:\program</a:t>
            </a:r>
            <a:r>
              <a:rPr lang="fr-FR" sz="1200" dirty="0">
                <a:latin typeface="Calibri" pitchFamily="34" charset="0"/>
              </a:rPr>
              <a:t> files\Microchip\xc8\include\</a:t>
            </a:r>
          </a:p>
          <a:p>
            <a:pPr marL="171450" indent="-171450">
              <a:buFont typeface="Symbol" pitchFamily="2" charset="2"/>
              <a:buChar char="Þ"/>
            </a:pPr>
            <a:r>
              <a:rPr lang="fr-FR" sz="1200" dirty="0">
                <a:latin typeface="Calibri" pitchFamily="34" charset="0"/>
              </a:rPr>
              <a:t>Non nécessaire si main.c inclut déjà #include &lt;xc.h&gt;</a:t>
            </a:r>
          </a:p>
          <a:p>
            <a:pPr marL="171450" indent="-171450">
              <a:buFont typeface="Symbol" pitchFamily="2" charset="2"/>
              <a:buChar char="Þ"/>
            </a:pPr>
            <a:endParaRPr lang="fr-FR" sz="1200" dirty="0">
              <a:latin typeface="Calibri" pitchFamily="34" charset="0"/>
            </a:endParaRPr>
          </a:p>
          <a:p>
            <a:r>
              <a:rPr lang="fr-FR" sz="1200" dirty="0">
                <a:latin typeface="Calibri" pitchFamily="34" charset="0"/>
              </a:rPr>
              <a:t>Copier les fichiers .c et .h founis dans le dossier du projet.</a:t>
            </a:r>
          </a:p>
          <a:p>
            <a:endParaRPr lang="fr-FR" sz="1200" dirty="0">
              <a:latin typeface="Calibri" pitchFamily="34" charset="0"/>
            </a:endParaRPr>
          </a:p>
          <a:p>
            <a:r>
              <a:rPr lang="fr-FR" sz="1200" dirty="0">
                <a:latin typeface="Calibri" pitchFamily="34" charset="0"/>
              </a:rPr>
              <a:t>Ajouter les .h dans Hearder du projet (cliquer droit sur Header files &gt; Add existing item)</a:t>
            </a:r>
          </a:p>
          <a:p>
            <a:r>
              <a:rPr lang="fr-FR" sz="1200" dirty="0">
                <a:latin typeface="Calibri" pitchFamily="34" charset="0"/>
              </a:rPr>
              <a:t>Ajouter les .c dans Sources du projet (cliquer droit sur Soures files &gt; Add existing item)</a:t>
            </a:r>
          </a:p>
          <a:p>
            <a:r>
              <a:rPr lang="fr-FR" sz="1200" dirty="0">
                <a:latin typeface="Calibri" pitchFamily="34" charset="0"/>
              </a:rPr>
              <a:t> </a:t>
            </a:r>
          </a:p>
          <a:p>
            <a:r>
              <a:rPr lang="fr-FR" sz="1200" dirty="0">
                <a:latin typeface="Calibri" pitchFamily="34" charset="0"/>
              </a:rPr>
              <a:t>Attention si vous obtenez l'erreur target device was not found lors de la programmation du pic vérifiez l'option d'alimentation du pickit :</a:t>
            </a:r>
          </a:p>
          <a:p>
            <a:r>
              <a:rPr lang="fr-FR" sz="1200" dirty="0">
                <a:latin typeface="Calibri" pitchFamily="34" charset="0"/>
              </a:rPr>
              <a:t>Run &gt; Set project configuration &gt; Customize</a:t>
            </a:r>
          </a:p>
          <a:p>
            <a:r>
              <a:rPr lang="fr-FR" sz="1200" dirty="0">
                <a:latin typeface="Calibri" pitchFamily="34" charset="0"/>
              </a:rPr>
              <a:t>	Cliquer sur Pickit à gauche dans Categories</a:t>
            </a:r>
          </a:p>
          <a:p>
            <a:r>
              <a:rPr lang="fr-FR" sz="1200" dirty="0">
                <a:latin typeface="Calibri" pitchFamily="34" charset="0"/>
              </a:rPr>
              <a:t>	Puis dans option categories sélectinner Power</a:t>
            </a:r>
          </a:p>
          <a:p>
            <a:r>
              <a:rPr lang="fr-FR" sz="1200" dirty="0">
                <a:latin typeface="Calibri" pitchFamily="34" charset="0"/>
              </a:rPr>
              <a:t>	Cocher power target from pickit et choisissez 5V</a:t>
            </a:r>
          </a:p>
          <a:p>
            <a:r>
              <a:rPr lang="fr-FR" sz="1200" dirty="0">
                <a:latin typeface="Calibri" pitchFamily="34" charset="0"/>
              </a:rPr>
              <a:t>	</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92378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754" y="53583"/>
            <a:ext cx="6192688" cy="800219"/>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dirty="0"/>
              <a:t>TP N° 2 FISA S3E A4 Réseaux de TERRAINS/</a:t>
            </a:r>
          </a:p>
          <a:p>
            <a:pPr lvl="0">
              <a:spcBef>
                <a:spcPts val="1155"/>
              </a:spcBef>
              <a:spcAft>
                <a:spcPts val="0"/>
              </a:spcAft>
              <a:buClr>
                <a:srgbClr val="FF0000"/>
              </a:buClr>
              <a:buSzPts val="1200"/>
              <a:tabLst>
                <a:tab pos="325120" algn="l"/>
              </a:tabLst>
            </a:pPr>
            <a:r>
              <a:rPr lang="fr-FR" dirty="0"/>
              <a:t>  BUS I2C</a:t>
            </a:r>
            <a:endParaRPr lang="fr-FR" b="1" kern="0" dirty="0">
              <a:latin typeface="Arial" panose="020B0604020202020204" pitchFamily="34" charset="0"/>
              <a:ea typeface="Arial" panose="020B0604020202020204" pitchFamily="34" charset="0"/>
            </a:endParaRPr>
          </a:p>
        </p:txBody>
      </p:sp>
      <p:sp>
        <p:nvSpPr>
          <p:cNvPr id="8" name="Titre 1"/>
          <p:cNvSpPr>
            <a:spLocks noGrp="1"/>
          </p:cNvSpPr>
          <p:nvPr>
            <p:ph type="title"/>
          </p:nvPr>
        </p:nvSpPr>
        <p:spPr>
          <a:xfrm>
            <a:off x="1292597" y="2276872"/>
            <a:ext cx="10301287" cy="903236"/>
          </a:xfrm>
        </p:spPr>
        <p:txBody>
          <a:bodyPr>
            <a:normAutofit fontScale="90000"/>
          </a:bodyPr>
          <a:lstStyle/>
          <a:p>
            <a:r>
              <a:rPr lang="fr-FR" dirty="0">
                <a:solidFill>
                  <a:srgbClr val="FF0000"/>
                </a:solidFill>
              </a:rPr>
              <a:t> </a:t>
            </a:r>
            <a:br>
              <a:rPr lang="fr-FR" dirty="0"/>
            </a:br>
            <a:endParaRPr lang="fr-FR" dirty="0"/>
          </a:p>
        </p:txBody>
      </p:sp>
      <p:sp>
        <p:nvSpPr>
          <p:cNvPr id="9" name="Espace réservé du contenu 2"/>
          <p:cNvSpPr txBox="1">
            <a:spLocks/>
          </p:cNvSpPr>
          <p:nvPr/>
        </p:nvSpPr>
        <p:spPr>
          <a:xfrm>
            <a:off x="5231904" y="118298"/>
            <a:ext cx="6840760" cy="6495572"/>
          </a:xfrm>
          <a:prstGeom prst="rect">
            <a:avLst/>
          </a:prstGeom>
        </p:spPr>
        <p:txBody>
          <a:bodyPr>
            <a:normAutofit fontScale="55000" lnSpcReduction="20000"/>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b="1" dirty="0"/>
          </a:p>
          <a:p>
            <a:r>
              <a:rPr lang="fr-FR" b="1" dirty="0">
                <a:solidFill>
                  <a:schemeClr val="tx1"/>
                </a:solidFill>
              </a:rPr>
              <a:t>Mise en œuvre du bus I2C</a:t>
            </a:r>
            <a:endParaRPr lang="fr-FR" dirty="0">
              <a:solidFill>
                <a:schemeClr val="tx1"/>
              </a:solidFill>
            </a:endParaRPr>
          </a:p>
          <a:p>
            <a:r>
              <a:rPr lang="fr-FR" b="1" dirty="0">
                <a:solidFill>
                  <a:schemeClr val="tx1"/>
                </a:solidFill>
              </a:rPr>
              <a:t>Objectifs du TP : </a:t>
            </a:r>
          </a:p>
          <a:p>
            <a:r>
              <a:rPr lang="fr-FR" dirty="0"/>
              <a:t>Approfondir le bus I2C.</a:t>
            </a:r>
          </a:p>
          <a:p>
            <a:r>
              <a:rPr lang="fr-FR" dirty="0"/>
              <a:t>Se familiariser avec l’interface graphique et le source afficheur.c fourni.</a:t>
            </a:r>
          </a:p>
          <a:p>
            <a:r>
              <a:rPr lang="fr-FR" dirty="0"/>
              <a:t>Lire et écrire dans un circuit mémoire I2C.</a:t>
            </a:r>
          </a:p>
          <a:p>
            <a:endParaRPr lang="fr-FR" dirty="0"/>
          </a:p>
          <a:p>
            <a:endParaRPr lang="fr-FR" b="1" dirty="0"/>
          </a:p>
          <a:p>
            <a:r>
              <a:rPr lang="fr-FR" b="1" dirty="0">
                <a:solidFill>
                  <a:schemeClr val="tx1"/>
                </a:solidFill>
              </a:rPr>
              <a:t>Matériel utilisé : </a:t>
            </a:r>
          </a:p>
          <a:p>
            <a:r>
              <a:rPr lang="fr-FR" sz="1900" b="1" dirty="0"/>
              <a:t>- </a:t>
            </a:r>
            <a:r>
              <a:rPr lang="fr-FR" sz="1900" dirty="0"/>
              <a:t>Malette Modèle : MDET  Bus &amp;Réseaux Kits de formation pour l’apprentissage des bus de communication</a:t>
            </a:r>
          </a:p>
          <a:p>
            <a:r>
              <a:rPr lang="fr-FR" sz="1900" dirty="0"/>
              <a:t> - Un PC équipé des logiciels  MPLABX et son compilateur XC8. </a:t>
            </a:r>
          </a:p>
          <a:p>
            <a:r>
              <a:rPr lang="fr-FR" sz="1900" dirty="0"/>
              <a:t>-  Un oscilloscope numérique,</a:t>
            </a:r>
          </a:p>
          <a:p>
            <a:r>
              <a:rPr lang="fr-FR" sz="1900" dirty="0"/>
              <a:t>-  Un analyseur logique .</a:t>
            </a:r>
          </a:p>
          <a:p>
            <a:r>
              <a:rPr lang="fr-FR" sz="1900" dirty="0"/>
              <a:t>-  Documentation des logiciels et du microcontrôleur. </a:t>
            </a:r>
          </a:p>
          <a:p>
            <a:endParaRPr lang="fr-FR" dirty="0"/>
          </a:p>
          <a:p>
            <a:r>
              <a:rPr lang="fr-FR" b="1" dirty="0">
                <a:solidFill>
                  <a:schemeClr val="tx1"/>
                </a:solidFill>
              </a:rPr>
              <a:t>Expérimentation n°1: </a:t>
            </a:r>
          </a:p>
          <a:p>
            <a:pPr marL="0" indent="0">
              <a:buFont typeface="Roboto Lt" pitchFamily="2" charset="0"/>
              <a:buNone/>
            </a:pPr>
            <a:r>
              <a:rPr lang="fr-FR" sz="1900" dirty="0"/>
              <a:t>Configurer le composant PCF 8583 en Event Compteur.</a:t>
            </a:r>
          </a:p>
          <a:p>
            <a:pPr marL="0" indent="0">
              <a:buFont typeface="Roboto Lt" pitchFamily="2" charset="0"/>
              <a:buNone/>
            </a:pPr>
            <a:r>
              <a:rPr lang="fr-FR" sz="1900" dirty="0">
                <a:latin typeface="Calibri" pitchFamily="34" charset="0"/>
              </a:rPr>
              <a:t>Ecrire une application met à zéro le compteur à l’appuie sur un bouton poussoir. </a:t>
            </a:r>
          </a:p>
          <a:p>
            <a:pPr marL="0" indent="0">
              <a:buFont typeface="Roboto Lt" pitchFamily="2" charset="0"/>
              <a:buNone/>
            </a:pPr>
            <a:r>
              <a:rPr lang="fr-FR" sz="1900" dirty="0">
                <a:latin typeface="Calibri" pitchFamily="34" charset="0"/>
              </a:rPr>
              <a:t>Faire tourner la turbine et afficher la valeur du compteur.</a:t>
            </a:r>
          </a:p>
          <a:p>
            <a:r>
              <a:rPr lang="fr-FR" sz="2000" b="1" dirty="0">
                <a:solidFill>
                  <a:schemeClr val="tx1"/>
                </a:solidFill>
              </a:rPr>
              <a:t>Expérimentation n°2: Dosage</a:t>
            </a:r>
          </a:p>
          <a:p>
            <a:pPr marL="0" indent="0">
              <a:buFont typeface="Roboto Lt" pitchFamily="2" charset="0"/>
              <a:buNone/>
            </a:pPr>
            <a:r>
              <a:rPr lang="fr-FR" sz="1900" dirty="0"/>
              <a:t>Saisir au clavier une valeur prédéterminée à charger dans le compteur. </a:t>
            </a:r>
          </a:p>
          <a:p>
            <a:pPr marL="0" indent="0">
              <a:buFont typeface="Roboto Lt" pitchFamily="2" charset="0"/>
              <a:buNone/>
            </a:pPr>
            <a:r>
              <a:rPr lang="fr-FR" sz="1900" dirty="0"/>
              <a:t>Après remise à zero logicielle, compter à l’aide de la turbine  jusqu’à l’atteinte de la valeur prédéterminée.</a:t>
            </a:r>
          </a:p>
          <a:p>
            <a:pPr marL="0" indent="0">
              <a:buFont typeface="Roboto Lt" pitchFamily="2" charset="0"/>
              <a:buNone/>
            </a:pPr>
            <a:endParaRPr lang="fr-FR" sz="1900" dirty="0"/>
          </a:p>
          <a:p>
            <a:pPr marL="0" indent="0">
              <a:buFont typeface="Roboto Lt" pitchFamily="2" charset="0"/>
              <a:buNone/>
            </a:pPr>
            <a:r>
              <a:rPr lang="fr-FR" sz="1900" dirty="0"/>
              <a:t>A l’atteinte de la valeur prédéterminée, générer une  interruption qui positionne un voyant en alarme et qui déclenche l’inscription «  ALARME » à  l’écran.</a:t>
            </a: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1900" dirty="0">
              <a:latin typeface="Calibri" pitchFamily="34" charset="0"/>
            </a:endParaRPr>
          </a:p>
          <a:p>
            <a:pPr marL="0" indent="0">
              <a:buFont typeface="Roboto Lt" pitchFamily="2" charset="0"/>
              <a:buNone/>
            </a:pPr>
            <a:endParaRPr lang="fr-FR" sz="2200" dirty="0">
              <a:latin typeface="Calibri" pitchFamily="34" charset="0"/>
            </a:endParaRPr>
          </a:p>
        </p:txBody>
      </p:sp>
      <p:pic>
        <p:nvPicPr>
          <p:cNvPr id="3" name="Image 2"/>
          <p:cNvPicPr>
            <a:picLocks noChangeAspect="1"/>
          </p:cNvPicPr>
          <p:nvPr/>
        </p:nvPicPr>
        <p:blipFill>
          <a:blip r:embed="rId2"/>
          <a:stretch>
            <a:fillRect/>
          </a:stretch>
        </p:blipFill>
        <p:spPr>
          <a:xfrm>
            <a:off x="1559496" y="461954"/>
            <a:ext cx="2889882" cy="734804"/>
          </a:xfrm>
          <a:prstGeom prst="rect">
            <a:avLst/>
          </a:prstGeom>
        </p:spPr>
      </p:pic>
      <p:pic>
        <p:nvPicPr>
          <p:cNvPr id="4" name="Image 3"/>
          <p:cNvPicPr>
            <a:picLocks noChangeAspect="1"/>
          </p:cNvPicPr>
          <p:nvPr/>
        </p:nvPicPr>
        <p:blipFill>
          <a:blip r:embed="rId3"/>
          <a:stretch>
            <a:fillRect/>
          </a:stretch>
        </p:blipFill>
        <p:spPr>
          <a:xfrm>
            <a:off x="335360" y="1605129"/>
            <a:ext cx="3457026" cy="3833714"/>
          </a:xfrm>
          <a:prstGeom prst="rect">
            <a:avLst/>
          </a:prstGeom>
        </p:spPr>
      </p:pic>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869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a:t>CESI FISA S3E A4  Bus de Terrain NAI 2020</a:t>
            </a:r>
            <a:endParaRPr lang="fr-FR" dirty="0"/>
          </a:p>
        </p:txBody>
      </p:sp>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1.1Connexions </a:t>
            </a:r>
          </a:p>
        </p:txBody>
      </p:sp>
      <p:pic>
        <p:nvPicPr>
          <p:cNvPr id="4" name="Image 3"/>
          <p:cNvPicPr>
            <a:picLocks noChangeAspect="1"/>
          </p:cNvPicPr>
          <p:nvPr/>
        </p:nvPicPr>
        <p:blipFill rotWithShape="1">
          <a:blip r:embed="rId2"/>
          <a:srcRect l="3289" r="3648"/>
          <a:stretch/>
        </p:blipFill>
        <p:spPr>
          <a:xfrm rot="5400000">
            <a:off x="4290158" y="-759808"/>
            <a:ext cx="6354885" cy="8873050"/>
          </a:xfrm>
          <a:prstGeom prst="rect">
            <a:avLst/>
          </a:prstGeom>
        </p:spPr>
      </p:pic>
      <p:sp>
        <p:nvSpPr>
          <p:cNvPr id="5" name="ZoneTexte 4"/>
          <p:cNvSpPr txBox="1"/>
          <p:nvPr/>
        </p:nvSpPr>
        <p:spPr>
          <a:xfrm>
            <a:off x="224107" y="1916832"/>
            <a:ext cx="2343501" cy="1477328"/>
          </a:xfrm>
          <a:prstGeom prst="rect">
            <a:avLst/>
          </a:prstGeom>
          <a:noFill/>
        </p:spPr>
        <p:txBody>
          <a:bodyPr wrap="square" rtlCol="0">
            <a:spAutoFit/>
          </a:bodyPr>
          <a:lstStyle/>
          <a:p>
            <a:r>
              <a:rPr lang="fr-FR" dirty="0"/>
              <a:t>Implantation générale :</a:t>
            </a:r>
          </a:p>
          <a:p>
            <a:endParaRPr lang="fr-FR" dirty="0"/>
          </a:p>
          <a:p>
            <a:r>
              <a:rPr lang="fr-FR" dirty="0"/>
              <a:t>Connection de l’afficheur graphique</a:t>
            </a:r>
          </a:p>
        </p:txBody>
      </p:sp>
    </p:spTree>
    <p:extLst>
      <p:ext uri="{BB962C8B-B14F-4D97-AF65-F5344CB8AC3E}">
        <p14:creationId xmlns:p14="http://schemas.microsoft.com/office/powerpoint/2010/main" val="311992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8495E6B9-2ACF-D441-823C-5678F99BB223}"/>
              </a:ext>
            </a:extLst>
          </p:cNvPr>
          <p:cNvPicPr>
            <a:picLocks noChangeAspect="1"/>
          </p:cNvPicPr>
          <p:nvPr/>
        </p:nvPicPr>
        <p:blipFill rotWithShape="1">
          <a:blip r:embed="rId3"/>
          <a:srcRect l="1181" b="4265"/>
          <a:stretch/>
        </p:blipFill>
        <p:spPr>
          <a:xfrm>
            <a:off x="0" y="296810"/>
            <a:ext cx="12047984" cy="5878520"/>
          </a:xfrm>
          <a:prstGeom prst="rect">
            <a:avLst/>
          </a:prstGeom>
        </p:spPr>
      </p:pic>
      <p:pic>
        <p:nvPicPr>
          <p:cNvPr id="9" name="Image 8"/>
          <p:cNvPicPr>
            <a:picLocks noChangeAspect="1"/>
          </p:cNvPicPr>
          <p:nvPr/>
        </p:nvPicPr>
        <p:blipFill>
          <a:blip r:embed="rId4"/>
          <a:stretch>
            <a:fillRect/>
          </a:stretch>
        </p:blipFill>
        <p:spPr>
          <a:xfrm>
            <a:off x="335360" y="6175330"/>
            <a:ext cx="1571625" cy="571500"/>
          </a:xfrm>
          <a:prstGeom prst="rect">
            <a:avLst/>
          </a:prstGeom>
        </p:spPr>
      </p:pic>
      <p:sp>
        <p:nvSpPr>
          <p:cNvPr id="6" name="Rectangle 5"/>
          <p:cNvSpPr/>
          <p:nvPr/>
        </p:nvSpPr>
        <p:spPr>
          <a:xfrm>
            <a:off x="7824192" y="2016725"/>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7824192" y="3540155"/>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CAN</a:t>
            </a:r>
          </a:p>
          <a:p>
            <a:endParaRPr lang="fr-FR" sz="2000" dirty="0"/>
          </a:p>
          <a:p>
            <a:r>
              <a:rPr lang="fr-FR" sz="700" dirty="0"/>
              <a:t> </a:t>
            </a:r>
          </a:p>
        </p:txBody>
      </p:sp>
      <p:sp>
        <p:nvSpPr>
          <p:cNvPr id="4" name="Espace réservé du texte 3"/>
          <p:cNvSpPr>
            <a:spLocks noGrp="1"/>
          </p:cNvSpPr>
          <p:nvPr>
            <p:ph type="body" sz="quarter" idx="11"/>
          </p:nvPr>
        </p:nvSpPr>
        <p:spPr>
          <a:xfrm flipH="1">
            <a:off x="8016664" y="1857331"/>
            <a:ext cx="2639392" cy="1850603"/>
          </a:xfrm>
        </p:spPr>
        <p:txBody>
          <a:bodyPr/>
          <a:lstStyle/>
          <a:p>
            <a:r>
              <a:rPr lang="fr-FR" dirty="0"/>
              <a:t>4</a:t>
            </a:r>
          </a:p>
        </p:txBody>
      </p:sp>
      <p:pic>
        <p:nvPicPr>
          <p:cNvPr id="10" name="Image 9"/>
          <p:cNvPicPr>
            <a:picLocks noChangeAspect="1"/>
          </p:cNvPicPr>
          <p:nvPr/>
        </p:nvPicPr>
        <p:blipFill>
          <a:blip r:embed="rId5"/>
          <a:stretch>
            <a:fillRect/>
          </a:stretch>
        </p:blipFill>
        <p:spPr>
          <a:xfrm>
            <a:off x="335360" y="5931992"/>
            <a:ext cx="2400300" cy="809625"/>
          </a:xfrm>
          <a:prstGeom prst="rect">
            <a:avLst/>
          </a:prstGeom>
        </p:spPr>
      </p:pic>
      <p:pic>
        <p:nvPicPr>
          <p:cNvPr id="3" name="Image 2"/>
          <p:cNvPicPr>
            <a:picLocks noChangeAspect="1"/>
          </p:cNvPicPr>
          <p:nvPr/>
        </p:nvPicPr>
        <p:blipFill>
          <a:blip r:embed="rId6"/>
          <a:stretch>
            <a:fillRect/>
          </a:stretch>
        </p:blipFill>
        <p:spPr>
          <a:xfrm>
            <a:off x="8528298" y="6541592"/>
            <a:ext cx="3638550" cy="209550"/>
          </a:xfrm>
          <a:prstGeom prst="rect">
            <a:avLst/>
          </a:prstGeom>
        </p:spPr>
      </p:pic>
    </p:spTree>
    <p:extLst>
      <p:ext uri="{BB962C8B-B14F-4D97-AF65-F5344CB8AC3E}">
        <p14:creationId xmlns:p14="http://schemas.microsoft.com/office/powerpoint/2010/main" val="3876833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0645" y="106319"/>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a:bodyPr>
          <a:lstStyle/>
          <a:p>
            <a:r>
              <a:rPr lang="fr-FR" sz="2800" dirty="0">
                <a:solidFill>
                  <a:srgbClr val="FF0000"/>
                </a:solidFill>
              </a:rPr>
              <a:t>FISA S3E A4 Réseaux de TERRAINS/BUS CAN / </a:t>
            </a:r>
            <a:br>
              <a:rPr lang="fr-FR" sz="2800" dirty="0">
                <a:solidFill>
                  <a:srgbClr val="FF0000"/>
                </a:solidFill>
              </a:rPr>
            </a:br>
            <a:r>
              <a:rPr lang="fr-FR" sz="2800" dirty="0">
                <a:solidFill>
                  <a:srgbClr val="FF0000"/>
                </a:solidFill>
              </a:rPr>
              <a:t>4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cxnSp>
        <p:nvCxnSpPr>
          <p:cNvPr id="2104" name="Connecteur droit 2103"/>
          <p:cNvCxnSpPr/>
          <p:nvPr/>
        </p:nvCxnSpPr>
        <p:spPr>
          <a:xfrm>
            <a:off x="3611370" y="598575"/>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0" name="Connecteur droit 149"/>
          <p:cNvCxnSpPr/>
          <p:nvPr/>
        </p:nvCxnSpPr>
        <p:spPr>
          <a:xfrm>
            <a:off x="7751236" y="598575"/>
            <a:ext cx="9195"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690" y="741284"/>
            <a:ext cx="3566631" cy="2000548"/>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Il existe sous deux versions :</a:t>
            </a:r>
          </a:p>
          <a:p>
            <a:r>
              <a:rPr lang="fr-FR" sz="1200" dirty="0">
                <a:latin typeface="Calibri" panose="020F0502020204030204" pitchFamily="34" charset="0"/>
                <a:cs typeface="Calibri" panose="020F0502020204030204" pitchFamily="34" charset="0"/>
              </a:rPr>
              <a:t>    </a:t>
            </a:r>
            <a:r>
              <a:rPr lang="fr-FR" sz="1200" b="1" dirty="0">
                <a:solidFill>
                  <a:srgbClr val="FF0000"/>
                </a:solidFill>
                <a:latin typeface="Calibri" panose="020F0502020204030204" pitchFamily="34" charset="0"/>
                <a:cs typeface="Calibri" panose="020F0502020204030204" pitchFamily="34" charset="0"/>
              </a:rPr>
              <a:t>CAN2.0A : </a:t>
            </a:r>
            <a:r>
              <a:rPr lang="fr-FR" sz="1200" dirty="0">
                <a:latin typeface="Calibri" panose="020F0502020204030204" pitchFamily="34" charset="0"/>
                <a:cs typeface="Calibri" panose="020F0502020204030204" pitchFamily="34" charset="0"/>
              </a:rPr>
              <a:t>trame standard identificateur de 11 bits (CAN standard) ;</a:t>
            </a:r>
          </a:p>
          <a:p>
            <a:r>
              <a:rPr lang="fr-FR" sz="1200" dirty="0">
                <a:latin typeface="Calibri" panose="020F0502020204030204" pitchFamily="34" charset="0"/>
                <a:cs typeface="Calibri" panose="020F0502020204030204" pitchFamily="34" charset="0"/>
              </a:rPr>
              <a:t>   </a:t>
            </a:r>
            <a:r>
              <a:rPr lang="fr-FR" sz="1200" dirty="0">
                <a:solidFill>
                  <a:srgbClr val="FF0000"/>
                </a:solidFill>
                <a:latin typeface="Calibri" panose="020F0502020204030204" pitchFamily="34" charset="0"/>
                <a:cs typeface="Calibri" panose="020F0502020204030204" pitchFamily="34" charset="0"/>
              </a:rPr>
              <a:t> C:AN2.0B  </a:t>
            </a:r>
            <a:r>
              <a:rPr lang="fr-FR" sz="1200" dirty="0">
                <a:latin typeface="Calibri" panose="020F0502020204030204" pitchFamily="34" charset="0"/>
                <a:cs typeface="Calibri" panose="020F0502020204030204" pitchFamily="34" charset="0"/>
              </a:rPr>
              <a:t>trame plus longue avec</a:t>
            </a:r>
          </a:p>
          <a:p>
            <a:r>
              <a:rPr lang="fr-FR" sz="1200" dirty="0">
                <a:latin typeface="Calibri" panose="020F0502020204030204" pitchFamily="34" charset="0"/>
                <a:cs typeface="Calibri" panose="020F0502020204030204" pitchFamily="34" charset="0"/>
              </a:rPr>
              <a:t>identificateur sur 29 bits (CAN étendu).</a:t>
            </a:r>
          </a:p>
          <a:p>
            <a:r>
              <a:rPr lang="fr-FR" sz="1200" dirty="0">
                <a:latin typeface="Calibri" panose="020F0502020204030204" pitchFamily="34" charset="0"/>
                <a:cs typeface="Calibri" panose="020F0502020204030204" pitchFamily="34" charset="0"/>
              </a:rPr>
              <a:t>Il existe également deux types différenciés par leur débit :</a:t>
            </a:r>
          </a:p>
          <a:p>
            <a:r>
              <a:rPr lang="fr-FR" sz="1600" b="1" dirty="0">
                <a:latin typeface="Calibri" panose="020F0502020204030204" pitchFamily="34" charset="0"/>
                <a:cs typeface="Calibri" panose="020F0502020204030204" pitchFamily="34" charset="0"/>
              </a:rPr>
              <a:t>le CAN LOW Speed ; le CAN High Speed.</a:t>
            </a:r>
          </a:p>
          <a:p>
            <a:endParaRPr lang="fr-FR" sz="1200" dirty="0">
              <a:latin typeface="Calibri" panose="020F0502020204030204" pitchFamily="34" charset="0"/>
              <a:cs typeface="Calibri" panose="020F0502020204030204" pitchFamily="34" charset="0"/>
            </a:endParaRPr>
          </a:p>
          <a:p>
            <a:endParaRPr lang="fr-FR" sz="1200" dirty="0">
              <a:latin typeface="Calibri" panose="020F0502020204030204" pitchFamily="34" charset="0"/>
              <a:cs typeface="Calibri" panose="020F0502020204030204" pitchFamily="34" charset="0"/>
            </a:endParaRPr>
          </a:p>
        </p:txBody>
      </p:sp>
      <p:pic>
        <p:nvPicPr>
          <p:cNvPr id="10" name="Image 9"/>
          <p:cNvPicPr>
            <a:picLocks noChangeAspect="1"/>
          </p:cNvPicPr>
          <p:nvPr/>
        </p:nvPicPr>
        <p:blipFill>
          <a:blip r:embed="rId2"/>
          <a:stretch>
            <a:fillRect/>
          </a:stretch>
        </p:blipFill>
        <p:spPr>
          <a:xfrm>
            <a:off x="298653" y="2349605"/>
            <a:ext cx="3042703" cy="1707775"/>
          </a:xfrm>
          <a:prstGeom prst="rect">
            <a:avLst/>
          </a:prstGeom>
        </p:spPr>
      </p:pic>
      <p:sp>
        <p:nvSpPr>
          <p:cNvPr id="12" name="Rectangle 11"/>
          <p:cNvSpPr/>
          <p:nvPr/>
        </p:nvSpPr>
        <p:spPr>
          <a:xfrm>
            <a:off x="36690" y="3983700"/>
            <a:ext cx="3514370" cy="1969770"/>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1-	Principe de l’arbitrage</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Le procédé d'attribution du bus est basé sur le principe de "</a:t>
            </a:r>
            <a:r>
              <a:rPr lang="fr-FR" sz="1200" dirty="0">
                <a:solidFill>
                  <a:srgbClr val="FF0000"/>
                </a:solidFill>
                <a:latin typeface="Calibri" panose="020F0502020204030204" pitchFamily="34" charset="0"/>
                <a:cs typeface="Calibri" panose="020F0502020204030204" pitchFamily="34" charset="0"/>
              </a:rPr>
              <a:t>l'arbitrage bit à bit", </a:t>
            </a:r>
            <a:r>
              <a:rPr lang="fr-FR" sz="1200" dirty="0">
                <a:latin typeface="Calibri" panose="020F0502020204030204" pitchFamily="34" charset="0"/>
                <a:cs typeface="Calibri" panose="020F0502020204030204" pitchFamily="34" charset="0"/>
              </a:rPr>
              <a:t>selon lequel les nœuds en compétition, émettant simultanément sur le bus, comparent bit à bit l'identificateur de leur message avec celui des messages concurrents. Les stations de priorité moins élevée perdront la compétition face à celle qui a	la priorité la plus élevée.</a:t>
            </a:r>
          </a:p>
        </p:txBody>
      </p:sp>
      <p:pic>
        <p:nvPicPr>
          <p:cNvPr id="14" name="Image 13"/>
          <p:cNvPicPr>
            <a:picLocks noChangeAspect="1"/>
          </p:cNvPicPr>
          <p:nvPr/>
        </p:nvPicPr>
        <p:blipFill>
          <a:blip r:embed="rId3"/>
          <a:stretch>
            <a:fillRect/>
          </a:stretch>
        </p:blipFill>
        <p:spPr>
          <a:xfrm>
            <a:off x="4522233" y="422127"/>
            <a:ext cx="2347163" cy="1865538"/>
          </a:xfrm>
          <a:prstGeom prst="rect">
            <a:avLst/>
          </a:prstGeom>
        </p:spPr>
      </p:pic>
      <p:sp>
        <p:nvSpPr>
          <p:cNvPr id="15" name="Rectangle 14"/>
          <p:cNvSpPr/>
          <p:nvPr/>
        </p:nvSpPr>
        <p:spPr>
          <a:xfrm>
            <a:off x="3705010" y="2270225"/>
            <a:ext cx="4046226" cy="2123658"/>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Les stations sont câblées sur le bus par le principe du "ET câblé". En cas de conflit c'est à dire émission simultanée, la valeur 0 écrase la valeur 1.</a:t>
            </a:r>
          </a:p>
          <a:p>
            <a:endParaRPr lang="fr-FR" sz="1200" dirty="0">
              <a:latin typeface="Calibri" panose="020F0502020204030204" pitchFamily="34" charset="0"/>
              <a:cs typeface="Calibri" panose="020F0502020204030204" pitchFamily="34" charset="0"/>
            </a:endParaRPr>
          </a:p>
          <a:p>
            <a:r>
              <a:rPr lang="fr-FR" sz="1200" dirty="0">
                <a:latin typeface="Calibri" panose="020F0502020204030204" pitchFamily="34" charset="0"/>
                <a:cs typeface="Calibri" panose="020F0502020204030204" pitchFamily="34" charset="0"/>
              </a:rPr>
              <a:t>On appelle donc "état dominant" l'état logique 0, et "état récessif" l'état logique 1. Lors de l'arbitrage bit à bit, dès qu'une station émettrice se trouve en état récessif et détecte un état dominant, elle perd la compétition et arrête d'émettre. Tous les perdants deviennent automatiquement des récepteurs du message, et ne tentent à nouveau d'émettre que lorsque le bus se libère.</a:t>
            </a:r>
          </a:p>
        </p:txBody>
      </p:sp>
      <p:sp>
        <p:nvSpPr>
          <p:cNvPr id="16" name="Rectangle 15"/>
          <p:cNvSpPr/>
          <p:nvPr/>
        </p:nvSpPr>
        <p:spPr>
          <a:xfrm>
            <a:off x="3697512" y="4462708"/>
            <a:ext cx="4046225" cy="2008242"/>
          </a:xfrm>
          <a:prstGeom prst="rect">
            <a:avLst/>
          </a:prstGeom>
        </p:spPr>
        <p:txBody>
          <a:bodyPr wrap="square">
            <a:spAutoFit/>
          </a:bodyPr>
          <a:lstStyle/>
          <a:p>
            <a:pPr lvl="0">
              <a:spcAft>
                <a:spcPts val="0"/>
              </a:spcAft>
              <a:tabLst>
                <a:tab pos="265430" algn="l"/>
              </a:tabLst>
            </a:pPr>
            <a:r>
              <a:rPr lang="fr-FR" sz="1400" b="1" dirty="0">
                <a:latin typeface="Calibri" panose="020F0502020204030204" pitchFamily="34" charset="0"/>
                <a:cs typeface="Calibri" panose="020F0502020204030204" pitchFamily="34" charset="0"/>
              </a:rPr>
              <a:t>2 Les signaux du bus CAN</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 Paire filaire différentielle sur 2 fils ,les niveaux logiques (récessifs et dominants) sont obtenus par la différence de potentiel entre les deux voies CAN L et CAN H.</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Les niveaux de tension sur CANL et CANH dépendent du type Low Speed ou High Speed du bus.</a:t>
            </a:r>
          </a:p>
          <a:p>
            <a:pPr>
              <a:spcBef>
                <a:spcPts val="50"/>
              </a:spcBef>
              <a:spcAft>
                <a:spcPts val="0"/>
              </a:spcAft>
            </a:pPr>
            <a:r>
              <a:rPr lang="fr-FR" sz="1200" dirty="0">
                <a:latin typeface="Calibri" panose="020F0502020204030204" pitchFamily="34" charset="0"/>
                <a:ea typeface="Times New Roman" panose="02020603050405020304" pitchFamily="18" charset="0"/>
                <a:cs typeface="Calibri" panose="020F0502020204030204" pitchFamily="34" charset="0"/>
              </a:rPr>
              <a:t>Ces niveaux de tension correspondent à un codage dit </a:t>
            </a:r>
            <a:r>
              <a:rPr lang="fr-FR" sz="1200" b="1" dirty="0">
                <a:latin typeface="Calibri" panose="020F0502020204030204" pitchFamily="34" charset="0"/>
                <a:ea typeface="Times New Roman" panose="02020603050405020304" pitchFamily="18" charset="0"/>
                <a:cs typeface="Calibri" panose="020F0502020204030204" pitchFamily="34" charset="0"/>
              </a:rPr>
              <a:t>NRZ </a:t>
            </a:r>
            <a:r>
              <a:rPr lang="fr-FR" sz="1200" dirty="0">
                <a:latin typeface="Calibri" panose="020F0502020204030204" pitchFamily="34" charset="0"/>
                <a:ea typeface="Times New Roman" panose="02020603050405020304" pitchFamily="18" charset="0"/>
                <a:cs typeface="Calibri" panose="020F0502020204030204" pitchFamily="34" charset="0"/>
              </a:rPr>
              <a:t>(No Return to Zero : il n’y a jamais de courant nul sur la ligne. La masse n’est plus utilisée et les niveaux logiques correspondent à 2 niveaux de tensions distincts).</a:t>
            </a:r>
          </a:p>
        </p:txBody>
      </p:sp>
      <p:pic>
        <p:nvPicPr>
          <p:cNvPr id="17" name="Image 16"/>
          <p:cNvPicPr>
            <a:picLocks noChangeAspect="1"/>
          </p:cNvPicPr>
          <p:nvPr/>
        </p:nvPicPr>
        <p:blipFill>
          <a:blip r:embed="rId4"/>
          <a:stretch>
            <a:fillRect/>
          </a:stretch>
        </p:blipFill>
        <p:spPr>
          <a:xfrm>
            <a:off x="8044068" y="106319"/>
            <a:ext cx="3532532" cy="844779"/>
          </a:xfrm>
          <a:prstGeom prst="rect">
            <a:avLst/>
          </a:prstGeom>
        </p:spPr>
      </p:pic>
      <p:sp>
        <p:nvSpPr>
          <p:cNvPr id="25" name="Rectangle 24"/>
          <p:cNvSpPr/>
          <p:nvPr/>
        </p:nvSpPr>
        <p:spPr>
          <a:xfrm>
            <a:off x="8022396" y="885821"/>
            <a:ext cx="1558888" cy="276999"/>
          </a:xfrm>
          <a:prstGeom prst="rect">
            <a:avLst/>
          </a:prstGeom>
        </p:spPr>
        <p:txBody>
          <a:bodyPr wrap="none">
            <a:spAutoFit/>
          </a:bodyPr>
          <a:lstStyle/>
          <a:p>
            <a:r>
              <a:rPr lang="fr-FR" sz="1200" dirty="0">
                <a:latin typeface="Calibri" panose="020F0502020204030204" pitchFamily="34" charset="0"/>
                <a:cs typeface="Calibri" panose="020F0502020204030204" pitchFamily="34" charset="0"/>
              </a:rPr>
              <a:t>Débit max: 125Kbits/s</a:t>
            </a:r>
          </a:p>
        </p:txBody>
      </p:sp>
      <p:sp>
        <p:nvSpPr>
          <p:cNvPr id="26" name="Rectangle 25"/>
          <p:cNvSpPr/>
          <p:nvPr/>
        </p:nvSpPr>
        <p:spPr>
          <a:xfrm>
            <a:off x="9875493" y="916917"/>
            <a:ext cx="1922684" cy="276999"/>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Débit max: 1Mbits/s</a:t>
            </a:r>
          </a:p>
        </p:txBody>
      </p:sp>
      <p:sp>
        <p:nvSpPr>
          <p:cNvPr id="27" name="Rectangle 26"/>
          <p:cNvSpPr/>
          <p:nvPr/>
        </p:nvSpPr>
        <p:spPr>
          <a:xfrm>
            <a:off x="7823879" y="2066972"/>
            <a:ext cx="6096000" cy="492443"/>
          </a:xfrm>
          <a:prstGeom prst="rect">
            <a:avLst/>
          </a:prstGeom>
        </p:spPr>
        <p:txBody>
          <a:bodyPr>
            <a:spAutoFit/>
          </a:bodyPr>
          <a:lstStyle/>
          <a:p>
            <a:r>
              <a:rPr lang="fr-FR" sz="1400" b="1" dirty="0">
                <a:latin typeface="Calibri" panose="020F0502020204030204" pitchFamily="34" charset="0"/>
                <a:cs typeface="Calibri" panose="020F0502020204030204" pitchFamily="34" charset="0"/>
              </a:rPr>
              <a:t>3-Constitution d’une trame en format standard</a:t>
            </a:r>
          </a:p>
          <a:p>
            <a:r>
              <a:rPr lang="fr-FR" sz="1200" dirty="0">
                <a:latin typeface="Calibri" panose="020F0502020204030204" pitchFamily="34" charset="0"/>
                <a:cs typeface="Calibri" panose="020F0502020204030204" pitchFamily="34" charset="0"/>
              </a:rPr>
              <a:t>Une trame se répartie en 7 champs:</a:t>
            </a:r>
          </a:p>
        </p:txBody>
      </p:sp>
      <p:pic>
        <p:nvPicPr>
          <p:cNvPr id="28" name="Image 27"/>
          <p:cNvPicPr>
            <a:picLocks noChangeAspect="1"/>
          </p:cNvPicPr>
          <p:nvPr/>
        </p:nvPicPr>
        <p:blipFill>
          <a:blip r:embed="rId5"/>
          <a:stretch>
            <a:fillRect/>
          </a:stretch>
        </p:blipFill>
        <p:spPr>
          <a:xfrm>
            <a:off x="8022396" y="1223894"/>
            <a:ext cx="3870181" cy="758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9" name="Image 28"/>
          <p:cNvPicPr>
            <a:picLocks noChangeAspect="1"/>
          </p:cNvPicPr>
          <p:nvPr/>
        </p:nvPicPr>
        <p:blipFill>
          <a:blip r:embed="rId6"/>
          <a:stretch>
            <a:fillRect/>
          </a:stretch>
        </p:blipFill>
        <p:spPr>
          <a:xfrm>
            <a:off x="7814684" y="2488933"/>
            <a:ext cx="4356189" cy="4345573"/>
          </a:xfrm>
          <a:prstGeom prst="rect">
            <a:avLst/>
          </a:prstGeom>
        </p:spPr>
      </p:pic>
      <p:sp>
        <p:nvSpPr>
          <p:cNvPr id="3" name="ZoneTexte 2">
            <a:extLst>
              <a:ext uri="{FF2B5EF4-FFF2-40B4-BE49-F238E27FC236}">
                <a16:creationId xmlns:a16="http://schemas.microsoft.com/office/drawing/2014/main" id="{62AD6FDE-6572-7447-BA34-CF3BDD6F54B6}"/>
              </a:ext>
            </a:extLst>
          </p:cNvPr>
          <p:cNvSpPr txBox="1"/>
          <p:nvPr/>
        </p:nvSpPr>
        <p:spPr>
          <a:xfrm>
            <a:off x="10836835" y="3382959"/>
            <a:ext cx="1244589" cy="184666"/>
          </a:xfrm>
          <a:prstGeom prst="rect">
            <a:avLst/>
          </a:prstGeom>
          <a:noFill/>
        </p:spPr>
        <p:txBody>
          <a:bodyPr wrap="square" rtlCol="0">
            <a:spAutoFit/>
          </a:bodyPr>
          <a:lstStyle/>
          <a:p>
            <a:r>
              <a:rPr lang="fr-FR" sz="600" dirty="0"/>
              <a:t>Ou 32 bits pour CAN 2.0B</a:t>
            </a:r>
          </a:p>
        </p:txBody>
      </p:sp>
      <p:sp>
        <p:nvSpPr>
          <p:cNvPr id="4" name="Espace réservé du pied de page 3"/>
          <p:cNvSpPr>
            <a:spLocks noGrp="1"/>
          </p:cNvSpPr>
          <p:nvPr>
            <p:ph type="ftr" sz="quarter" idx="16"/>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45199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271464" y="1844823"/>
            <a:ext cx="9001000" cy="4354363"/>
          </a:xfrm>
        </p:spPr>
        <p:txBody>
          <a:bodyPr>
            <a:normAutofit fontScale="40000" lnSpcReduction="20000"/>
          </a:bodyPr>
          <a:lstStyle/>
          <a:p>
            <a:pPr marL="0" indent="0">
              <a:buNone/>
              <a:tabLst>
                <a:tab pos="8248650" algn="l"/>
              </a:tabLst>
            </a:pPr>
            <a:endParaRPr lang="fr-FR" sz="2400" b="1" dirty="0">
              <a:solidFill>
                <a:schemeClr val="accent1"/>
              </a:solidFill>
            </a:endParaRPr>
          </a:p>
          <a:p>
            <a:pPr marL="0" indent="0">
              <a:buNone/>
            </a:pPr>
            <a:r>
              <a:rPr lang="fr-FR" sz="3400" b="1" dirty="0">
                <a:solidFill>
                  <a:schemeClr val="accent1"/>
                </a:solidFill>
              </a:rPr>
              <a:t>4 FISA S3E A4 Réseaux de TERRAINS/BUS CAN 		</a:t>
            </a:r>
          </a:p>
          <a:p>
            <a:pPr marL="0" indent="0">
              <a:buNone/>
            </a:pPr>
            <a:r>
              <a:rPr lang="fr-FR" sz="3400" b="1" dirty="0">
                <a:solidFill>
                  <a:schemeClr val="accent1"/>
                </a:solidFill>
              </a:rPr>
              <a:t>		</a:t>
            </a:r>
            <a:r>
              <a:rPr lang="fr-FR" sz="3400" dirty="0"/>
              <a:t>	</a:t>
            </a:r>
          </a:p>
          <a:p>
            <a:pPr lvl="1"/>
            <a:r>
              <a:rPr lang="fr-FR" sz="4200" b="1" dirty="0">
                <a:latin typeface="Calibri" panose="020F0502020204030204" pitchFamily="34" charset="0"/>
                <a:cs typeface="Calibri" panose="020F0502020204030204" pitchFamily="34" charset="0"/>
              </a:rPr>
              <a:t>4.1 Historique								63</a:t>
            </a:r>
          </a:p>
          <a:p>
            <a:pPr lvl="1"/>
            <a:r>
              <a:rPr lang="fr-FR" sz="4200" b="1" dirty="0">
                <a:latin typeface="Calibri" panose="020F0502020204030204" pitchFamily="34" charset="0"/>
                <a:cs typeface="Calibri" panose="020F0502020204030204" pitchFamily="34" charset="0"/>
              </a:rPr>
              <a:t>4.2 Le bus CAN						</a:t>
            </a:r>
            <a:r>
              <a:rPr lang="fr-FR" sz="4200" b="1">
                <a:latin typeface="Calibri" panose="020F0502020204030204" pitchFamily="34" charset="0"/>
                <a:cs typeface="Calibri" panose="020F0502020204030204" pitchFamily="34" charset="0"/>
              </a:rPr>
              <a:t>	                  64</a:t>
            </a:r>
            <a:endParaRPr lang="fr-FR" sz="4200" b="1" dirty="0">
              <a:latin typeface="Calibri" panose="020F0502020204030204" pitchFamily="34" charset="0"/>
              <a:cs typeface="Calibri" panose="020F0502020204030204" pitchFamily="34" charset="0"/>
            </a:endParaRPr>
          </a:p>
          <a:p>
            <a:pPr lvl="1"/>
            <a:r>
              <a:rPr lang="fr-FR" sz="4200" b="1" dirty="0">
                <a:latin typeface="Calibri" panose="020F0502020204030204" pitchFamily="34" charset="0"/>
                <a:cs typeface="Calibri" panose="020F0502020204030204" pitchFamily="34" charset="0"/>
              </a:rPr>
              <a:t>4.3 Protocole CAN et couches OSI						66</a:t>
            </a:r>
          </a:p>
          <a:p>
            <a:pPr lvl="1"/>
            <a:r>
              <a:rPr lang="fr-FR" sz="4200" b="1" dirty="0">
                <a:latin typeface="Calibri" panose="020F0502020204030204" pitchFamily="34" charset="0"/>
                <a:cs typeface="Calibri" panose="020F0502020204030204" pitchFamily="34" charset="0"/>
              </a:rPr>
              <a:t>4.4 Support de transmission						67</a:t>
            </a:r>
          </a:p>
          <a:p>
            <a:pPr lvl="1"/>
            <a:r>
              <a:rPr lang="fr-FR" sz="4200" b="1" dirty="0">
                <a:latin typeface="Calibri" panose="020F0502020204030204" pitchFamily="34" charset="0"/>
                <a:cs typeface="Calibri" panose="020F0502020204030204" pitchFamily="34" charset="0"/>
              </a:rPr>
              <a:t>4.5 Codage de l’information et Stuffing					68</a:t>
            </a:r>
          </a:p>
          <a:p>
            <a:pPr lvl="1"/>
            <a:r>
              <a:rPr lang="fr-FR" sz="4200" b="1" dirty="0">
                <a:latin typeface="Calibri" panose="020F0502020204030204" pitchFamily="34" charset="0"/>
                <a:cs typeface="Calibri" panose="020F0502020204030204" pitchFamily="34" charset="0"/>
              </a:rPr>
              <a:t>4.6 Les informations transmises sur le bus					69</a:t>
            </a:r>
          </a:p>
          <a:p>
            <a:pPr lvl="1"/>
            <a:r>
              <a:rPr lang="fr-FR" sz="4200" b="1" dirty="0">
                <a:latin typeface="Calibri" panose="020F0502020204030204" pitchFamily="34" charset="0"/>
                <a:cs typeface="Calibri" panose="020F0502020204030204" pitchFamily="34" charset="0"/>
              </a:rPr>
              <a:t>4.7 Trame de données (DATA FRAME)					70</a:t>
            </a:r>
          </a:p>
          <a:p>
            <a:pPr lvl="1"/>
            <a:r>
              <a:rPr lang="fr-FR" sz="4200" b="1" dirty="0">
                <a:latin typeface="Calibri" panose="020F0502020204030204" pitchFamily="34" charset="0"/>
                <a:cs typeface="Calibri" panose="020F0502020204030204" pitchFamily="34" charset="0"/>
              </a:rPr>
              <a:t>4.8 Trame de requête (REMOTE FRAME) 					76</a:t>
            </a:r>
          </a:p>
          <a:p>
            <a:pPr lvl="1"/>
            <a:r>
              <a:rPr lang="fr-FR" sz="4200" b="1" dirty="0">
                <a:latin typeface="Calibri" panose="020F0502020204030204" pitchFamily="34" charset="0"/>
                <a:cs typeface="Calibri" panose="020F0502020204030204" pitchFamily="34" charset="0"/>
              </a:rPr>
              <a:t>4.9 Travaux pratiques							78					</a:t>
            </a:r>
            <a:r>
              <a:rPr lang="fr-FR" sz="2900" b="1" dirty="0">
                <a:latin typeface="Calibri" panose="020F0502020204030204" pitchFamily="34" charset="0"/>
                <a:cs typeface="Calibri" panose="020F0502020204030204" pitchFamily="34" charset="0"/>
              </a:rPr>
              <a:t>	</a:t>
            </a:r>
          </a:p>
          <a:p>
            <a:pPr lvl="1"/>
            <a:endParaRPr lang="fr-FR" sz="2900" b="1" dirty="0">
              <a:latin typeface="Calibri" panose="020F0502020204030204" pitchFamily="34" charset="0"/>
              <a:cs typeface="Calibri" panose="020F0502020204030204" pitchFamily="34" charset="0"/>
            </a:endParaRPr>
          </a:p>
          <a:p>
            <a:pPr lvl="1"/>
            <a:endParaRPr lang="fr-FR" sz="2900" b="1" dirty="0">
              <a:latin typeface="Calibri" panose="020F0502020204030204" pitchFamily="34" charset="0"/>
              <a:cs typeface="Calibri" panose="020F0502020204030204" pitchFamily="34" charset="0"/>
            </a:endParaRPr>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
        <p:nvSpPr>
          <p:cNvPr id="14" name="Rectangle 13"/>
          <p:cNvSpPr/>
          <p:nvPr/>
        </p:nvSpPr>
        <p:spPr>
          <a:xfrm>
            <a:off x="263352" y="404664"/>
            <a:ext cx="248786" cy="369332"/>
          </a:xfrm>
          <a:prstGeom prst="rect">
            <a:avLst/>
          </a:prstGeom>
        </p:spPr>
        <p:txBody>
          <a:bodyPr wrap="none">
            <a:spAutoFit/>
          </a:bodyPr>
          <a:lstStyle/>
          <a:p>
            <a:r>
              <a:rPr lang="fr-FR" b="1" dirty="0">
                <a:solidFill>
                  <a:srgbClr val="FF0000"/>
                </a:solidFill>
              </a:rPr>
              <a:t> </a:t>
            </a:r>
          </a:p>
        </p:txBody>
      </p:sp>
    </p:spTree>
    <p:extLst>
      <p:ext uri="{BB962C8B-B14F-4D97-AF65-F5344CB8AC3E}">
        <p14:creationId xmlns:p14="http://schemas.microsoft.com/office/powerpoint/2010/main" val="1464852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420392"/>
            <a:ext cx="11161240" cy="2308324"/>
          </a:xfrm>
          <a:prstGeom prst="rect">
            <a:avLst/>
          </a:prstGeom>
        </p:spPr>
        <p:txBody>
          <a:bodyPr wrap="square">
            <a:spAutoFit/>
          </a:bodyPr>
          <a:lstStyle/>
          <a:p>
            <a:r>
              <a:rPr lang="fr-FR" sz="1600" b="1" dirty="0">
                <a:solidFill>
                  <a:srgbClr val="FF0000"/>
                </a:solidFill>
              </a:rPr>
              <a:t>FISA S3E A4 Réseaux de TERRAINS/BUS CAN/</a:t>
            </a:r>
            <a:endParaRPr lang="fr-FR" altLang="fr-FR" sz="1600" b="1" dirty="0">
              <a:solidFill>
                <a:srgbClr val="FF0000"/>
              </a:solidFill>
            </a:endParaRPr>
          </a:p>
          <a:p>
            <a:r>
              <a:rPr lang="fr-FR" sz="1600" b="1" dirty="0">
                <a:solidFill>
                  <a:srgbClr val="FF0000"/>
                </a:solidFill>
              </a:rPr>
              <a:t>4.1  Historique</a:t>
            </a: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r>
              <a:rPr lang="fr-FR" sz="1600" dirty="0">
                <a:latin typeface="Calibri" panose="020F0502020204030204" pitchFamily="34" charset="0"/>
                <a:cs typeface="Calibri" panose="020F0502020204030204" pitchFamily="34" charset="0"/>
              </a:rPr>
              <a:t>La société BOSCH développe dès le début des années 1980 une solution de multiplexage des informations circulant à bord de la voiture. Le bus CAN (Control Area Network) est alors développé et sera normalisé dès 1983. En 1985, Mercedes commercialise la première voiture (classe S) équipée d'un bus CAN et de cinq unités de calcul. Aujourd'hui, beaucoup de véhicules sont totalement multiplexés. Leurs réseaux permettent de relier entre plus d'une trentaine de calculateurs.</a:t>
            </a:r>
          </a:p>
        </p:txBody>
      </p:sp>
      <p:sp>
        <p:nvSpPr>
          <p:cNvPr id="3" name="Rectangle 2"/>
          <p:cNvSpPr/>
          <p:nvPr/>
        </p:nvSpPr>
        <p:spPr>
          <a:xfrm>
            <a:off x="551384" y="3212976"/>
            <a:ext cx="11809312" cy="255454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Domaines d'application</a:t>
            </a:r>
          </a:p>
          <a:p>
            <a:r>
              <a:rPr lang="fr-FR" sz="1600" dirty="0">
                <a:latin typeface="Calibri" panose="020F0502020204030204" pitchFamily="34" charset="0"/>
                <a:cs typeface="Calibri" panose="020F0502020204030204" pitchFamily="34" charset="0"/>
              </a:rPr>
              <a:t>Le CAN est un réseau de terrain (ou réseau embarqué) qui occupe aujourd'hui une position de leader sur le marché automobile.</a:t>
            </a:r>
          </a:p>
          <a:p>
            <a:r>
              <a:rPr lang="fr-FR" sz="1600" dirty="0">
                <a:latin typeface="Calibri" panose="020F0502020204030204" pitchFamily="34" charset="0"/>
                <a:cs typeface="Calibri" panose="020F0502020204030204" pitchFamily="34" charset="0"/>
              </a:rPr>
              <a:t>D’autres secteurs utilisent également le bus CAN :</a:t>
            </a:r>
          </a:p>
          <a:p>
            <a:r>
              <a:rPr lang="fr-FR" sz="1600" dirty="0">
                <a:latin typeface="Calibri" panose="020F0502020204030204" pitchFamily="34" charset="0"/>
                <a:cs typeface="Calibri" panose="020F0502020204030204" pitchFamily="34" charset="0"/>
              </a:rPr>
              <a:t>•	véhicules industriels</a:t>
            </a:r>
          </a:p>
          <a:p>
            <a:r>
              <a:rPr lang="fr-FR" sz="1600" dirty="0">
                <a:latin typeface="Calibri" panose="020F0502020204030204" pitchFamily="34" charset="0"/>
                <a:cs typeface="Calibri" panose="020F0502020204030204" pitchFamily="34" charset="0"/>
              </a:rPr>
              <a:t>•	matériel agricole</a:t>
            </a:r>
          </a:p>
          <a:p>
            <a:r>
              <a:rPr lang="fr-FR" sz="1600" dirty="0">
                <a:latin typeface="Calibri" panose="020F0502020204030204" pitchFamily="34" charset="0"/>
                <a:cs typeface="Calibri" panose="020F0502020204030204" pitchFamily="34" charset="0"/>
              </a:rPr>
              <a:t>•	bateaux</a:t>
            </a:r>
          </a:p>
          <a:p>
            <a:r>
              <a:rPr lang="fr-FR" sz="1600" dirty="0">
                <a:latin typeface="Calibri" panose="020F0502020204030204" pitchFamily="34" charset="0"/>
                <a:cs typeface="Calibri" panose="020F0502020204030204" pitchFamily="34" charset="0"/>
              </a:rPr>
              <a:t>•	avions</a:t>
            </a:r>
          </a:p>
          <a:p>
            <a:r>
              <a:rPr lang="fr-FR" sz="1600" dirty="0">
                <a:latin typeface="Calibri" panose="020F0502020204030204" pitchFamily="34" charset="0"/>
                <a:cs typeface="Calibri" panose="020F0502020204030204" pitchFamily="34" charset="0"/>
              </a:rPr>
              <a:t>•	production industrielle</a:t>
            </a:r>
          </a:p>
          <a:p>
            <a:r>
              <a:rPr lang="fr-FR" sz="1600" dirty="0">
                <a:latin typeface="Calibri" panose="020F0502020204030204" pitchFamily="34" charset="0"/>
                <a:cs typeface="Calibri" panose="020F0502020204030204" pitchFamily="34" charset="0"/>
              </a:rPr>
              <a:t>•	automatismes</a:t>
            </a:r>
          </a:p>
          <a:p>
            <a:r>
              <a:rPr lang="fr-FR" sz="1600" dirty="0">
                <a:latin typeface="Calibri" panose="020F0502020204030204" pitchFamily="34" charset="0"/>
                <a:cs typeface="Calibri" panose="020F0502020204030204" pitchFamily="34" charset="0"/>
              </a:rPr>
              <a:t>•	la domotique …</a:t>
            </a:r>
          </a:p>
        </p:txBody>
      </p:sp>
      <p:pic>
        <p:nvPicPr>
          <p:cNvPr id="4" name="Image 3"/>
          <p:cNvPicPr>
            <a:picLocks noChangeAspect="1"/>
          </p:cNvPicPr>
          <p:nvPr/>
        </p:nvPicPr>
        <p:blipFill>
          <a:blip r:embed="rId2"/>
          <a:stretch>
            <a:fillRect/>
          </a:stretch>
        </p:blipFill>
        <p:spPr>
          <a:xfrm>
            <a:off x="8256240" y="4149080"/>
            <a:ext cx="2446743" cy="20154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 5"/>
          <p:cNvPicPr>
            <a:picLocks noChangeAspect="1"/>
          </p:cNvPicPr>
          <p:nvPr/>
        </p:nvPicPr>
        <p:blipFill>
          <a:blip r:embed="rId3"/>
          <a:stretch>
            <a:fillRect/>
          </a:stretch>
        </p:blipFill>
        <p:spPr>
          <a:xfrm>
            <a:off x="7572164" y="332656"/>
            <a:ext cx="4076700" cy="100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 6"/>
          <p:cNvPicPr>
            <a:picLocks noChangeAspect="1"/>
          </p:cNvPicPr>
          <p:nvPr/>
        </p:nvPicPr>
        <p:blipFill>
          <a:blip r:embed="rId4"/>
          <a:stretch>
            <a:fillRect/>
          </a:stretch>
        </p:blipFill>
        <p:spPr>
          <a:xfrm>
            <a:off x="8256240" y="4293096"/>
            <a:ext cx="648072" cy="275651"/>
          </a:xfrm>
          <a:prstGeom prst="rect">
            <a:avLst/>
          </a:prstGeom>
        </p:spPr>
      </p:pic>
      <p:sp>
        <p:nvSpPr>
          <p:cNvPr id="10" name="Espace réservé du numéro de diapositive 2">
            <a:extLst>
              <a:ext uri="{FF2B5EF4-FFF2-40B4-BE49-F238E27FC236}">
                <a16:creationId xmlns:a16="http://schemas.microsoft.com/office/drawing/2014/main" id="{16A5C4B0-0B5E-8642-8371-B8492F932D45}"/>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63</a:t>
            </a:fld>
            <a:endParaRPr lang="fr-FR" dirty="0"/>
          </a:p>
        </p:txBody>
      </p:sp>
      <p:sp>
        <p:nvSpPr>
          <p:cNvPr id="5" name="Espace réservé du pied de page 4"/>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716821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407368" y="476672"/>
            <a:ext cx="5760640" cy="3724096"/>
          </a:xfrm>
          <a:prstGeom prst="rect">
            <a:avLst/>
          </a:prstGeom>
        </p:spPr>
        <p:txBody>
          <a:bodyPr wrap="square">
            <a:spAutoFit/>
          </a:bodyPr>
          <a:lstStyle/>
          <a:p>
            <a:r>
              <a:rPr lang="fr-FR" sz="1600" b="1" dirty="0">
                <a:solidFill>
                  <a:srgbClr val="FF0000"/>
                </a:solidFill>
              </a:rPr>
              <a:t>FISA S3E A4 Réseaux de TERRAINS/BUS CAN/</a:t>
            </a:r>
          </a:p>
          <a:p>
            <a:r>
              <a:rPr lang="fr-FR" sz="1600" b="1" dirty="0">
                <a:solidFill>
                  <a:srgbClr val="FF0000"/>
                </a:solidFill>
              </a:rPr>
              <a:t>4.2  Le bus CAN</a:t>
            </a: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endParaRPr lang="fr-FR" sz="1600" b="1" dirty="0">
              <a:solidFill>
                <a:srgbClr val="FF0000"/>
              </a:solidFill>
            </a:endParaRPr>
          </a:p>
          <a:p>
            <a:r>
              <a:rPr lang="fr-FR" sz="1400" dirty="0">
                <a:latin typeface="Calibri" panose="020F0502020204030204" pitchFamily="34" charset="0"/>
                <a:cs typeface="Calibri" panose="020F0502020204030204" pitchFamily="34" charset="0"/>
              </a:rPr>
              <a:t>Le bus CAN (Controller Area Network) est un bus série de terrain car il doit fonctionner dans un environnement limité et sévère (milieu industriel, atelier, voiture…) permettant la </a:t>
            </a:r>
            <a:r>
              <a:rPr lang="fr-FR" sz="1400" b="1" dirty="0">
                <a:latin typeface="Calibri" panose="020F0502020204030204" pitchFamily="34" charset="0"/>
                <a:cs typeface="Calibri" panose="020F0502020204030204" pitchFamily="34" charset="0"/>
              </a:rPr>
              <a:t>transmission asynchrone </a:t>
            </a:r>
            <a:r>
              <a:rPr lang="fr-FR" sz="1400" dirty="0">
                <a:latin typeface="Calibri" panose="020F0502020204030204" pitchFamily="34" charset="0"/>
                <a:cs typeface="Calibri" panose="020F0502020204030204" pitchFamily="34" charset="0"/>
              </a:rPr>
              <a:t>de données numériques. Il s'agit d'un bus multiplexé.</a:t>
            </a: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endParaRPr lang="fr-FR" sz="1400" dirty="0">
              <a:latin typeface="Calibri" panose="020F0502020204030204" pitchFamily="34" charset="0"/>
              <a:cs typeface="Calibri" panose="020F0502020204030204" pitchFamily="34" charset="0"/>
            </a:endParaRPr>
          </a:p>
          <a:p>
            <a:r>
              <a:rPr lang="fr-FR" sz="1400" dirty="0">
                <a:latin typeface="Calibri" panose="020F0502020204030204" pitchFamily="34" charset="0"/>
                <a:cs typeface="Calibri" panose="020F0502020204030204" pitchFamily="34" charset="0"/>
              </a:rPr>
              <a:t>Les particularités de ce bus sont :</a:t>
            </a:r>
          </a:p>
          <a:p>
            <a:r>
              <a:rPr lang="fr-FR" sz="1400" dirty="0">
                <a:latin typeface="Calibri" panose="020F0502020204030204" pitchFamily="34" charset="0"/>
                <a:cs typeface="Calibri" panose="020F0502020204030204" pitchFamily="34" charset="0"/>
              </a:rPr>
              <a:t>     • bus multi maîtres où tous les participants ont les mêmes droits</a:t>
            </a:r>
          </a:p>
          <a:p>
            <a:r>
              <a:rPr lang="fr-FR" sz="1400" dirty="0">
                <a:latin typeface="Calibri" panose="020F0502020204030204" pitchFamily="34" charset="0"/>
                <a:cs typeface="Calibri" panose="020F0502020204030204" pitchFamily="34" charset="0"/>
              </a:rPr>
              <a:t>     • fiabilité élevée des mécanismes de protection du protocole</a:t>
            </a:r>
          </a:p>
        </p:txBody>
      </p:sp>
      <p:pic>
        <p:nvPicPr>
          <p:cNvPr id="9" name="Image 8">
            <a:extLst>
              <a:ext uri="{FF2B5EF4-FFF2-40B4-BE49-F238E27FC236}">
                <a16:creationId xmlns:a16="http://schemas.microsoft.com/office/drawing/2014/main" id="{13AFDC94-1BB9-7345-99FF-879ABF449457}"/>
              </a:ext>
            </a:extLst>
          </p:cNvPr>
          <p:cNvPicPr>
            <a:picLocks noChangeAspect="1"/>
          </p:cNvPicPr>
          <p:nvPr/>
        </p:nvPicPr>
        <p:blipFill>
          <a:blip r:embed="rId2"/>
          <a:stretch>
            <a:fillRect/>
          </a:stretch>
        </p:blipFill>
        <p:spPr>
          <a:xfrm>
            <a:off x="6375320" y="1124744"/>
            <a:ext cx="5407248" cy="4260911"/>
          </a:xfrm>
          <a:prstGeom prst="rect">
            <a:avLst/>
          </a:prstGeom>
        </p:spPr>
      </p:pic>
      <p:sp>
        <p:nvSpPr>
          <p:cNvPr id="10" name="Rectangle 9">
            <a:extLst>
              <a:ext uri="{FF2B5EF4-FFF2-40B4-BE49-F238E27FC236}">
                <a16:creationId xmlns:a16="http://schemas.microsoft.com/office/drawing/2014/main" id="{B4B76CBE-DA2B-4548-8355-D9D7158FF856}"/>
              </a:ext>
            </a:extLst>
          </p:cNvPr>
          <p:cNvSpPr/>
          <p:nvPr/>
        </p:nvSpPr>
        <p:spPr>
          <a:xfrm>
            <a:off x="10272464" y="3068960"/>
            <a:ext cx="1440160" cy="21602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Espace réservé du numéro de diapositive 2">
            <a:extLst>
              <a:ext uri="{FF2B5EF4-FFF2-40B4-BE49-F238E27FC236}">
                <a16:creationId xmlns:a16="http://schemas.microsoft.com/office/drawing/2014/main" id="{32B457DE-576A-694C-AA3E-0881FB5D7118}"/>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64</a:t>
            </a:fld>
            <a:endParaRPr lang="fr-FR"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688180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119336" y="1412776"/>
            <a:ext cx="5396580" cy="2952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5735960" y="188640"/>
            <a:ext cx="5567586" cy="5909310"/>
          </a:xfrm>
          <a:prstGeom prst="rect">
            <a:avLst/>
          </a:prstGeom>
        </p:spPr>
        <p:txBody>
          <a:bodyPr wrap="square">
            <a:spAutoFit/>
          </a:bodyPr>
          <a:lstStyle/>
          <a:p>
            <a:endParaRPr lang="fr-FR" dirty="0"/>
          </a:p>
          <a:p>
            <a:r>
              <a:rPr lang="fr-FR" i="1" dirty="0">
                <a:solidFill>
                  <a:schemeClr val="accent1">
                    <a:lumMod val="75000"/>
                  </a:schemeClr>
                </a:solidFill>
              </a:rPr>
              <a:t>Il existe 2 protocoles CAN :</a:t>
            </a:r>
          </a:p>
          <a:p>
            <a:r>
              <a:rPr lang="fr-FR" i="1" dirty="0">
                <a:solidFill>
                  <a:schemeClr val="accent1">
                    <a:lumMod val="75000"/>
                  </a:schemeClr>
                </a:solidFill>
              </a:rPr>
              <a:t>•	le protocole </a:t>
            </a:r>
            <a:r>
              <a:rPr lang="fr-FR" b="1" i="1" dirty="0">
                <a:solidFill>
                  <a:schemeClr val="accent1">
                    <a:lumMod val="75000"/>
                  </a:schemeClr>
                </a:solidFill>
              </a:rPr>
              <a:t>CAN 2.0A </a:t>
            </a:r>
            <a:r>
              <a:rPr lang="fr-FR" i="1" dirty="0">
                <a:solidFill>
                  <a:schemeClr val="accent1">
                    <a:lumMod val="75000"/>
                  </a:schemeClr>
                </a:solidFill>
              </a:rPr>
              <a:t>dit CAN standard qui possède un identificateur de 11 bits ce qui permet de délivrer 2048 messages différents ;</a:t>
            </a:r>
          </a:p>
          <a:p>
            <a:r>
              <a:rPr lang="fr-FR" i="1" dirty="0">
                <a:solidFill>
                  <a:schemeClr val="accent1">
                    <a:lumMod val="75000"/>
                  </a:schemeClr>
                </a:solidFill>
              </a:rPr>
              <a:t>•	le protocole </a:t>
            </a:r>
            <a:r>
              <a:rPr lang="fr-FR" b="1" i="1" dirty="0">
                <a:solidFill>
                  <a:schemeClr val="accent1">
                    <a:lumMod val="75000"/>
                  </a:schemeClr>
                </a:solidFill>
              </a:rPr>
              <a:t>CAN 2.0B </a:t>
            </a:r>
            <a:r>
              <a:rPr lang="fr-FR" i="1" dirty="0">
                <a:solidFill>
                  <a:schemeClr val="accent1">
                    <a:lumMod val="75000"/>
                  </a:schemeClr>
                </a:solidFill>
              </a:rPr>
              <a:t>ou CAN étendu qui possède un identificateur 29 bits soit plus de 536 millions de messages différents.</a:t>
            </a:r>
          </a:p>
          <a:p>
            <a:endParaRPr lang="fr-FR" dirty="0"/>
          </a:p>
          <a:p>
            <a:r>
              <a:rPr lang="fr-FR" dirty="0"/>
              <a:t>Pour chacun des 2 protocoles il existe 2 types d'interfaces (normes de transmission) :</a:t>
            </a:r>
          </a:p>
          <a:p>
            <a:r>
              <a:rPr lang="fr-FR" dirty="0"/>
              <a:t>•	le </a:t>
            </a:r>
            <a:r>
              <a:rPr lang="fr-FR" b="1" i="1" dirty="0">
                <a:solidFill>
                  <a:srgbClr val="A7CD39"/>
                </a:solidFill>
              </a:rPr>
              <a:t>CAN LowSpeed ou CAN-LS </a:t>
            </a:r>
            <a:r>
              <a:rPr lang="fr-FR" dirty="0"/>
              <a:t>(norme ISO 11519). Ce bus présente un débit max de </a:t>
            </a:r>
            <a:r>
              <a:rPr lang="fr-FR" b="1" dirty="0"/>
              <a:t>125 kbits/s </a:t>
            </a:r>
            <a:r>
              <a:rPr lang="fr-FR" dirty="0"/>
              <a:t>et peut raccorder jusqu’à </a:t>
            </a:r>
            <a:r>
              <a:rPr lang="fr-FR" b="1" dirty="0"/>
              <a:t>20 nœuds</a:t>
            </a:r>
            <a:r>
              <a:rPr lang="fr-FR" dirty="0"/>
              <a:t>. Dans l'automobile, il est appelé bus confort et utilisé pour la climatisation, la radio, le tableau de bord … ;</a:t>
            </a:r>
          </a:p>
          <a:p>
            <a:r>
              <a:rPr lang="fr-FR" dirty="0"/>
              <a:t>•	le </a:t>
            </a:r>
            <a:r>
              <a:rPr lang="fr-FR" b="1" dirty="0">
                <a:solidFill>
                  <a:srgbClr val="FF0000"/>
                </a:solidFill>
              </a:rPr>
              <a:t>CAN Highspeed </a:t>
            </a:r>
            <a:r>
              <a:rPr lang="fr-FR" dirty="0">
                <a:solidFill>
                  <a:srgbClr val="FF0000"/>
                </a:solidFill>
              </a:rPr>
              <a:t>ou </a:t>
            </a:r>
            <a:r>
              <a:rPr lang="fr-FR" b="1" dirty="0">
                <a:solidFill>
                  <a:srgbClr val="FF0000"/>
                </a:solidFill>
              </a:rPr>
              <a:t>CAN-HS</a:t>
            </a:r>
            <a:r>
              <a:rPr lang="fr-FR" dirty="0"/>
              <a:t>. Ce bus présente un débit max de </a:t>
            </a:r>
            <a:r>
              <a:rPr lang="fr-FR" b="1" dirty="0"/>
              <a:t>1 Mbits/s </a:t>
            </a:r>
            <a:r>
              <a:rPr lang="fr-FR" dirty="0"/>
              <a:t>et peut raccorder jusqu’à </a:t>
            </a:r>
            <a:r>
              <a:rPr lang="fr-FR" b="1" dirty="0"/>
              <a:t>30 nœuds</a:t>
            </a:r>
            <a:r>
              <a:rPr lang="fr-FR" dirty="0"/>
              <a:t>. Dans l'automobile, il est utilisé pour les équipements de sécurité (freinage, moteur … ;</a:t>
            </a:r>
          </a:p>
        </p:txBody>
      </p:sp>
      <p:sp>
        <p:nvSpPr>
          <p:cNvPr id="5" name="Espace réservé du numéro de diapositive 2">
            <a:extLst>
              <a:ext uri="{FF2B5EF4-FFF2-40B4-BE49-F238E27FC236}">
                <a16:creationId xmlns:a16="http://schemas.microsoft.com/office/drawing/2014/main" id="{CC015DE6-9B39-4E4D-9A20-BCC35E0BF04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65</a:t>
            </a:fld>
            <a:endParaRPr lang="fr-FR"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02876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363831"/>
            <a:ext cx="5322739" cy="646331"/>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a:p>
            <a:r>
              <a:rPr lang="fr-FR" b="1" dirty="0">
                <a:solidFill>
                  <a:srgbClr val="FF0000"/>
                </a:solidFill>
              </a:rPr>
              <a:t>4.3  Protocole CAN et couches OSI</a:t>
            </a:r>
          </a:p>
        </p:txBody>
      </p:sp>
      <p:sp>
        <p:nvSpPr>
          <p:cNvPr id="25" name="Rectangle 24"/>
          <p:cNvSpPr/>
          <p:nvPr/>
        </p:nvSpPr>
        <p:spPr>
          <a:xfrm>
            <a:off x="359065" y="1484784"/>
            <a:ext cx="12048628" cy="255454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structure du protocole du bus CAN possède implicitement les principales propriétés suivantes :</a:t>
            </a:r>
          </a:p>
          <a:p>
            <a:r>
              <a:rPr lang="fr-FR" sz="1600" dirty="0">
                <a:latin typeface="Calibri" panose="020F0502020204030204" pitchFamily="34" charset="0"/>
                <a:cs typeface="Calibri" panose="020F0502020204030204" pitchFamily="34" charset="0"/>
              </a:rPr>
              <a:t>hiérarchisation des messages ;</a:t>
            </a:r>
          </a:p>
          <a:p>
            <a:r>
              <a:rPr lang="fr-FR" sz="1600" dirty="0">
                <a:latin typeface="Calibri" panose="020F0502020204030204" pitchFamily="34" charset="0"/>
                <a:cs typeface="Calibri" panose="020F0502020204030204" pitchFamily="34" charset="0"/>
              </a:rPr>
              <a:t>garantie des temps de latence ; </a:t>
            </a:r>
          </a:p>
          <a:p>
            <a:r>
              <a:rPr lang="fr-FR" sz="1600" dirty="0">
                <a:latin typeface="Calibri" panose="020F0502020204030204" pitchFamily="34" charset="0"/>
                <a:cs typeface="Calibri" panose="020F0502020204030204" pitchFamily="34" charset="0"/>
              </a:rPr>
              <a:t>souplesse de configuration ;</a:t>
            </a:r>
          </a:p>
          <a:p>
            <a:r>
              <a:rPr lang="fr-FR" sz="1600" dirty="0">
                <a:latin typeface="Calibri" panose="020F0502020204030204" pitchFamily="34" charset="0"/>
                <a:cs typeface="Calibri" panose="020F0502020204030204" pitchFamily="34" charset="0"/>
              </a:rPr>
              <a:t>réception de multiples sources avec synchronisation temporelle ;</a:t>
            </a:r>
          </a:p>
          <a:p>
            <a:r>
              <a:rPr lang="fr-FR" sz="1600" dirty="0">
                <a:latin typeface="Calibri" panose="020F0502020204030204" pitchFamily="34" charset="0"/>
                <a:cs typeface="Calibri" panose="020F0502020204030204" pitchFamily="34" charset="0"/>
              </a:rPr>
              <a:t>fonctionnement multi maître ;</a:t>
            </a:r>
          </a:p>
          <a:p>
            <a:r>
              <a:rPr lang="fr-FR" sz="1600" dirty="0">
                <a:latin typeface="Calibri" panose="020F0502020204030204" pitchFamily="34" charset="0"/>
                <a:cs typeface="Calibri" panose="020F0502020204030204" pitchFamily="34" charset="0"/>
              </a:rPr>
              <a:t>détections et signalisations d’erreurs, retransmission automatique des messages altérés dès que le bus est de nouveau au repos. ; </a:t>
            </a:r>
          </a:p>
          <a:p>
            <a:r>
              <a:rPr lang="fr-FR" sz="1600" dirty="0">
                <a:latin typeface="Calibri" panose="020F0502020204030204" pitchFamily="34" charset="0"/>
                <a:cs typeface="Calibri" panose="020F0502020204030204" pitchFamily="34" charset="0"/>
              </a:rPr>
              <a:t>distinction d’erreurs (temporaire ou non-fonctionnalité permanente au niveau d’un nœud) ;</a:t>
            </a:r>
          </a:p>
          <a:p>
            <a:r>
              <a:rPr lang="fr-FR" sz="1600" dirty="0">
                <a:latin typeface="Calibri" panose="020F0502020204030204" pitchFamily="34" charset="0"/>
                <a:cs typeface="Calibri" panose="020F0502020204030204" pitchFamily="34" charset="0"/>
              </a:rPr>
              <a:t>déconnexion automatique des nœuds défectueux.</a:t>
            </a:r>
          </a:p>
          <a:p>
            <a:endParaRPr lang="fr-FR" sz="1600" dirty="0">
              <a:latin typeface="Calibri" panose="020F0502020204030204" pitchFamily="34" charset="0"/>
              <a:cs typeface="Calibri" panose="020F0502020204030204" pitchFamily="34" charset="0"/>
            </a:endParaRPr>
          </a:p>
        </p:txBody>
      </p:sp>
      <p:pic>
        <p:nvPicPr>
          <p:cNvPr id="3" name="Image 2"/>
          <p:cNvPicPr>
            <a:picLocks noChangeAspect="1"/>
          </p:cNvPicPr>
          <p:nvPr/>
        </p:nvPicPr>
        <p:blipFill>
          <a:blip r:embed="rId2"/>
          <a:stretch>
            <a:fillRect/>
          </a:stretch>
        </p:blipFill>
        <p:spPr>
          <a:xfrm>
            <a:off x="5519936" y="3659103"/>
            <a:ext cx="5688632" cy="23254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59065" y="4168695"/>
            <a:ext cx="4536504" cy="1815882"/>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protocole CAN ne couvre seulement que deux des sept couches du modèle d'interconnexion </a:t>
            </a:r>
            <a:r>
              <a:rPr lang="fr-FR" sz="1600" b="1" dirty="0">
                <a:latin typeface="Calibri" panose="020F0502020204030204" pitchFamily="34" charset="0"/>
                <a:cs typeface="Calibri" panose="020F0502020204030204" pitchFamily="34" charset="0"/>
              </a:rPr>
              <a:t>des systèmes ouverts OSI</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On retrouve ainsi dans le protocole CAN, la couche liaison de données (couche 2) et la couche physique</a:t>
            </a:r>
          </a:p>
          <a:p>
            <a:r>
              <a:rPr lang="fr-FR" sz="1600" dirty="0">
                <a:latin typeface="Calibri" panose="020F0502020204030204" pitchFamily="34" charset="0"/>
                <a:cs typeface="Calibri" panose="020F0502020204030204" pitchFamily="34" charset="0"/>
              </a:rPr>
              <a:t>(couche 1).</a:t>
            </a:r>
          </a:p>
        </p:txBody>
      </p:sp>
      <p:sp>
        <p:nvSpPr>
          <p:cNvPr id="6" name="Espace réservé du numéro de diapositive 2">
            <a:extLst>
              <a:ext uri="{FF2B5EF4-FFF2-40B4-BE49-F238E27FC236}">
                <a16:creationId xmlns:a16="http://schemas.microsoft.com/office/drawing/2014/main" id="{700D120B-56B5-DA42-8422-B73256D8F37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66</a:t>
            </a:fld>
            <a:endParaRPr lang="fr-FR" dirty="0"/>
          </a:p>
        </p:txBody>
      </p:sp>
      <p:sp>
        <p:nvSpPr>
          <p:cNvPr id="5" name="Espace réservé du pied de page 4"/>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429769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7662174" y="980728"/>
            <a:ext cx="4486130" cy="3095336"/>
          </a:xfrm>
          <a:prstGeom prst="rect">
            <a:avLst/>
          </a:prstGeom>
        </p:spPr>
      </p:pic>
      <p:sp>
        <p:nvSpPr>
          <p:cNvPr id="2" name="Rectangle 1"/>
          <p:cNvSpPr/>
          <p:nvPr/>
        </p:nvSpPr>
        <p:spPr>
          <a:xfrm>
            <a:off x="335360" y="238022"/>
            <a:ext cx="3352200" cy="369332"/>
          </a:xfrm>
          <a:prstGeom prst="rect">
            <a:avLst/>
          </a:prstGeom>
        </p:spPr>
        <p:txBody>
          <a:bodyPr wrap="none">
            <a:spAutoFit/>
          </a:bodyPr>
          <a:lstStyle/>
          <a:p>
            <a:r>
              <a:rPr lang="fr-FR" b="1" dirty="0">
                <a:solidFill>
                  <a:srgbClr val="FF0000"/>
                </a:solidFill>
              </a:rPr>
              <a:t>4.4  Support de transmission</a:t>
            </a:r>
          </a:p>
        </p:txBody>
      </p:sp>
      <p:sp>
        <p:nvSpPr>
          <p:cNvPr id="3" name="Rectangle 2"/>
          <p:cNvSpPr/>
          <p:nvPr/>
        </p:nvSpPr>
        <p:spPr>
          <a:xfrm>
            <a:off x="335360" y="551663"/>
            <a:ext cx="11593288"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transmission des données est effectuée sur une paire filaire différentielle torsadée. La ligne est donc constituée de deux fils : CAN L (CAN Low) et CAN H (CAN High). Le Signal CAN transmis est donc obtenu par la différence de tension entre les deux lignes. La ligne du bus doit se terminer par des résistances de terminaison.</a:t>
            </a:r>
          </a:p>
        </p:txBody>
      </p:sp>
      <p:sp>
        <p:nvSpPr>
          <p:cNvPr id="4" name="Rectangle 3"/>
          <p:cNvSpPr/>
          <p:nvPr/>
        </p:nvSpPr>
        <p:spPr>
          <a:xfrm>
            <a:off x="22176" y="1582341"/>
            <a:ext cx="7441976" cy="461665"/>
          </a:xfrm>
          <a:prstGeom prst="rect">
            <a:avLst/>
          </a:prstGeom>
        </p:spPr>
        <p:txBody>
          <a:bodyPr wrap="square">
            <a:spAutoFit/>
          </a:bodyPr>
          <a:lstStyle/>
          <a:p>
            <a:r>
              <a:rPr lang="fr-FR" sz="1200" dirty="0">
                <a:solidFill>
                  <a:schemeClr val="accent1">
                    <a:lumMod val="75000"/>
                  </a:schemeClr>
                </a:solidFill>
              </a:rPr>
              <a:t>Un nœud du bus CAN requiert pour fonctionnement au sein du réseau, microcontrôleur, un gestionnaire</a:t>
            </a:r>
          </a:p>
          <a:p>
            <a:r>
              <a:rPr lang="fr-FR" sz="1200" dirty="0">
                <a:solidFill>
                  <a:schemeClr val="accent1">
                    <a:lumMod val="75000"/>
                  </a:schemeClr>
                </a:solidFill>
              </a:rPr>
              <a:t>de protocole CAN (ou contrôleur CAN) et une interface de ligne CAN (ou Emetteur / Récepteur CAN)</a:t>
            </a:r>
          </a:p>
        </p:txBody>
      </p:sp>
      <p:sp>
        <p:nvSpPr>
          <p:cNvPr id="6" name="Rectangle 5"/>
          <p:cNvSpPr/>
          <p:nvPr/>
        </p:nvSpPr>
        <p:spPr>
          <a:xfrm>
            <a:off x="7428148" y="1445086"/>
            <a:ext cx="82809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8" name="Image 7"/>
          <p:cNvPicPr>
            <a:picLocks noChangeAspect="1"/>
          </p:cNvPicPr>
          <p:nvPr/>
        </p:nvPicPr>
        <p:blipFill>
          <a:blip r:embed="rId3"/>
          <a:stretch>
            <a:fillRect/>
          </a:stretch>
        </p:blipFill>
        <p:spPr>
          <a:xfrm>
            <a:off x="121286" y="2134403"/>
            <a:ext cx="7126842" cy="1920406"/>
          </a:xfrm>
          <a:prstGeom prst="rect">
            <a:avLst/>
          </a:prstGeom>
        </p:spPr>
      </p:pic>
      <p:sp>
        <p:nvSpPr>
          <p:cNvPr id="9" name="Rectangle 8"/>
          <p:cNvSpPr/>
          <p:nvPr/>
        </p:nvSpPr>
        <p:spPr>
          <a:xfrm>
            <a:off x="263352" y="3933056"/>
            <a:ext cx="11928648"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Les nœuds sont câblés sur le bus de telle manière qu'en cas d'émission simultanée de deux nœuds, le NL0 (niveau logique 0) s'impose par rapport au NL1 (niveau logique 1) : Le NL0 est donc appelé état dominant et le NL1, état récessif.</a:t>
            </a:r>
          </a:p>
        </p:txBody>
      </p:sp>
      <p:pic>
        <p:nvPicPr>
          <p:cNvPr id="10" name="Image 9"/>
          <p:cNvPicPr>
            <a:picLocks noChangeAspect="1"/>
          </p:cNvPicPr>
          <p:nvPr/>
        </p:nvPicPr>
        <p:blipFill>
          <a:blip r:embed="rId4"/>
          <a:stretch>
            <a:fillRect/>
          </a:stretch>
        </p:blipFill>
        <p:spPr>
          <a:xfrm>
            <a:off x="3143672" y="4437112"/>
            <a:ext cx="6984776" cy="1849724"/>
          </a:xfrm>
          <a:prstGeom prst="rect">
            <a:avLst/>
          </a:prstGeom>
        </p:spPr>
      </p:pic>
      <p:sp>
        <p:nvSpPr>
          <p:cNvPr id="11" name="Rectangle 10"/>
          <p:cNvSpPr/>
          <p:nvPr/>
        </p:nvSpPr>
        <p:spPr>
          <a:xfrm>
            <a:off x="335360" y="-36676"/>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12" name="Espace réservé du numéro de diapositive 2">
            <a:extLst>
              <a:ext uri="{FF2B5EF4-FFF2-40B4-BE49-F238E27FC236}">
                <a16:creationId xmlns:a16="http://schemas.microsoft.com/office/drawing/2014/main" id="{33AA1294-C0D7-4B4C-8E24-6E7091CB4BAD}"/>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67</a:t>
            </a:fld>
            <a:endParaRPr lang="fr-FR" dirty="0"/>
          </a:p>
        </p:txBody>
      </p:sp>
      <p:sp>
        <p:nvSpPr>
          <p:cNvPr id="7" name="Espace réservé du pied de page 6"/>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1618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672064" y="1643316"/>
            <a:ext cx="5209688" cy="1569660"/>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transmission différentielle du signal sur le bus CAN assure l’immunité électromagnétique car les deux lignes du bus sont affectées de la même manière par un signal perturbateur.</a:t>
            </a:r>
          </a:p>
          <a:p>
            <a:r>
              <a:rPr lang="fr-FR" sz="1600" dirty="0">
                <a:latin typeface="Calibri" panose="020F0502020204030204" pitchFamily="34" charset="0"/>
                <a:cs typeface="Calibri" panose="020F0502020204030204" pitchFamily="34" charset="0"/>
              </a:rPr>
              <a:t>La longueur du bus et le débit maximum sont liés par la courbe suivante :</a:t>
            </a:r>
          </a:p>
        </p:txBody>
      </p:sp>
      <p:pic>
        <p:nvPicPr>
          <p:cNvPr id="3" name="Image 2"/>
          <p:cNvPicPr>
            <a:picLocks noChangeAspect="1"/>
          </p:cNvPicPr>
          <p:nvPr/>
        </p:nvPicPr>
        <p:blipFill>
          <a:blip r:embed="rId2"/>
          <a:stretch>
            <a:fillRect/>
          </a:stretch>
        </p:blipFill>
        <p:spPr>
          <a:xfrm>
            <a:off x="387192" y="1556792"/>
            <a:ext cx="5951552" cy="17679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77295" y="2728079"/>
            <a:ext cx="5479851" cy="3293209"/>
          </a:xfrm>
          <a:prstGeom prst="rect">
            <a:avLst/>
          </a:prstGeom>
        </p:spPr>
        <p:txBody>
          <a:bodyPr wrap="square">
            <a:spAutoFit/>
          </a:bodyPr>
          <a:lstStyle/>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Les bits transitant sur le bus sont codés avec la méthode NRZ (Non Return to Zero). Pendant la durée totale du bit, le niveau de tension de la ligne est maintenu, c’est à dire sa valeur reste constante qu’elle soit dominante ou récessive.</a:t>
            </a:r>
          </a:p>
          <a:p>
            <a:r>
              <a:rPr lang="fr-FR" sz="1600" dirty="0">
                <a:latin typeface="Calibri" panose="020F0502020204030204" pitchFamily="34" charset="0"/>
                <a:cs typeface="Calibri" panose="020F0502020204030204" pitchFamily="34" charset="0"/>
              </a:rPr>
              <a:t>Une des caractéristiques du codage NRZ est que le niveau du bit est maintenu pendant toute sa durée. Cela pose des problèmes de fiabilité si un grand nombre de bits identiques se succèdent.</a:t>
            </a:r>
          </a:p>
          <a:p>
            <a:r>
              <a:rPr lang="fr-FR" sz="1600" dirty="0">
                <a:latin typeface="Calibri" panose="020F0502020204030204" pitchFamily="34" charset="0"/>
                <a:cs typeface="Calibri" panose="020F0502020204030204" pitchFamily="34" charset="0"/>
              </a:rPr>
              <a:t>La technique du Bit Stuffing impose au transmetteur d’ajouter automatiquement un bit de valeur opposée lorsqu’il détecte 5 bits consécutifs identiques dans les valeurs à transmettre.</a:t>
            </a:r>
          </a:p>
        </p:txBody>
      </p:sp>
      <p:sp>
        <p:nvSpPr>
          <p:cNvPr id="6" name="Rectangle 5"/>
          <p:cNvSpPr/>
          <p:nvPr/>
        </p:nvSpPr>
        <p:spPr>
          <a:xfrm>
            <a:off x="387192" y="697739"/>
            <a:ext cx="4455066" cy="369332"/>
          </a:xfrm>
          <a:prstGeom prst="rect">
            <a:avLst/>
          </a:prstGeom>
        </p:spPr>
        <p:txBody>
          <a:bodyPr wrap="none">
            <a:spAutoFit/>
          </a:bodyPr>
          <a:lstStyle/>
          <a:p>
            <a:r>
              <a:rPr lang="fr-FR" b="1" dirty="0">
                <a:solidFill>
                  <a:srgbClr val="FF0000"/>
                </a:solidFill>
              </a:rPr>
              <a:t>4.5  Codage de l’information et Stuffing</a:t>
            </a:r>
          </a:p>
        </p:txBody>
      </p:sp>
      <p:pic>
        <p:nvPicPr>
          <p:cNvPr id="7" name="Image 6"/>
          <p:cNvPicPr>
            <a:picLocks noChangeAspect="1"/>
          </p:cNvPicPr>
          <p:nvPr/>
        </p:nvPicPr>
        <p:blipFill>
          <a:blip r:embed="rId3"/>
          <a:stretch>
            <a:fillRect/>
          </a:stretch>
        </p:blipFill>
        <p:spPr>
          <a:xfrm>
            <a:off x="5887209" y="4109140"/>
            <a:ext cx="6034239" cy="17681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377295" y="328407"/>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4317C8A4-3C06-1140-A542-14DB92182A3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68</a:t>
            </a:fld>
            <a:endParaRPr lang="fr-FR" dirty="0"/>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22046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8966" y="620688"/>
            <a:ext cx="4929555" cy="369332"/>
          </a:xfrm>
          <a:prstGeom prst="rect">
            <a:avLst/>
          </a:prstGeom>
        </p:spPr>
        <p:txBody>
          <a:bodyPr wrap="none">
            <a:spAutoFit/>
          </a:bodyPr>
          <a:lstStyle/>
          <a:p>
            <a:r>
              <a:rPr lang="fr-FR" b="1" dirty="0">
                <a:solidFill>
                  <a:srgbClr val="FF0000"/>
                </a:solidFill>
              </a:rPr>
              <a:t>4.6  Les informations transmises sur le bus</a:t>
            </a:r>
          </a:p>
        </p:txBody>
      </p:sp>
      <p:sp>
        <p:nvSpPr>
          <p:cNvPr id="3" name="Rectangle 2"/>
          <p:cNvSpPr/>
          <p:nvPr/>
        </p:nvSpPr>
        <p:spPr>
          <a:xfrm>
            <a:off x="360512" y="1412776"/>
            <a:ext cx="11377264" cy="440120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concept de communication du bus CAN est celui de la diffusion d’information </a:t>
            </a:r>
            <a:r>
              <a:rPr lang="fr-FR" sz="1600" b="1" dirty="0">
                <a:latin typeface="Calibri" panose="020F0502020204030204" pitchFamily="34" charset="0"/>
                <a:cs typeface="Calibri" panose="020F0502020204030204" pitchFamily="34" charset="0"/>
              </a:rPr>
              <a:t>(broadcast) </a:t>
            </a:r>
            <a:r>
              <a:rPr lang="fr-FR" sz="1600" dirty="0">
                <a:latin typeface="Calibri" panose="020F0502020204030204" pitchFamily="34" charset="0"/>
                <a:cs typeface="Calibri" panose="020F0502020204030204" pitchFamily="34" charset="0"/>
              </a:rPr>
              <a:t>:</a:t>
            </a:r>
          </a:p>
          <a:p>
            <a:r>
              <a:rPr lang="fr-FR" sz="1600" dirty="0">
                <a:latin typeface="Calibri" panose="020F0502020204030204" pitchFamily="34" charset="0"/>
                <a:cs typeface="Calibri" panose="020F0502020204030204" pitchFamily="34" charset="0"/>
              </a:rPr>
              <a:t>  • chaque station connectée au réseau écoute les trames transmises par les stations émettrices. </a:t>
            </a:r>
          </a:p>
          <a:p>
            <a:r>
              <a:rPr lang="fr-FR" sz="1600" i="1" dirty="0">
                <a:solidFill>
                  <a:schemeClr val="accent1">
                    <a:lumMod val="75000"/>
                  </a:schemeClr>
                </a:solidFill>
                <a:latin typeface="Calibri" panose="020F0502020204030204" pitchFamily="34" charset="0"/>
                <a:cs typeface="Calibri" panose="020F0502020204030204" pitchFamily="34" charset="0"/>
              </a:rPr>
              <a:t>        Chaque nœud décide quoi faire du message, s’il doit y répondre ou non, s’il doit agir ou non</a:t>
            </a:r>
          </a:p>
          <a:p>
            <a:r>
              <a:rPr lang="fr-FR" sz="1600" dirty="0">
                <a:latin typeface="Calibri" panose="020F0502020204030204" pitchFamily="34" charset="0"/>
                <a:cs typeface="Calibri" panose="020F0502020204030204" pitchFamily="34" charset="0"/>
              </a:rPr>
              <a:t>  • le protocole CAN autorise différents nœuds à accéder simultanément au bus. Un procédé rapide et fiable d’arbitrage détermine le      nœud qui émet en premier.</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Il existe 4 types de trames circulant sur le bus CAN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données </a:t>
            </a:r>
            <a:r>
              <a:rPr lang="fr-FR" sz="1600" dirty="0">
                <a:latin typeface="Calibri" panose="020F0502020204030204" pitchFamily="34" charset="0"/>
                <a:cs typeface="Calibri" panose="020F0502020204030204" pitchFamily="34" charset="0"/>
              </a:rPr>
              <a:t>(data frame) : trame qui transporte des données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requête </a:t>
            </a:r>
            <a:r>
              <a:rPr lang="fr-FR" sz="1600" dirty="0">
                <a:latin typeface="Calibri" panose="020F0502020204030204" pitchFamily="34" charset="0"/>
                <a:cs typeface="Calibri" panose="020F0502020204030204" pitchFamily="34" charset="0"/>
              </a:rPr>
              <a:t>(remote frame) : trame émise par un nœud désirant recevoir une trame de données (l’identificateur est le même pour les deux trames dans ce cas)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 surcharge </a:t>
            </a:r>
            <a:r>
              <a:rPr lang="fr-FR" sz="1600" dirty="0">
                <a:latin typeface="Calibri" panose="020F0502020204030204" pitchFamily="34" charset="0"/>
                <a:cs typeface="Calibri" panose="020F0502020204030204" pitchFamily="34" charset="0"/>
              </a:rPr>
              <a:t>(overload frame) : trame qui indique qu'une station est surchargée pendant un certain laps de temps. Elle permet d’introduire un délai entre 2 trames (elle ne contient pas d’information) ;</a:t>
            </a:r>
          </a:p>
          <a:p>
            <a:r>
              <a:rPr lang="fr-FR" sz="1600" dirty="0">
                <a:latin typeface="Calibri" panose="020F0502020204030204" pitchFamily="34" charset="0"/>
                <a:cs typeface="Calibri" panose="020F0502020204030204" pitchFamily="34" charset="0"/>
              </a:rPr>
              <a:t>  • </a:t>
            </a:r>
            <a:r>
              <a:rPr lang="fr-FR" b="1" dirty="0">
                <a:latin typeface="Calibri" panose="020F0502020204030204" pitchFamily="34" charset="0"/>
                <a:cs typeface="Calibri" panose="020F0502020204030204" pitchFamily="34" charset="0"/>
              </a:rPr>
              <a:t>trame d'erreur </a:t>
            </a:r>
            <a:r>
              <a:rPr lang="fr-FR" sz="1600" dirty="0">
                <a:latin typeface="Calibri" panose="020F0502020204030204" pitchFamily="34" charset="0"/>
                <a:cs typeface="Calibri" panose="020F0502020204030204" pitchFamily="34" charset="0"/>
              </a:rPr>
              <a:t>(error frame) : trame transmise lors de la détection d'une erreur. Elle indique la nature des erreurs (de bit, de stuffing, de CRC, d'acquittement…) et permet la correction en demandant de renvoyer à nouveau la donnée.</a:t>
            </a:r>
          </a:p>
          <a:p>
            <a:r>
              <a:rPr lang="fr-FR" sz="1600" dirty="0">
                <a:latin typeface="Calibri" panose="020F0502020204030204" pitchFamily="34" charset="0"/>
                <a:cs typeface="Calibri" panose="020F0502020204030204" pitchFamily="34" charset="0"/>
              </a:rPr>
              <a:t>Les trames de données et trames de requêtes sont séparées des trames précédentes par un champ de bits appelé espace intertrame (interframe space). Il s’agit d’une suite de plusieurs bits récessifs (NL1).</a:t>
            </a:r>
          </a:p>
          <a:p>
            <a:endParaRPr lang="fr-FR" sz="1600" dirty="0">
              <a:latin typeface="Calibri" panose="020F0502020204030204" pitchFamily="34" charset="0"/>
              <a:cs typeface="Calibri" panose="020F0502020204030204" pitchFamily="34" charset="0"/>
            </a:endParaRPr>
          </a:p>
        </p:txBody>
      </p:sp>
      <p:sp>
        <p:nvSpPr>
          <p:cNvPr id="4" name="Rectangle 3"/>
          <p:cNvSpPr/>
          <p:nvPr/>
        </p:nvSpPr>
        <p:spPr>
          <a:xfrm>
            <a:off x="367715" y="182245"/>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5" name="Espace réservé du numéro de diapositive 2">
            <a:extLst>
              <a:ext uri="{FF2B5EF4-FFF2-40B4-BE49-F238E27FC236}">
                <a16:creationId xmlns:a16="http://schemas.microsoft.com/office/drawing/2014/main" id="{E8CE453E-935A-0049-8FC5-7E6095E0BA7D}"/>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69</a:t>
            </a:fld>
            <a:endParaRPr lang="fr-FR" dirty="0"/>
          </a:p>
        </p:txBody>
      </p:sp>
      <p:sp>
        <p:nvSpPr>
          <p:cNvPr id="6" name="Espace réservé du pied de page 5"/>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738454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a:t>CESI FISA S3E A4  Bus de Terrain NAI 2020</a:t>
            </a:r>
            <a:endParaRPr lang="fr-FR" dirty="0"/>
          </a:p>
        </p:txBody>
      </p:sp>
      <p:sp>
        <p:nvSpPr>
          <p:cNvPr id="5" name="ZoneTexte 4"/>
          <p:cNvSpPr txBox="1"/>
          <p:nvPr/>
        </p:nvSpPr>
        <p:spPr>
          <a:xfrm>
            <a:off x="224107" y="1916832"/>
            <a:ext cx="2343501" cy="923330"/>
          </a:xfrm>
          <a:prstGeom prst="rect">
            <a:avLst/>
          </a:prstGeom>
          <a:noFill/>
        </p:spPr>
        <p:txBody>
          <a:bodyPr wrap="square" rtlCol="0">
            <a:spAutoFit/>
          </a:bodyPr>
          <a:lstStyle/>
          <a:p>
            <a:r>
              <a:rPr lang="fr-FR" dirty="0"/>
              <a:t>Implantation générale :</a:t>
            </a:r>
          </a:p>
          <a:p>
            <a:endParaRPr lang="fr-FR" dirty="0"/>
          </a:p>
        </p:txBody>
      </p:sp>
      <p:pic>
        <p:nvPicPr>
          <p:cNvPr id="2" name="Image 1"/>
          <p:cNvPicPr>
            <a:picLocks noChangeAspect="1"/>
          </p:cNvPicPr>
          <p:nvPr/>
        </p:nvPicPr>
        <p:blipFill rotWithShape="1">
          <a:blip r:embed="rId2"/>
          <a:srcRect t="3903"/>
          <a:stretch/>
        </p:blipFill>
        <p:spPr>
          <a:xfrm>
            <a:off x="2567608" y="-13712"/>
            <a:ext cx="9353550" cy="6755085"/>
          </a:xfrm>
          <a:prstGeom prst="rect">
            <a:avLst/>
          </a:prstGeom>
        </p:spPr>
      </p:pic>
      <p:sp>
        <p:nvSpPr>
          <p:cNvPr id="7" name="Rectangle 6"/>
          <p:cNvSpPr/>
          <p:nvPr/>
        </p:nvSpPr>
        <p:spPr>
          <a:xfrm>
            <a:off x="10560496" y="188640"/>
            <a:ext cx="1360662" cy="15841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Connection des bus</a:t>
            </a:r>
          </a:p>
        </p:txBody>
      </p:sp>
    </p:spTree>
    <p:extLst>
      <p:ext uri="{BB962C8B-B14F-4D97-AF65-F5344CB8AC3E}">
        <p14:creationId xmlns:p14="http://schemas.microsoft.com/office/powerpoint/2010/main" val="367423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8033" y="764704"/>
            <a:ext cx="4489242" cy="369332"/>
          </a:xfrm>
          <a:prstGeom prst="rect">
            <a:avLst/>
          </a:prstGeom>
        </p:spPr>
        <p:txBody>
          <a:bodyPr wrap="none">
            <a:spAutoFit/>
          </a:bodyPr>
          <a:lstStyle/>
          <a:p>
            <a:r>
              <a:rPr lang="fr-FR" b="1" dirty="0">
                <a:solidFill>
                  <a:srgbClr val="FF0000"/>
                </a:solidFill>
              </a:rPr>
              <a:t> 4.7  Trame de données (DATA FRAME)</a:t>
            </a:r>
          </a:p>
        </p:txBody>
      </p:sp>
      <p:sp>
        <p:nvSpPr>
          <p:cNvPr id="3" name="Rectangle 2"/>
          <p:cNvSpPr/>
          <p:nvPr/>
        </p:nvSpPr>
        <p:spPr>
          <a:xfrm>
            <a:off x="263352" y="1720840"/>
            <a:ext cx="11665296" cy="2062103"/>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trame de données standard CAN 2.0A se décompose en 7 parties champs :</a:t>
            </a:r>
          </a:p>
          <a:p>
            <a:endParaRPr lang="fr-FR" sz="1600" dirty="0">
              <a:latin typeface="Calibri" panose="020F0502020204030204" pitchFamily="34" charset="0"/>
              <a:cs typeface="Calibri" panose="020F0502020204030204" pitchFamily="34" charset="0"/>
            </a:endParaRPr>
          </a:p>
          <a:p>
            <a:r>
              <a:rPr lang="fr-FR" sz="1600" b="1" i="1" dirty="0">
                <a:solidFill>
                  <a:schemeClr val="accent1">
                    <a:lumMod val="75000"/>
                  </a:schemeClr>
                </a:solidFill>
                <a:latin typeface="Calibri" panose="020F0502020204030204" pitchFamily="34" charset="0"/>
                <a:cs typeface="Calibri" panose="020F0502020204030204" pitchFamily="34" charset="0"/>
              </a:rPr>
              <a:t>début de trame (1 bit dominant) : </a:t>
            </a:r>
            <a:r>
              <a:rPr lang="fr-FR" sz="1600" b="1" dirty="0">
                <a:solidFill>
                  <a:srgbClr val="FF0000"/>
                </a:solidFill>
                <a:latin typeface="Calibri" panose="020F0502020204030204" pitchFamily="34" charset="0"/>
                <a:cs typeface="Calibri" panose="020F0502020204030204" pitchFamily="34" charset="0"/>
              </a:rPr>
              <a:t>Start Of Frame (SOF) </a:t>
            </a:r>
            <a:r>
              <a:rPr lang="fr-FR" sz="1600" b="1" i="1" dirty="0">
                <a:solidFill>
                  <a:schemeClr val="accent1">
                    <a:lumMod val="75000"/>
                  </a:schemeClr>
                </a:solidFill>
                <a:latin typeface="Calibri" panose="020F0502020204030204" pitchFamily="34" charset="0"/>
                <a:cs typeface="Calibri" panose="020F0502020204030204" pitchFamily="34" charset="0"/>
              </a:rPr>
              <a:t>; champ d'arbitrage (12 bits) : </a:t>
            </a:r>
            <a:r>
              <a:rPr lang="fr-FR" sz="1600" b="1" dirty="0">
                <a:solidFill>
                  <a:srgbClr val="FF0000"/>
                </a:solidFill>
                <a:latin typeface="Calibri" panose="020F0502020204030204" pitchFamily="34" charset="0"/>
                <a:cs typeface="Calibri" panose="020F0502020204030204" pitchFamily="34" charset="0"/>
              </a:rPr>
              <a:t>arbitration field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champ de commande (6 bits) : </a:t>
            </a:r>
            <a:r>
              <a:rPr lang="fr-FR" sz="1600" b="1" dirty="0">
                <a:solidFill>
                  <a:srgbClr val="FF0000"/>
                </a:solidFill>
                <a:latin typeface="Calibri" panose="020F0502020204030204" pitchFamily="34" charset="0"/>
                <a:cs typeface="Calibri" panose="020F0502020204030204" pitchFamily="34" charset="0"/>
              </a:rPr>
              <a:t>control field </a:t>
            </a:r>
            <a:r>
              <a:rPr lang="fr-FR" sz="1600" b="1" i="1" dirty="0">
                <a:solidFill>
                  <a:schemeClr val="accent1">
                    <a:lumMod val="75000"/>
                  </a:schemeClr>
                </a:solidFill>
                <a:latin typeface="Calibri" panose="020F0502020204030204" pitchFamily="34" charset="0"/>
                <a:cs typeface="Calibri" panose="020F0502020204030204" pitchFamily="34" charset="0"/>
              </a:rPr>
              <a:t>; champ de données (0 à 64 bits) : </a:t>
            </a:r>
            <a:r>
              <a:rPr lang="fr-FR" sz="1600" b="1" dirty="0">
                <a:solidFill>
                  <a:srgbClr val="FF0000"/>
                </a:solidFill>
                <a:latin typeface="Calibri" panose="020F0502020204030204" pitchFamily="34" charset="0"/>
                <a:cs typeface="Calibri" panose="020F0502020204030204" pitchFamily="34" charset="0"/>
              </a:rPr>
              <a:t>data field </a:t>
            </a:r>
            <a:r>
              <a:rPr lang="fr-FR" sz="1600" b="1" i="1" dirty="0">
                <a:solidFill>
                  <a:schemeClr val="accent1">
                    <a:lumMod val="75000"/>
                  </a:schemeClr>
                </a:solidFill>
                <a:latin typeface="Calibri" panose="020F0502020204030204" pitchFamily="34" charset="0"/>
                <a:cs typeface="Calibri" panose="020F0502020204030204" pitchFamily="34" charset="0"/>
              </a:rPr>
              <a:t>; champ de CRC (16 bits) : </a:t>
            </a:r>
            <a:r>
              <a:rPr lang="fr-FR" sz="1600" b="1" dirty="0">
                <a:solidFill>
                  <a:srgbClr val="FF0000"/>
                </a:solidFill>
                <a:latin typeface="Calibri" panose="020F0502020204030204" pitchFamily="34" charset="0"/>
                <a:cs typeface="Calibri" panose="020F0502020204030204" pitchFamily="34" charset="0"/>
              </a:rPr>
              <a:t>CRC sequence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champ d'acquittement (2 bits) : </a:t>
            </a:r>
            <a:r>
              <a:rPr lang="fr-FR" sz="1600" b="1" dirty="0">
                <a:solidFill>
                  <a:srgbClr val="FF0000"/>
                </a:solidFill>
                <a:latin typeface="Calibri" panose="020F0502020204030204" pitchFamily="34" charset="0"/>
                <a:cs typeface="Calibri" panose="020F0502020204030204" pitchFamily="34" charset="0"/>
              </a:rPr>
              <a:t>ACKnowledgement field </a:t>
            </a:r>
            <a:r>
              <a:rPr lang="fr-FR" sz="1600" b="1" i="1" dirty="0">
                <a:solidFill>
                  <a:schemeClr val="accent1">
                    <a:lumMod val="75000"/>
                  </a:schemeClr>
                </a:solidFill>
                <a:latin typeface="Calibri" panose="020F0502020204030204" pitchFamily="34" charset="0"/>
                <a:cs typeface="Calibri" panose="020F0502020204030204" pitchFamily="34" charset="0"/>
              </a:rPr>
              <a:t>;</a:t>
            </a:r>
          </a:p>
          <a:p>
            <a:r>
              <a:rPr lang="fr-FR" sz="1600" b="1" i="1" dirty="0">
                <a:solidFill>
                  <a:schemeClr val="accent1">
                    <a:lumMod val="75000"/>
                  </a:schemeClr>
                </a:solidFill>
                <a:latin typeface="Calibri" panose="020F0502020204030204" pitchFamily="34" charset="0"/>
                <a:cs typeface="Calibri" panose="020F0502020204030204" pitchFamily="34" charset="0"/>
              </a:rPr>
              <a:t>fin de trame (7 bits) : </a:t>
            </a:r>
            <a:r>
              <a:rPr lang="fr-FR" sz="1600" b="1" dirty="0">
                <a:solidFill>
                  <a:srgbClr val="FF0000"/>
                </a:solidFill>
                <a:latin typeface="Calibri" panose="020F0502020204030204" pitchFamily="34" charset="0"/>
                <a:cs typeface="Calibri" panose="020F0502020204030204" pitchFamily="34" charset="0"/>
              </a:rPr>
              <a:t>End Of Frame (EOF).</a:t>
            </a:r>
          </a:p>
          <a:p>
            <a:endParaRPr lang="fr-FR" sz="1600" b="1" i="1" dirty="0">
              <a:solidFill>
                <a:schemeClr val="accent1">
                  <a:lumMod val="75000"/>
                </a:schemeClr>
              </a:solidFill>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On trouve ensuite une 8ème zone dite espace intertrame (</a:t>
            </a:r>
            <a:r>
              <a:rPr lang="fr-FR" sz="1600" b="1" dirty="0">
                <a:solidFill>
                  <a:srgbClr val="FF0000"/>
                </a:solidFill>
                <a:latin typeface="Calibri" panose="020F0502020204030204" pitchFamily="34" charset="0"/>
                <a:cs typeface="Calibri" panose="020F0502020204030204" pitchFamily="34" charset="0"/>
              </a:rPr>
              <a:t>interframe</a:t>
            </a:r>
            <a:r>
              <a:rPr lang="fr-FR" sz="1600" dirty="0">
                <a:latin typeface="Calibri" panose="020F0502020204030204" pitchFamily="34" charset="0"/>
                <a:cs typeface="Calibri" panose="020F0502020204030204" pitchFamily="34" charset="0"/>
              </a:rPr>
              <a:t>) qui appartient à la trame.</a:t>
            </a:r>
          </a:p>
        </p:txBody>
      </p:sp>
      <p:pic>
        <p:nvPicPr>
          <p:cNvPr id="4" name="Image 3"/>
          <p:cNvPicPr>
            <a:picLocks noChangeAspect="1"/>
          </p:cNvPicPr>
          <p:nvPr/>
        </p:nvPicPr>
        <p:blipFill>
          <a:blip r:embed="rId2"/>
          <a:stretch>
            <a:fillRect/>
          </a:stretch>
        </p:blipFill>
        <p:spPr>
          <a:xfrm>
            <a:off x="1717792" y="4057990"/>
            <a:ext cx="8756416" cy="19864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Rectangle 4"/>
          <p:cNvSpPr/>
          <p:nvPr/>
        </p:nvSpPr>
        <p:spPr>
          <a:xfrm>
            <a:off x="335360" y="315834"/>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6" name="Espace réservé du numéro de diapositive 2">
            <a:extLst>
              <a:ext uri="{FF2B5EF4-FFF2-40B4-BE49-F238E27FC236}">
                <a16:creationId xmlns:a16="http://schemas.microsoft.com/office/drawing/2014/main" id="{75CB6491-FE33-1548-83D8-2C0C1875707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70</a:t>
            </a:fld>
            <a:endParaRPr lang="fr-FR" dirty="0"/>
          </a:p>
        </p:txBody>
      </p:sp>
      <p:sp>
        <p:nvSpPr>
          <p:cNvPr id="7" name="Espace réservé du pied de page 6"/>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3308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2922BD4-333E-044D-A08B-995CDF66D614}"/>
              </a:ext>
            </a:extLst>
          </p:cNvPr>
          <p:cNvSpPr/>
          <p:nvPr/>
        </p:nvSpPr>
        <p:spPr>
          <a:xfrm>
            <a:off x="263352" y="706068"/>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p:cNvSpPr/>
          <p:nvPr/>
        </p:nvSpPr>
        <p:spPr>
          <a:xfrm>
            <a:off x="335360" y="980728"/>
            <a:ext cx="11449272" cy="83099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Dès que le bus est libre (bus idle), n’importe quel noeud relié au réseau peut émettre un nouveau message.</a:t>
            </a:r>
          </a:p>
          <a:p>
            <a:r>
              <a:rPr lang="fr-FR" sz="1600" dirty="0">
                <a:latin typeface="Calibri" panose="020F0502020204030204" pitchFamily="34" charset="0"/>
                <a:cs typeface="Calibri" panose="020F0502020204030204" pitchFamily="34" charset="0"/>
              </a:rPr>
              <a:t>Le bit SOF (début de trame de données) est dominant. Il signale à toutes les stations le début d'un échange. Cet échange ne peut démarrer que si le bus était précédemment au repos.</a:t>
            </a:r>
          </a:p>
        </p:txBody>
      </p:sp>
      <p:sp>
        <p:nvSpPr>
          <p:cNvPr id="4" name="Rectangle 3"/>
          <p:cNvSpPr/>
          <p:nvPr/>
        </p:nvSpPr>
        <p:spPr>
          <a:xfrm>
            <a:off x="407368" y="5479477"/>
            <a:ext cx="6691024"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champ d'arbitrage est constitué des bits de l'identificateur ainsi que du bit RTR (Remote Transmission Request).</a:t>
            </a:r>
          </a:p>
        </p:txBody>
      </p:sp>
      <p:pic>
        <p:nvPicPr>
          <p:cNvPr id="5" name="Image 4"/>
          <p:cNvPicPr>
            <a:picLocks noChangeAspect="1"/>
          </p:cNvPicPr>
          <p:nvPr/>
        </p:nvPicPr>
        <p:blipFill>
          <a:blip r:embed="rId2"/>
          <a:stretch>
            <a:fillRect/>
          </a:stretch>
        </p:blipFill>
        <p:spPr>
          <a:xfrm>
            <a:off x="7788428" y="1758692"/>
            <a:ext cx="4015602" cy="15262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407368" y="3401705"/>
            <a:ext cx="11449272" cy="1323439"/>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La longueur de l'identificateur est de 11 bits. Les bits sont transmis dans l'ordre ID10 à ID0 (du bit de poids fort au bit de poids faible). Les 7 premiers bits de poids fort (ID10 à ID4) ne doivent pas être tous récessifs. L'identificateur a la forme suivante : ID = (ID10 ID9 ID8 ID7 ID6 ID5 ID4 X ). Les 4 derniers bits ne sont pas historiquement utilisés. Le nombre maximal d'identificateurs est donc de 2032.</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Pour une trame de données, le bit RTR doit être dominant.</a:t>
            </a:r>
          </a:p>
        </p:txBody>
      </p:sp>
      <p:sp>
        <p:nvSpPr>
          <p:cNvPr id="7" name="Rectangle 6"/>
          <p:cNvSpPr/>
          <p:nvPr/>
        </p:nvSpPr>
        <p:spPr>
          <a:xfrm>
            <a:off x="407368" y="4784993"/>
            <a:ext cx="6336704" cy="584775"/>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Pendant le champ d'arbitrage, les bits transmis  et  reçus  sont  comparés  par l'interface CAN.</a:t>
            </a:r>
          </a:p>
        </p:txBody>
      </p:sp>
      <p:sp>
        <p:nvSpPr>
          <p:cNvPr id="9" name="Rectangle 8"/>
          <p:cNvSpPr/>
          <p:nvPr/>
        </p:nvSpPr>
        <p:spPr>
          <a:xfrm>
            <a:off x="494448" y="2276476"/>
            <a:ext cx="7200800" cy="646331"/>
          </a:xfrm>
          <a:prstGeom prst="rect">
            <a:avLst/>
          </a:prstGeom>
        </p:spPr>
        <p:txBody>
          <a:bodyPr wrap="square">
            <a:spAutoFit/>
          </a:bodyPr>
          <a:lstStyle/>
          <a:p>
            <a:r>
              <a:rPr lang="fr-FR" dirty="0"/>
              <a:t>Dans le </a:t>
            </a:r>
            <a:r>
              <a:rPr lang="fr-FR" b="1" dirty="0"/>
              <a:t>champ d’arbitrage</a:t>
            </a:r>
            <a:r>
              <a:rPr lang="fr-FR" dirty="0"/>
              <a:t>, les identificateurs de chaque message permettent  de   définir  quel  message est prioritaire sur tel autre.</a:t>
            </a:r>
          </a:p>
        </p:txBody>
      </p:sp>
      <p:pic>
        <p:nvPicPr>
          <p:cNvPr id="10" name="Image 9"/>
          <p:cNvPicPr>
            <a:picLocks noChangeAspect="1"/>
          </p:cNvPicPr>
          <p:nvPr/>
        </p:nvPicPr>
        <p:blipFill>
          <a:blip r:embed="rId3"/>
          <a:stretch>
            <a:fillRect/>
          </a:stretch>
        </p:blipFill>
        <p:spPr>
          <a:xfrm>
            <a:off x="7705120" y="4396880"/>
            <a:ext cx="4182218" cy="218865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Rectangle 10"/>
          <p:cNvSpPr/>
          <p:nvPr/>
        </p:nvSpPr>
        <p:spPr>
          <a:xfrm>
            <a:off x="407368" y="358002"/>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12" name="Espace réservé du numéro de diapositive 2">
            <a:extLst>
              <a:ext uri="{FF2B5EF4-FFF2-40B4-BE49-F238E27FC236}">
                <a16:creationId xmlns:a16="http://schemas.microsoft.com/office/drawing/2014/main" id="{4404EF0C-2AEC-B843-BDBC-3741D653010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71</a:t>
            </a:fld>
            <a:endParaRPr lang="fr-FR"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201273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443372" y="244130"/>
            <a:ext cx="11305256" cy="6557572"/>
          </a:xfrm>
          <a:prstGeom prst="rect">
            <a:avLst/>
          </a:prstGeom>
        </p:spPr>
      </p:pic>
      <p:sp>
        <p:nvSpPr>
          <p:cNvPr id="6" name="Rectangle 5"/>
          <p:cNvSpPr/>
          <p:nvPr/>
        </p:nvSpPr>
        <p:spPr>
          <a:xfrm>
            <a:off x="335360" y="-34859"/>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4" name="Espace réservé du numéro de diapositive 2">
            <a:extLst>
              <a:ext uri="{FF2B5EF4-FFF2-40B4-BE49-F238E27FC236}">
                <a16:creationId xmlns:a16="http://schemas.microsoft.com/office/drawing/2014/main" id="{D27AC699-D70C-284D-AE3B-74E2436678D8}"/>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72</a:t>
            </a:fld>
            <a:endParaRPr lang="fr-FR"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9272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61491" y="2202200"/>
            <a:ext cx="4158446" cy="369332"/>
          </a:xfrm>
          <a:prstGeom prst="rect">
            <a:avLst/>
          </a:prstGeom>
        </p:spPr>
        <p:txBody>
          <a:bodyPr wrap="none">
            <a:spAutoFit/>
          </a:bodyPr>
          <a:lstStyle/>
          <a:p>
            <a:r>
              <a:rPr lang="fr-FR" sz="1600" dirty="0">
                <a:latin typeface="Calibri" panose="020F0502020204030204" pitchFamily="34" charset="0"/>
                <a:cs typeface="Calibri" panose="020F0502020204030204" pitchFamily="34" charset="0"/>
              </a:rPr>
              <a:t>Le </a:t>
            </a:r>
            <a:r>
              <a:rPr lang="fr-FR" sz="1600" b="1" dirty="0">
                <a:latin typeface="Calibri" panose="020F0502020204030204" pitchFamily="34" charset="0"/>
                <a:cs typeface="Calibri" panose="020F0502020204030204" pitchFamily="34" charset="0"/>
              </a:rPr>
              <a:t>champ de commande </a:t>
            </a:r>
            <a:r>
              <a:rPr lang="fr-FR" sz="1600" dirty="0">
                <a:latin typeface="Calibri" panose="020F0502020204030204" pitchFamily="34" charset="0"/>
                <a:cs typeface="Calibri" panose="020F0502020204030204" pitchFamily="34" charset="0"/>
              </a:rPr>
              <a:t>est constitué de 6 bits</a:t>
            </a:r>
            <a:r>
              <a:rPr lang="fr-FR" b="1" dirty="0">
                <a:solidFill>
                  <a:srgbClr val="FF0000"/>
                </a:solidFill>
              </a:rPr>
              <a:t>.</a:t>
            </a:r>
          </a:p>
        </p:txBody>
      </p:sp>
      <p:pic>
        <p:nvPicPr>
          <p:cNvPr id="3" name="Image 2"/>
          <p:cNvPicPr>
            <a:picLocks noChangeAspect="1"/>
          </p:cNvPicPr>
          <p:nvPr/>
        </p:nvPicPr>
        <p:blipFill>
          <a:blip r:embed="rId2"/>
          <a:stretch>
            <a:fillRect/>
          </a:stretch>
        </p:blipFill>
        <p:spPr>
          <a:xfrm>
            <a:off x="6672064" y="1836654"/>
            <a:ext cx="5040560" cy="10982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407368" y="3701350"/>
            <a:ext cx="6696744" cy="1815882"/>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Les bits R0 et R1 sont les bits de réserves (dominants en trame CAN 2.0A). Ils sont en réserve pour des usages ultérieurs et permettent d'assurer des compatibilités avec de futures évolutions.</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Les 4 derniers bits du champ de commande sont les bits DLC (Data Length Code) indiquent le nombre d'octets qui seront contenus dans le champ de données.</a:t>
            </a:r>
          </a:p>
        </p:txBody>
      </p:sp>
      <p:pic>
        <p:nvPicPr>
          <p:cNvPr id="5" name="Image 4"/>
          <p:cNvPicPr>
            <a:picLocks noChangeAspect="1"/>
          </p:cNvPicPr>
          <p:nvPr/>
        </p:nvPicPr>
        <p:blipFill>
          <a:blip r:embed="rId3"/>
          <a:stretch>
            <a:fillRect/>
          </a:stretch>
        </p:blipFill>
        <p:spPr>
          <a:xfrm>
            <a:off x="7248128" y="3329608"/>
            <a:ext cx="12796922" cy="3528392"/>
          </a:xfrm>
          <a:prstGeom prst="rect">
            <a:avLst/>
          </a:prstGeom>
        </p:spPr>
      </p:pic>
      <p:sp>
        <p:nvSpPr>
          <p:cNvPr id="6" name="Rectangle 5"/>
          <p:cNvSpPr/>
          <p:nvPr/>
        </p:nvSpPr>
        <p:spPr>
          <a:xfrm>
            <a:off x="335360" y="426051"/>
            <a:ext cx="5322739" cy="369332"/>
          </a:xfrm>
          <a:prstGeom prst="rect">
            <a:avLst/>
          </a:prstGeom>
        </p:spPr>
        <p:txBody>
          <a:bodyPr wrap="none">
            <a:spAutoFit/>
          </a:bodyPr>
          <a:lstStyle/>
          <a:p>
            <a:r>
              <a:rPr lang="fr-FR" b="1" dirty="0">
                <a:solidFill>
                  <a:srgbClr val="FF0000"/>
                </a:solidFill>
              </a:rPr>
              <a:t>FISA S3E A4 Réseaux de TERRAINS/BUS CAN/</a:t>
            </a:r>
          </a:p>
        </p:txBody>
      </p:sp>
      <p:sp>
        <p:nvSpPr>
          <p:cNvPr id="7" name="Espace réservé du numéro de diapositive 2">
            <a:extLst>
              <a:ext uri="{FF2B5EF4-FFF2-40B4-BE49-F238E27FC236}">
                <a16:creationId xmlns:a16="http://schemas.microsoft.com/office/drawing/2014/main" id="{F5F31B94-7A42-3C46-A75E-433990A449F9}"/>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73</a:t>
            </a:fld>
            <a:endParaRPr lang="fr-FR" dirty="0"/>
          </a:p>
        </p:txBody>
      </p:sp>
      <p:sp>
        <p:nvSpPr>
          <p:cNvPr id="8" name="Rectangle 7">
            <a:extLst>
              <a:ext uri="{FF2B5EF4-FFF2-40B4-BE49-F238E27FC236}">
                <a16:creationId xmlns:a16="http://schemas.microsoft.com/office/drawing/2014/main" id="{2EE7A154-8D56-3B45-9457-3B2B07E8D6C6}"/>
              </a:ext>
            </a:extLst>
          </p:cNvPr>
          <p:cNvSpPr/>
          <p:nvPr/>
        </p:nvSpPr>
        <p:spPr>
          <a:xfrm>
            <a:off x="407368" y="899871"/>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Espace réservé du pied de page 8"/>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12056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DE10DC-8C36-0944-B144-C923ED9E5E78}"/>
              </a:ext>
            </a:extLst>
          </p:cNvPr>
          <p:cNvSpPr/>
          <p:nvPr/>
        </p:nvSpPr>
        <p:spPr>
          <a:xfrm>
            <a:off x="383391" y="689355"/>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Rectangle 1"/>
          <p:cNvSpPr/>
          <p:nvPr/>
        </p:nvSpPr>
        <p:spPr>
          <a:xfrm>
            <a:off x="510908" y="2228091"/>
            <a:ext cx="11377264" cy="984885"/>
          </a:xfrm>
          <a:prstGeom prst="rect">
            <a:avLst/>
          </a:prstGeom>
        </p:spPr>
        <p:txBody>
          <a:bodyPr wrap="square">
            <a:spAutoFit/>
          </a:bodyPr>
          <a:lstStyle/>
          <a:p>
            <a:r>
              <a:rPr lang="fr-FR" sz="2000" b="1" dirty="0">
                <a:latin typeface="Calibri" panose="020F0502020204030204" pitchFamily="34" charset="0"/>
                <a:cs typeface="Calibri" panose="020F0502020204030204" pitchFamily="34" charset="0"/>
              </a:rPr>
              <a:t> Champ de données </a:t>
            </a:r>
          </a:p>
          <a:p>
            <a:endParaRPr lang="fr-FR" sz="5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Le champ de données contient les données utiles transmises.</a:t>
            </a:r>
          </a:p>
          <a:p>
            <a:r>
              <a:rPr lang="fr-FR" sz="1600" dirty="0">
                <a:latin typeface="Calibri" panose="020F0502020204030204" pitchFamily="34" charset="0"/>
                <a:cs typeface="Calibri" panose="020F0502020204030204" pitchFamily="34" charset="0"/>
              </a:rPr>
              <a:t>Il peut être composé de 0 à 8 octets. Dans chaque octet, le MSB est transmis en premier.</a:t>
            </a:r>
          </a:p>
        </p:txBody>
      </p:sp>
      <p:pic>
        <p:nvPicPr>
          <p:cNvPr id="3" name="Image 2"/>
          <p:cNvPicPr>
            <a:picLocks noChangeAspect="1"/>
          </p:cNvPicPr>
          <p:nvPr/>
        </p:nvPicPr>
        <p:blipFill>
          <a:blip r:embed="rId2"/>
          <a:stretch>
            <a:fillRect/>
          </a:stretch>
        </p:blipFill>
        <p:spPr>
          <a:xfrm>
            <a:off x="479376" y="3634333"/>
            <a:ext cx="11089232" cy="16668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54325" y="504689"/>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8CD19039-03D8-C64D-A194-7E67030612D1}"/>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74</a:t>
            </a:fld>
            <a:endParaRPr lang="fr-FR" dirty="0"/>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64374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2DE10DC-8C36-0944-B144-C923ED9E5E78}"/>
              </a:ext>
            </a:extLst>
          </p:cNvPr>
          <p:cNvSpPr/>
          <p:nvPr/>
        </p:nvSpPr>
        <p:spPr>
          <a:xfrm>
            <a:off x="383391" y="689355"/>
            <a:ext cx="2448272" cy="1197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653449" y="764704"/>
            <a:ext cx="11856640" cy="400110"/>
          </a:xfrm>
          <a:prstGeom prst="rect">
            <a:avLst/>
          </a:prstGeom>
        </p:spPr>
        <p:txBody>
          <a:bodyPr wrap="square">
            <a:spAutoFit/>
          </a:bodyPr>
          <a:lstStyle/>
          <a:p>
            <a:r>
              <a:rPr lang="fr-FR" sz="2000" b="1" dirty="0">
                <a:latin typeface="Calibri" panose="020F0502020204030204" pitchFamily="34" charset="0"/>
                <a:cs typeface="Calibri" panose="020F0502020204030204" pitchFamily="34" charset="0"/>
              </a:rPr>
              <a:t>Champ de CRC</a:t>
            </a:r>
          </a:p>
        </p:txBody>
      </p:sp>
      <p:sp>
        <p:nvSpPr>
          <p:cNvPr id="5" name="Rectangle 4"/>
          <p:cNvSpPr/>
          <p:nvPr/>
        </p:nvSpPr>
        <p:spPr>
          <a:xfrm>
            <a:off x="653449" y="1164814"/>
            <a:ext cx="5843227" cy="2800767"/>
          </a:xfrm>
          <a:prstGeom prst="rect">
            <a:avLst/>
          </a:prstGeom>
        </p:spPr>
        <p:txBody>
          <a:bodyPr wrap="square">
            <a:spAutoFit/>
          </a:bodyPr>
          <a:lstStyle/>
          <a:p>
            <a:r>
              <a:rPr lang="fr-FR" sz="1600" dirty="0">
                <a:latin typeface="Calibri" panose="020F0502020204030204" pitchFamily="34" charset="0"/>
                <a:cs typeface="Calibri" panose="020F0502020204030204" pitchFamily="34" charset="0"/>
              </a:rPr>
              <a:t>Le champ de CRC est composé d'une séquence de 15 bits suivi du CRC Delimiter (1 bit récessif).</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La séquence de CRC (Cyclic Redundancy Code) permet de vérifier l'intégrité des données transmises. IL s'agit d'un polynôme calculé de la même manière par l’émetteur et le récepteur à </a:t>
            </a:r>
          </a:p>
          <a:p>
            <a:r>
              <a:rPr lang="fr-FR" sz="1600" dirty="0">
                <a:latin typeface="Calibri" panose="020F0502020204030204" pitchFamily="34" charset="0"/>
                <a:cs typeface="Calibri" panose="020F0502020204030204" pitchFamily="34" charset="0"/>
              </a:rPr>
              <a:t>partir des bits du SOF, du champ d'arbitrage, du champ de contrôle et du champ de donnée.</a:t>
            </a:r>
          </a:p>
          <a:p>
            <a:r>
              <a:rPr lang="fr-FR" sz="1600" dirty="0">
                <a:latin typeface="Calibri" panose="020F0502020204030204" pitchFamily="34" charset="0"/>
                <a:cs typeface="Calibri" panose="020F0502020204030204" pitchFamily="34" charset="0"/>
              </a:rPr>
              <a:t> </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 </a:t>
            </a:r>
          </a:p>
        </p:txBody>
      </p:sp>
      <p:pic>
        <p:nvPicPr>
          <p:cNvPr id="6" name="Image 5"/>
          <p:cNvPicPr>
            <a:picLocks noChangeAspect="1"/>
          </p:cNvPicPr>
          <p:nvPr/>
        </p:nvPicPr>
        <p:blipFill>
          <a:blip r:embed="rId2"/>
          <a:stretch>
            <a:fillRect/>
          </a:stretch>
        </p:blipFill>
        <p:spPr>
          <a:xfrm>
            <a:off x="6744072" y="1080342"/>
            <a:ext cx="5086754" cy="209730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420045" y="240627"/>
            <a:ext cx="5322739" cy="369332"/>
          </a:xfrm>
          <a:prstGeom prst="rect">
            <a:avLst/>
          </a:prstGeom>
        </p:spPr>
        <p:txBody>
          <a:bodyPr wrap="none">
            <a:spAutoFit/>
          </a:bodyPr>
          <a:lstStyle/>
          <a:p>
            <a:r>
              <a:rPr lang="fr-FR" b="1" dirty="0">
                <a:solidFill>
                  <a:srgbClr val="FF0000"/>
                </a:solidFill>
              </a:rPr>
              <a:t>FISA S3E A4 Réseaux de TERRAINS/BUS CAN/</a:t>
            </a:r>
            <a:endParaRPr lang="fr-FR" altLang="fr-FR" b="1" dirty="0">
              <a:solidFill>
                <a:srgbClr val="FF0000"/>
              </a:solidFill>
            </a:endParaRPr>
          </a:p>
        </p:txBody>
      </p:sp>
      <p:sp>
        <p:nvSpPr>
          <p:cNvPr id="9" name="Espace réservé du numéro de diapositive 2">
            <a:extLst>
              <a:ext uri="{FF2B5EF4-FFF2-40B4-BE49-F238E27FC236}">
                <a16:creationId xmlns:a16="http://schemas.microsoft.com/office/drawing/2014/main" id="{8CD19039-03D8-C64D-A194-7E67030612D1}"/>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75</a:t>
            </a:fld>
            <a:endParaRPr lang="fr-FR" dirty="0"/>
          </a:p>
        </p:txBody>
      </p:sp>
      <p:sp>
        <p:nvSpPr>
          <p:cNvPr id="10" name="Rectangle 9">
            <a:extLst>
              <a:ext uri="{FF2B5EF4-FFF2-40B4-BE49-F238E27FC236}">
                <a16:creationId xmlns:a16="http://schemas.microsoft.com/office/drawing/2014/main" id="{B9D596DE-A84C-7E4C-83DB-02DF9F331FA1}"/>
              </a:ext>
            </a:extLst>
          </p:cNvPr>
          <p:cNvSpPr/>
          <p:nvPr/>
        </p:nvSpPr>
        <p:spPr>
          <a:xfrm>
            <a:off x="653449" y="3992737"/>
            <a:ext cx="10873208" cy="1323439"/>
          </a:xfrm>
          <a:prstGeom prst="rect">
            <a:avLst/>
          </a:prstGeom>
        </p:spPr>
        <p:txBody>
          <a:bodyPr wrap="square">
            <a:spAutoFit/>
          </a:bodyPr>
          <a:lstStyle/>
          <a:p>
            <a:r>
              <a:rPr lang="fr-FR" b="1" dirty="0"/>
              <a:t>Fin de trame</a:t>
            </a:r>
          </a:p>
          <a:p>
            <a:endParaRPr lang="fr-FR" sz="1100" b="1" dirty="0"/>
          </a:p>
          <a:p>
            <a:r>
              <a:rPr lang="fr-FR" sz="1600" dirty="0">
                <a:latin typeface="Calibri" panose="020F0502020204030204" pitchFamily="34" charset="0"/>
                <a:cs typeface="Calibri" panose="020F0502020204030204" pitchFamily="34" charset="0"/>
              </a:rPr>
              <a:t>La trame de donnée se termine par une séquence de 7 bits récessifs. Ce champ possède une structure fixe.</a:t>
            </a:r>
          </a:p>
          <a:p>
            <a:r>
              <a:rPr lang="fr-FR" sz="1600" dirty="0">
                <a:latin typeface="Calibri" panose="020F0502020204030204" pitchFamily="34" charset="0"/>
                <a:cs typeface="Calibri" panose="020F0502020204030204" pitchFamily="34" charset="0"/>
              </a:rPr>
              <a:t>Les logiques de codage (à l'émission) et de décodage (aux réceptions), de bit stuffing sont désactivées pendant la séquence du champ de fin de trame.</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95120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56938" y="1700808"/>
            <a:ext cx="11377264" cy="1384995"/>
          </a:xfrm>
          <a:prstGeom prst="rect">
            <a:avLst/>
          </a:prstGeom>
        </p:spPr>
        <p:txBody>
          <a:bodyPr wrap="square">
            <a:spAutoFit/>
          </a:bodyPr>
          <a:lstStyle/>
          <a:p>
            <a:r>
              <a:rPr lang="fr-FR" b="1" dirty="0">
                <a:solidFill>
                  <a:srgbClr val="FF0000"/>
                </a:solidFill>
              </a:rPr>
              <a:t> </a:t>
            </a:r>
            <a:r>
              <a:rPr lang="fr-FR" b="1" dirty="0"/>
              <a:t>Constitution d'une trame de requête</a:t>
            </a:r>
          </a:p>
          <a:p>
            <a:endParaRPr lang="fr-FR" b="1" dirty="0"/>
          </a:p>
          <a:p>
            <a:r>
              <a:rPr lang="fr-FR" sz="1600" dirty="0">
                <a:latin typeface="Calibri" panose="020F0502020204030204" pitchFamily="34" charset="0"/>
                <a:cs typeface="Calibri" panose="020F0502020204030204" pitchFamily="34" charset="0"/>
              </a:rPr>
              <a:t>Une station nécessitant des données particulières peut initialiser la demande d'une transmission en envoyant une trame de requête (remote frame). La structure d'une trame de requête est identique à celle de donnée hormis le champ de données qui est optionnel dans ce type de trame.</a:t>
            </a:r>
          </a:p>
        </p:txBody>
      </p:sp>
      <p:sp>
        <p:nvSpPr>
          <p:cNvPr id="5" name="Rectangle 4"/>
          <p:cNvSpPr/>
          <p:nvPr/>
        </p:nvSpPr>
        <p:spPr>
          <a:xfrm>
            <a:off x="356938" y="3801303"/>
            <a:ext cx="6096000" cy="1354217"/>
          </a:xfrm>
          <a:prstGeom prst="rect">
            <a:avLst/>
          </a:prstGeom>
        </p:spPr>
        <p:txBody>
          <a:bodyPr>
            <a:spAutoFit/>
          </a:bodyPr>
          <a:lstStyle/>
          <a:p>
            <a:r>
              <a:rPr lang="fr-FR" b="1" dirty="0"/>
              <a:t>Champ d'arbitrage</a:t>
            </a:r>
          </a:p>
          <a:p>
            <a:endParaRPr lang="fr-FR" sz="1600" dirty="0">
              <a:latin typeface="Calibri" panose="020F0502020204030204" pitchFamily="34" charset="0"/>
              <a:cs typeface="Calibri" panose="020F0502020204030204" pitchFamily="34" charset="0"/>
            </a:endParaRPr>
          </a:p>
          <a:p>
            <a:r>
              <a:rPr lang="fr-FR" sz="1600" dirty="0">
                <a:latin typeface="Calibri" panose="020F0502020204030204" pitchFamily="34" charset="0"/>
                <a:cs typeface="Calibri" panose="020F0502020204030204" pitchFamily="34" charset="0"/>
              </a:rPr>
              <a:t>Contrairement à la trame de données le bit RTR du champ d'arbitrage d'une trame de requête est un bit récessif. C'est donc ce bit qui différencie une trame de données d'un trame de requête.</a:t>
            </a:r>
          </a:p>
        </p:txBody>
      </p:sp>
      <p:pic>
        <p:nvPicPr>
          <p:cNvPr id="6" name="Image 5"/>
          <p:cNvPicPr>
            <a:picLocks noChangeAspect="1"/>
          </p:cNvPicPr>
          <p:nvPr/>
        </p:nvPicPr>
        <p:blipFill>
          <a:blip r:embed="rId2"/>
          <a:stretch>
            <a:fillRect/>
          </a:stretch>
        </p:blipFill>
        <p:spPr>
          <a:xfrm>
            <a:off x="6452938" y="3573016"/>
            <a:ext cx="4968552" cy="21038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Rectangle 6"/>
          <p:cNvSpPr/>
          <p:nvPr/>
        </p:nvSpPr>
        <p:spPr>
          <a:xfrm>
            <a:off x="356938" y="332656"/>
            <a:ext cx="5322739" cy="769441"/>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4.8  Trame de requête (REMOTE FRAME)	</a:t>
            </a:r>
          </a:p>
        </p:txBody>
      </p:sp>
      <p:sp>
        <p:nvSpPr>
          <p:cNvPr id="8" name="Espace réservé du numéro de diapositive 2">
            <a:extLst>
              <a:ext uri="{FF2B5EF4-FFF2-40B4-BE49-F238E27FC236}">
                <a16:creationId xmlns:a16="http://schemas.microsoft.com/office/drawing/2014/main" id="{0AFCF6A8-DB80-EE46-B359-F761DD6C93EB}"/>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76</a:t>
            </a:fld>
            <a:endParaRPr lang="fr-FR"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95309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67408" y="1628800"/>
            <a:ext cx="9937104" cy="861774"/>
          </a:xfrm>
          <a:prstGeom prst="rect">
            <a:avLst/>
          </a:prstGeom>
        </p:spPr>
        <p:txBody>
          <a:bodyPr wrap="square">
            <a:spAutoFit/>
          </a:bodyPr>
          <a:lstStyle/>
          <a:p>
            <a:r>
              <a:rPr lang="fr-FR" b="1" dirty="0"/>
              <a:t>Arbitrage trame de requête et trame de données</a:t>
            </a:r>
          </a:p>
          <a:p>
            <a:r>
              <a:rPr lang="fr-FR" sz="1600" dirty="0">
                <a:latin typeface="Calibri" panose="020F0502020204030204" pitchFamily="34" charset="0"/>
                <a:cs typeface="Calibri" panose="020F0502020204030204" pitchFamily="34" charset="0"/>
              </a:rPr>
              <a:t>Arbitrage entre une trame de données et une trame de requête portant le même identificateur :</a:t>
            </a:r>
          </a:p>
          <a:p>
            <a:r>
              <a:rPr lang="fr-FR" sz="1600" dirty="0">
                <a:latin typeface="Calibri" panose="020F0502020204030204" pitchFamily="34" charset="0"/>
                <a:cs typeface="Calibri" panose="020F0502020204030204" pitchFamily="34" charset="0"/>
              </a:rPr>
              <a:t>la trame de donnée est prioritaire sur la trame de requête.</a:t>
            </a:r>
          </a:p>
        </p:txBody>
      </p:sp>
      <p:pic>
        <p:nvPicPr>
          <p:cNvPr id="3" name="Image 2"/>
          <p:cNvPicPr>
            <a:picLocks noChangeAspect="1"/>
          </p:cNvPicPr>
          <p:nvPr/>
        </p:nvPicPr>
        <p:blipFill rotWithShape="1">
          <a:blip r:embed="rId2"/>
          <a:srcRect l="14735" r="16190"/>
          <a:stretch/>
        </p:blipFill>
        <p:spPr>
          <a:xfrm>
            <a:off x="839416" y="2924944"/>
            <a:ext cx="10801201" cy="3211413"/>
          </a:xfrm>
          <a:prstGeom prst="rect">
            <a:avLst/>
          </a:prstGeom>
        </p:spPr>
      </p:pic>
      <p:sp>
        <p:nvSpPr>
          <p:cNvPr id="5" name="Rectangle 4">
            <a:extLst>
              <a:ext uri="{FF2B5EF4-FFF2-40B4-BE49-F238E27FC236}">
                <a16:creationId xmlns:a16="http://schemas.microsoft.com/office/drawing/2014/main" id="{28A483A2-EF00-AB47-989D-4EE8449AD65E}"/>
              </a:ext>
            </a:extLst>
          </p:cNvPr>
          <p:cNvSpPr/>
          <p:nvPr/>
        </p:nvSpPr>
        <p:spPr>
          <a:xfrm>
            <a:off x="356938" y="332656"/>
            <a:ext cx="5322739" cy="492443"/>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p:txBody>
      </p:sp>
      <p:sp>
        <p:nvSpPr>
          <p:cNvPr id="6" name="Espace réservé du numéro de diapositive 2">
            <a:extLst>
              <a:ext uri="{FF2B5EF4-FFF2-40B4-BE49-F238E27FC236}">
                <a16:creationId xmlns:a16="http://schemas.microsoft.com/office/drawing/2014/main" id="{52523B60-F2CF-D74A-AB97-8DDC92785029}"/>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77</a:t>
            </a:fld>
            <a:endParaRPr lang="fr-FR" dirty="0"/>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416533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8496" b="-8496"/>
          <a:stretch/>
        </p:blipFill>
        <p:spPr>
          <a:xfrm>
            <a:off x="479376" y="1700808"/>
            <a:ext cx="8856984" cy="3390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a:extLst>
              <a:ext uri="{FF2B5EF4-FFF2-40B4-BE49-F238E27FC236}">
                <a16:creationId xmlns:a16="http://schemas.microsoft.com/office/drawing/2014/main" id="{CFB35DA7-B82B-9F47-A62E-7F9402AC188E}"/>
              </a:ext>
            </a:extLst>
          </p:cNvPr>
          <p:cNvSpPr/>
          <p:nvPr/>
        </p:nvSpPr>
        <p:spPr>
          <a:xfrm>
            <a:off x="356938" y="332656"/>
            <a:ext cx="5322739" cy="1046440"/>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  Travaux pratiques	</a:t>
            </a:r>
          </a:p>
          <a:p>
            <a:r>
              <a:rPr lang="fr-FR" b="1" dirty="0">
                <a:solidFill>
                  <a:srgbClr val="FF0000"/>
                </a:solidFill>
              </a:rPr>
              <a:t>4.9.1  Exercice Stuffing</a:t>
            </a:r>
          </a:p>
        </p:txBody>
      </p:sp>
      <p:sp>
        <p:nvSpPr>
          <p:cNvPr id="15" name="Espace réservé du numéro de diapositive 2">
            <a:extLst>
              <a:ext uri="{FF2B5EF4-FFF2-40B4-BE49-F238E27FC236}">
                <a16:creationId xmlns:a16="http://schemas.microsoft.com/office/drawing/2014/main" id="{B1C20EC3-0932-9F44-8C36-71668393829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78</a:t>
            </a:fld>
            <a:endParaRPr lang="fr-FR"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5750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rotWithShape="1">
          <a:blip r:embed="rId2"/>
          <a:srcRect t="8496" b="-8496"/>
          <a:stretch/>
        </p:blipFill>
        <p:spPr>
          <a:xfrm>
            <a:off x="479376" y="1700808"/>
            <a:ext cx="8856984" cy="33900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6" name="Connecteur droit 5"/>
          <p:cNvCxnSpPr/>
          <p:nvPr/>
        </p:nvCxnSpPr>
        <p:spPr>
          <a:xfrm>
            <a:off x="3071664" y="3933056"/>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7" name="Connecteur droit 6"/>
          <p:cNvCxnSpPr/>
          <p:nvPr/>
        </p:nvCxnSpPr>
        <p:spPr>
          <a:xfrm>
            <a:off x="3431704" y="3933056"/>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8" name="Connecteur droit 7"/>
          <p:cNvCxnSpPr/>
          <p:nvPr/>
        </p:nvCxnSpPr>
        <p:spPr>
          <a:xfrm flipH="1">
            <a:off x="3071664" y="4449291"/>
            <a:ext cx="36004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9" name="Connecteur droit 8"/>
          <p:cNvCxnSpPr/>
          <p:nvPr/>
        </p:nvCxnSpPr>
        <p:spPr>
          <a:xfrm flipH="1">
            <a:off x="5663952" y="3933056"/>
            <a:ext cx="36004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0" name="Connecteur droit 9"/>
          <p:cNvCxnSpPr/>
          <p:nvPr/>
        </p:nvCxnSpPr>
        <p:spPr>
          <a:xfrm>
            <a:off x="5663952" y="3945235"/>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11" name="Connecteur droit 10"/>
          <p:cNvCxnSpPr/>
          <p:nvPr/>
        </p:nvCxnSpPr>
        <p:spPr>
          <a:xfrm>
            <a:off x="6023992" y="3945235"/>
            <a:ext cx="0" cy="504056"/>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13" name="Rectangle avec flèche vers la droite 12"/>
          <p:cNvSpPr/>
          <p:nvPr/>
        </p:nvSpPr>
        <p:spPr>
          <a:xfrm rot="19644600">
            <a:off x="1499965" y="4640709"/>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STUFF</a:t>
            </a:r>
          </a:p>
        </p:txBody>
      </p:sp>
      <p:sp>
        <p:nvSpPr>
          <p:cNvPr id="14" name="Rectangle avec flèche vers la droite 13"/>
          <p:cNvSpPr/>
          <p:nvPr/>
        </p:nvSpPr>
        <p:spPr>
          <a:xfrm rot="19644600">
            <a:off x="4080397" y="4583536"/>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STUFF</a:t>
            </a:r>
          </a:p>
        </p:txBody>
      </p:sp>
      <p:sp>
        <p:nvSpPr>
          <p:cNvPr id="12" name="Rectangle 11">
            <a:extLst>
              <a:ext uri="{FF2B5EF4-FFF2-40B4-BE49-F238E27FC236}">
                <a16:creationId xmlns:a16="http://schemas.microsoft.com/office/drawing/2014/main" id="{CFB35DA7-B82B-9F47-A62E-7F9402AC188E}"/>
              </a:ext>
            </a:extLst>
          </p:cNvPr>
          <p:cNvSpPr/>
          <p:nvPr/>
        </p:nvSpPr>
        <p:spPr>
          <a:xfrm>
            <a:off x="356938" y="332656"/>
            <a:ext cx="5322739" cy="1046440"/>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  Travaux pratiques	</a:t>
            </a:r>
          </a:p>
          <a:p>
            <a:r>
              <a:rPr lang="fr-FR" b="1" dirty="0">
                <a:solidFill>
                  <a:srgbClr val="FF0000"/>
                </a:solidFill>
              </a:rPr>
              <a:t>4.9.1  Exercice Stuffing</a:t>
            </a:r>
          </a:p>
        </p:txBody>
      </p:sp>
      <p:sp>
        <p:nvSpPr>
          <p:cNvPr id="15" name="Espace réservé du numéro de diapositive 2">
            <a:extLst>
              <a:ext uri="{FF2B5EF4-FFF2-40B4-BE49-F238E27FC236}">
                <a16:creationId xmlns:a16="http://schemas.microsoft.com/office/drawing/2014/main" id="{B1C20EC3-0932-9F44-8C36-71668393829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79</a:t>
            </a:fld>
            <a:endParaRPr lang="fr-FR"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6403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re 1"/>
          <p:cNvSpPr txBox="1">
            <a:spLocks/>
          </p:cNvSpPr>
          <p:nvPr/>
        </p:nvSpPr>
        <p:spPr>
          <a:xfrm>
            <a:off x="224107" y="108478"/>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 </a:t>
            </a:r>
          </a:p>
          <a:p>
            <a:r>
              <a:rPr lang="fr-FR" sz="2800" dirty="0">
                <a:solidFill>
                  <a:srgbClr val="FF0000"/>
                </a:solidFill>
              </a:rPr>
              <a:t>1.1Connexions </a:t>
            </a:r>
          </a:p>
        </p:txBody>
      </p:sp>
      <p:pic>
        <p:nvPicPr>
          <p:cNvPr id="2" name="Image 1"/>
          <p:cNvPicPr>
            <a:picLocks noChangeAspect="1"/>
          </p:cNvPicPr>
          <p:nvPr/>
        </p:nvPicPr>
        <p:blipFill rotWithShape="1">
          <a:blip r:embed="rId2"/>
          <a:srcRect t="4084"/>
          <a:stretch/>
        </p:blipFill>
        <p:spPr>
          <a:xfrm>
            <a:off x="2135560" y="1011714"/>
            <a:ext cx="3672408" cy="5073656"/>
          </a:xfrm>
          <a:prstGeom prst="rect">
            <a:avLst/>
          </a:prstGeom>
        </p:spPr>
      </p:pic>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0298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stretch>
            <a:fillRect/>
          </a:stretch>
        </p:blipFill>
        <p:spPr>
          <a:xfrm>
            <a:off x="479376" y="908720"/>
            <a:ext cx="7704856" cy="44392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Rectangle 13"/>
          <p:cNvSpPr/>
          <p:nvPr/>
        </p:nvSpPr>
        <p:spPr>
          <a:xfrm>
            <a:off x="550468" y="330067"/>
            <a:ext cx="3544560" cy="369332"/>
          </a:xfrm>
          <a:prstGeom prst="rect">
            <a:avLst/>
          </a:prstGeom>
        </p:spPr>
        <p:txBody>
          <a:bodyPr wrap="none">
            <a:spAutoFit/>
          </a:bodyPr>
          <a:lstStyle/>
          <a:p>
            <a:r>
              <a:rPr lang="fr-FR" b="1" dirty="0">
                <a:solidFill>
                  <a:srgbClr val="FF0000"/>
                </a:solidFill>
              </a:rPr>
              <a:t>4.9.2 Prise de contrôle du CAN</a:t>
            </a:r>
          </a:p>
        </p:txBody>
      </p:sp>
      <p:sp>
        <p:nvSpPr>
          <p:cNvPr id="8" name="Espace réservé du numéro de diapositive 2">
            <a:extLst>
              <a:ext uri="{FF2B5EF4-FFF2-40B4-BE49-F238E27FC236}">
                <a16:creationId xmlns:a16="http://schemas.microsoft.com/office/drawing/2014/main" id="{E58A8416-EF71-BF45-B039-C551C5C7307C}"/>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80</a:t>
            </a:fld>
            <a:endParaRPr lang="fr-FR" dirty="0"/>
          </a:p>
        </p:txBody>
      </p:sp>
      <p:sp>
        <p:nvSpPr>
          <p:cNvPr id="4" name="Espace réservé du pied de page 3"/>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245989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3352" y="1340768"/>
            <a:ext cx="11737304" cy="383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 3"/>
          <p:cNvPicPr>
            <a:picLocks noChangeAspect="1"/>
          </p:cNvPicPr>
          <p:nvPr/>
        </p:nvPicPr>
        <p:blipFill rotWithShape="1">
          <a:blip r:embed="rId3"/>
          <a:srcRect l="3434" t="35067" r="16606" b="29867"/>
          <a:stretch/>
        </p:blipFill>
        <p:spPr>
          <a:xfrm>
            <a:off x="282055" y="4221088"/>
            <a:ext cx="11737304" cy="720080"/>
          </a:xfrm>
          <a:prstGeom prst="rect">
            <a:avLst/>
          </a:prstGeom>
        </p:spPr>
      </p:pic>
      <p:sp>
        <p:nvSpPr>
          <p:cNvPr id="5" name="Rectangle 4"/>
          <p:cNvSpPr/>
          <p:nvPr/>
        </p:nvSpPr>
        <p:spPr>
          <a:xfrm>
            <a:off x="623392" y="332656"/>
            <a:ext cx="2005742" cy="369332"/>
          </a:xfrm>
          <a:prstGeom prst="rect">
            <a:avLst/>
          </a:prstGeom>
        </p:spPr>
        <p:txBody>
          <a:bodyPr wrap="none">
            <a:spAutoFit/>
          </a:bodyPr>
          <a:lstStyle/>
          <a:p>
            <a:r>
              <a:rPr lang="fr-FR" b="1" dirty="0">
                <a:solidFill>
                  <a:srgbClr val="FF0000"/>
                </a:solidFill>
              </a:rPr>
              <a:t>4.9.3 Trame CAN</a:t>
            </a:r>
          </a:p>
        </p:txBody>
      </p:sp>
      <p:sp>
        <p:nvSpPr>
          <p:cNvPr id="7" name="Espace réservé du numéro de diapositive 2">
            <a:extLst>
              <a:ext uri="{FF2B5EF4-FFF2-40B4-BE49-F238E27FC236}">
                <a16:creationId xmlns:a16="http://schemas.microsoft.com/office/drawing/2014/main" id="{ADD693ED-2718-D247-96BB-A3CDCE6463D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81</a:t>
            </a:fld>
            <a:endParaRPr lang="fr-FR"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
        <p:nvSpPr>
          <p:cNvPr id="8" name="Rectangle 7">
            <a:extLst>
              <a:ext uri="{FF2B5EF4-FFF2-40B4-BE49-F238E27FC236}">
                <a16:creationId xmlns:a16="http://schemas.microsoft.com/office/drawing/2014/main" id="{E98BBFB5-B1FB-504B-9B05-C94CFC1FF3CF}"/>
              </a:ext>
            </a:extLst>
          </p:cNvPr>
          <p:cNvSpPr/>
          <p:nvPr/>
        </p:nvSpPr>
        <p:spPr>
          <a:xfrm>
            <a:off x="4439816" y="4221088"/>
            <a:ext cx="775218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05512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stretch>
            <a:fillRect/>
          </a:stretch>
        </p:blipFill>
        <p:spPr>
          <a:xfrm>
            <a:off x="263352" y="1340768"/>
            <a:ext cx="11737304" cy="38347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 3"/>
          <p:cNvPicPr>
            <a:picLocks noChangeAspect="1"/>
          </p:cNvPicPr>
          <p:nvPr/>
        </p:nvPicPr>
        <p:blipFill rotWithShape="1">
          <a:blip r:embed="rId3"/>
          <a:srcRect l="3434" t="35067" r="16606" b="29867"/>
          <a:stretch/>
        </p:blipFill>
        <p:spPr>
          <a:xfrm>
            <a:off x="282055" y="4221088"/>
            <a:ext cx="11737304" cy="720080"/>
          </a:xfrm>
          <a:prstGeom prst="rect">
            <a:avLst/>
          </a:prstGeom>
        </p:spPr>
      </p:pic>
      <p:sp>
        <p:nvSpPr>
          <p:cNvPr id="5" name="Rectangle 4"/>
          <p:cNvSpPr/>
          <p:nvPr/>
        </p:nvSpPr>
        <p:spPr>
          <a:xfrm>
            <a:off x="623392" y="332656"/>
            <a:ext cx="2005742" cy="369332"/>
          </a:xfrm>
          <a:prstGeom prst="rect">
            <a:avLst/>
          </a:prstGeom>
        </p:spPr>
        <p:txBody>
          <a:bodyPr wrap="none">
            <a:spAutoFit/>
          </a:bodyPr>
          <a:lstStyle/>
          <a:p>
            <a:r>
              <a:rPr lang="fr-FR" b="1" dirty="0">
                <a:solidFill>
                  <a:srgbClr val="FF0000"/>
                </a:solidFill>
              </a:rPr>
              <a:t>4.9.3 Trame CAN</a:t>
            </a:r>
          </a:p>
        </p:txBody>
      </p:sp>
      <p:sp>
        <p:nvSpPr>
          <p:cNvPr id="6" name="Rectangle avec flèche vers la droite 5"/>
          <p:cNvSpPr/>
          <p:nvPr/>
        </p:nvSpPr>
        <p:spPr>
          <a:xfrm rot="19644600">
            <a:off x="2388208" y="5191288"/>
            <a:ext cx="1878137" cy="792088"/>
          </a:xfrm>
          <a:prstGeom prst="rightArrowCallou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Réponse</a:t>
            </a:r>
          </a:p>
        </p:txBody>
      </p:sp>
      <p:sp>
        <p:nvSpPr>
          <p:cNvPr id="7" name="Espace réservé du numéro de diapositive 2">
            <a:extLst>
              <a:ext uri="{FF2B5EF4-FFF2-40B4-BE49-F238E27FC236}">
                <a16:creationId xmlns:a16="http://schemas.microsoft.com/office/drawing/2014/main" id="{ADD693ED-2718-D247-96BB-A3CDCE6463DE}"/>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82</a:t>
            </a:fld>
            <a:endParaRPr lang="fr-FR"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793313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5322739" cy="769441"/>
          </a:xfrm>
          <a:prstGeom prst="rect">
            <a:avLst/>
          </a:prstGeom>
        </p:spPr>
        <p:txBody>
          <a:bodyPr wrap="none">
            <a:spAutoFit/>
          </a:bodyPr>
          <a:lstStyle/>
          <a:p>
            <a:r>
              <a:rPr lang="fr-FR" b="1" dirty="0">
                <a:solidFill>
                  <a:srgbClr val="FF0000"/>
                </a:solidFill>
              </a:rPr>
              <a:t>FISA S3E A4 Réseaux de TERRAINS/BUS CAN/</a:t>
            </a:r>
          </a:p>
          <a:p>
            <a:endParaRPr lang="fr-FR" sz="800" b="1" dirty="0">
              <a:solidFill>
                <a:srgbClr val="FF0000"/>
              </a:solidFill>
            </a:endParaRPr>
          </a:p>
          <a:p>
            <a:r>
              <a:rPr lang="fr-FR" b="1" dirty="0">
                <a:solidFill>
                  <a:srgbClr val="FF0000"/>
                </a:solidFill>
              </a:rPr>
              <a:t>4.9.4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83</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000" b="1" dirty="0"/>
          </a:p>
          <a:p>
            <a:r>
              <a:rPr lang="fr-FR" sz="1000" b="1" dirty="0">
                <a:solidFill>
                  <a:schemeClr val="tx1"/>
                </a:solidFill>
              </a:rPr>
              <a:t>Observation du bus CAN</a:t>
            </a:r>
          </a:p>
          <a:p>
            <a:endParaRPr lang="fr-FR" sz="1000" dirty="0">
              <a:solidFill>
                <a:schemeClr val="tx1"/>
              </a:solidFill>
            </a:endParaRPr>
          </a:p>
          <a:p>
            <a:r>
              <a:rPr lang="fr-FR" sz="1000" b="1" dirty="0">
                <a:solidFill>
                  <a:schemeClr val="tx1"/>
                </a:solidFill>
              </a:rPr>
              <a:t>Objectifs du TP : </a:t>
            </a:r>
          </a:p>
          <a:p>
            <a:r>
              <a:rPr lang="fr-FR" sz="1000" dirty="0"/>
              <a:t>Approfondir le bus CAN</a:t>
            </a:r>
          </a:p>
          <a:p>
            <a:r>
              <a:rPr lang="fr-FR" sz="1000" dirty="0"/>
              <a:t>Visualiser des trames CAN</a:t>
            </a:r>
          </a:p>
          <a:p>
            <a:r>
              <a:rPr lang="fr-FR" sz="1000" dirty="0"/>
              <a:t>Comprendre la puissance de bus CAN et pourquoi ce bus est autant utilisé aujourd’hui dans les véhicules</a:t>
            </a:r>
            <a:endParaRPr lang="fr-FR" sz="1000" b="1" dirty="0"/>
          </a:p>
          <a:p>
            <a:r>
              <a:rPr lang="fr-FR" sz="1000" b="1" dirty="0">
                <a:solidFill>
                  <a:schemeClr val="tx1"/>
                </a:solidFill>
              </a:rPr>
              <a:t>Matériel utilisé : </a:t>
            </a:r>
          </a:p>
          <a:p>
            <a:r>
              <a:rPr lang="fr-FR" sz="1000" dirty="0"/>
              <a:t>- Malette Modèle : MDET  Bus &amp;Réseaux Kits de formation pour l’apprentissage des bus de communication</a:t>
            </a:r>
          </a:p>
          <a:p>
            <a:r>
              <a:rPr lang="fr-FR" sz="1000" dirty="0"/>
              <a:t>- Un PC équipé du logiciel compatible avec l’interface OBD</a:t>
            </a:r>
          </a:p>
          <a:p>
            <a:r>
              <a:rPr lang="fr-FR" sz="1000" dirty="0"/>
              <a:t>- Interface prise OBD - USB</a:t>
            </a:r>
          </a:p>
          <a:p>
            <a:r>
              <a:rPr lang="fr-FR" sz="1000" dirty="0"/>
              <a:t>- Un oscilloscope numérique</a:t>
            </a:r>
          </a:p>
          <a:p>
            <a:r>
              <a:rPr lang="fr-FR" sz="1000" dirty="0"/>
              <a:t>- Un analyseur logique</a:t>
            </a:r>
          </a:p>
          <a:p>
            <a:r>
              <a:rPr lang="fr-FR" sz="1000" dirty="0"/>
              <a:t>- Documentation</a:t>
            </a:r>
          </a:p>
          <a:p>
            <a:pPr marL="0" indent="0">
              <a:buFont typeface="Roboto Lt" pitchFamily="2" charset="0"/>
              <a:buNone/>
            </a:pPr>
            <a:endParaRPr lang="fr-FR" sz="1000" dirty="0">
              <a:latin typeface="Calibri" pitchFamily="34" charset="0"/>
            </a:endParaRPr>
          </a:p>
        </p:txBody>
      </p:sp>
      <p:sp>
        <p:nvSpPr>
          <p:cNvPr id="7" name="Espace réservé du contenu 2">
            <a:extLst>
              <a:ext uri="{FF2B5EF4-FFF2-40B4-BE49-F238E27FC236}">
                <a16:creationId xmlns:a16="http://schemas.microsoft.com/office/drawing/2014/main" id="{BFCA8FDA-2196-7A46-B7D0-2162BF7A630F}"/>
              </a:ext>
            </a:extLst>
          </p:cNvPr>
          <p:cNvSpPr txBox="1">
            <a:spLocks/>
          </p:cNvSpPr>
          <p:nvPr/>
        </p:nvSpPr>
        <p:spPr>
          <a:xfrm>
            <a:off x="6240018" y="1469729"/>
            <a:ext cx="5616622" cy="3831479"/>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000" b="1" dirty="0">
                <a:solidFill>
                  <a:schemeClr val="tx1"/>
                </a:solidFill>
              </a:rPr>
              <a:t>Expérimentation n°1: </a:t>
            </a:r>
          </a:p>
          <a:p>
            <a:pPr marL="0" indent="0">
              <a:buFont typeface="Roboto Lt" pitchFamily="2" charset="0"/>
              <a:buNone/>
            </a:pPr>
            <a:r>
              <a:rPr lang="fr-FR" sz="1000" dirty="0"/>
              <a:t>Utiliser l’interface OBD – USB pour visualiser les trames CAN présentes sur le bus CAN de la mallette. Les trames sont émise par une carte de simulation d’un véhicule.</a:t>
            </a:r>
          </a:p>
          <a:p>
            <a:pPr marL="0" indent="0">
              <a:buFont typeface="Roboto Lt" pitchFamily="2" charset="0"/>
              <a:buNone/>
            </a:pPr>
            <a:r>
              <a:rPr lang="fr-FR" sz="1000" dirty="0"/>
              <a:t>Visualiser un trame CAN à l’oscilloscope ou analyseur logique et la décoder à la main en identifiant les champs de la trames.</a:t>
            </a:r>
          </a:p>
          <a:p>
            <a:pPr marL="0" indent="0">
              <a:buFont typeface="Roboto Lt" pitchFamily="2" charset="0"/>
              <a:buNone/>
            </a:pPr>
            <a:endParaRPr lang="fr-FR" sz="1000" dirty="0">
              <a:latin typeface="Calibri" pitchFamily="34" charset="0"/>
            </a:endParaRPr>
          </a:p>
          <a:p>
            <a:pPr marL="0" indent="0">
              <a:buNone/>
            </a:pPr>
            <a:r>
              <a:rPr lang="fr-FR" sz="1000" b="1" dirty="0">
                <a:solidFill>
                  <a:schemeClr val="tx1"/>
                </a:solidFill>
              </a:rPr>
              <a:t>Expérimentation n°2: Envoi d’une trame CAN depuis le PIC</a:t>
            </a:r>
          </a:p>
          <a:p>
            <a:pPr marL="0" indent="0">
              <a:buFont typeface="Roboto Lt" pitchFamily="2" charset="0"/>
              <a:buNone/>
            </a:pPr>
            <a:r>
              <a:rPr lang="fr-FR" sz="1000" dirty="0"/>
              <a:t>Envoyer une trame CAN sur le bus CAN de la mallette à partir du PIC.</a:t>
            </a:r>
          </a:p>
          <a:p>
            <a:pPr marL="0" indent="0">
              <a:buFont typeface="Roboto Lt" pitchFamily="2" charset="0"/>
              <a:buNone/>
            </a:pPr>
            <a:r>
              <a:rPr lang="fr-FR" sz="1000" dirty="0"/>
              <a:t>Vous choisirez l’identifiant, la taille et les données à transmettre.</a:t>
            </a:r>
          </a:p>
          <a:p>
            <a:pPr marL="0" indent="0">
              <a:buFont typeface="Roboto Lt" pitchFamily="2" charset="0"/>
              <a:buNone/>
            </a:pPr>
            <a:r>
              <a:rPr lang="fr-FR" sz="1000" dirty="0"/>
              <a:t>Le type de bus et sa vitesse vous seront donnés.</a:t>
            </a:r>
          </a:p>
          <a:p>
            <a:pPr marL="0" indent="0">
              <a:buNone/>
            </a:pPr>
            <a:r>
              <a:rPr lang="fr-FR" sz="1000" dirty="0"/>
              <a:t>Visualiser la trame CAN à l’oscilloscope ou analyseur logique et la décoder à la main en identifiant les champs de la trames afin de vérifier qu’elle corresponde à la trame envoyée.</a:t>
            </a:r>
          </a:p>
          <a:p>
            <a:pPr marL="0" indent="0">
              <a:buFont typeface="Roboto Lt" pitchFamily="2" charset="0"/>
              <a:buNone/>
            </a:pPr>
            <a:endParaRPr lang="fr-FR" sz="1000" dirty="0">
              <a:latin typeface="Calibri" pitchFamily="34" charset="0"/>
            </a:endParaRPr>
          </a:p>
          <a:p>
            <a:pPr marL="0" indent="0">
              <a:buFont typeface="Roboto Lt" pitchFamily="2" charset="0"/>
              <a:buNone/>
            </a:pPr>
            <a:endParaRPr lang="fr-FR" sz="1000" dirty="0">
              <a:latin typeface="Calibri"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35452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fficher l’image sour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360" y="332656"/>
            <a:ext cx="11521280" cy="640871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040310" y="3356992"/>
            <a:ext cx="3024336" cy="3046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u texte 3"/>
          <p:cNvSpPr>
            <a:spLocks noGrp="1"/>
          </p:cNvSpPr>
          <p:nvPr>
            <p:ph type="body" sz="quarter" idx="11"/>
          </p:nvPr>
        </p:nvSpPr>
        <p:spPr>
          <a:xfrm>
            <a:off x="7663478" y="3537012"/>
            <a:ext cx="1778000" cy="1103312"/>
          </a:xfrm>
        </p:spPr>
        <p:txBody>
          <a:bodyPr/>
          <a:lstStyle/>
          <a:p>
            <a:r>
              <a:rPr lang="fr-FR" dirty="0"/>
              <a:t>5</a:t>
            </a:r>
          </a:p>
        </p:txBody>
      </p:sp>
      <p:sp>
        <p:nvSpPr>
          <p:cNvPr id="8" name="Titre 6">
            <a:extLst>
              <a:ext uri="{FF2B5EF4-FFF2-40B4-BE49-F238E27FC236}">
                <a16:creationId xmlns:a16="http://schemas.microsoft.com/office/drawing/2014/main" id="{31A44985-D2E4-49CA-9941-CB56D304395F}"/>
              </a:ext>
            </a:extLst>
          </p:cNvPr>
          <p:cNvSpPr txBox="1">
            <a:spLocks/>
          </p:cNvSpPr>
          <p:nvPr/>
        </p:nvSpPr>
        <p:spPr>
          <a:xfrm>
            <a:off x="6880994" y="4820344"/>
            <a:ext cx="3342968" cy="903236"/>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2800" b="0" kern="1200">
                <a:solidFill>
                  <a:schemeClr val="tx1"/>
                </a:solidFill>
                <a:latin typeface="+mn-lt"/>
                <a:ea typeface="+mj-ea"/>
                <a:cs typeface="+mj-cs"/>
              </a:defRPr>
            </a:lvl1pPr>
          </a:lstStyle>
          <a:p>
            <a:r>
              <a:rPr lang="fr-FR" sz="2000" dirty="0"/>
              <a:t>FISA S3E </a:t>
            </a:r>
            <a:br>
              <a:rPr lang="fr-FR" sz="2000" dirty="0"/>
            </a:br>
            <a:r>
              <a:rPr lang="fr-FR" sz="2000" dirty="0"/>
              <a:t>Réseau de terrain</a:t>
            </a:r>
            <a:br>
              <a:rPr lang="fr-FR" sz="2000" dirty="0"/>
            </a:br>
            <a:br>
              <a:rPr lang="fr-FR" sz="2000" dirty="0"/>
            </a:br>
            <a:r>
              <a:rPr lang="fr-FR" sz="2000" dirty="0"/>
              <a:t>Bus 1 WIRE</a:t>
            </a:r>
          </a:p>
        </p:txBody>
      </p:sp>
      <p:pic>
        <p:nvPicPr>
          <p:cNvPr id="10" name="Image 9"/>
          <p:cNvPicPr>
            <a:picLocks noChangeAspect="1"/>
          </p:cNvPicPr>
          <p:nvPr/>
        </p:nvPicPr>
        <p:blipFill>
          <a:blip r:embed="rId3"/>
          <a:stretch>
            <a:fillRect/>
          </a:stretch>
        </p:blipFill>
        <p:spPr>
          <a:xfrm>
            <a:off x="335360" y="5931992"/>
            <a:ext cx="2400300" cy="809625"/>
          </a:xfrm>
          <a:prstGeom prst="rect">
            <a:avLst/>
          </a:prstGeom>
        </p:spPr>
      </p:pic>
      <p:pic>
        <p:nvPicPr>
          <p:cNvPr id="2" name="Image 1"/>
          <p:cNvPicPr>
            <a:picLocks noChangeAspect="1"/>
          </p:cNvPicPr>
          <p:nvPr/>
        </p:nvPicPr>
        <p:blipFill>
          <a:blip r:embed="rId4"/>
          <a:stretch>
            <a:fillRect/>
          </a:stretch>
        </p:blipFill>
        <p:spPr>
          <a:xfrm>
            <a:off x="8553450" y="6636718"/>
            <a:ext cx="3638550" cy="209550"/>
          </a:xfrm>
          <a:prstGeom prst="rect">
            <a:avLst/>
          </a:prstGeom>
        </p:spPr>
      </p:pic>
    </p:spTree>
    <p:extLst>
      <p:ext uri="{BB962C8B-B14F-4D97-AF65-F5344CB8AC3E}">
        <p14:creationId xmlns:p14="http://schemas.microsoft.com/office/powerpoint/2010/main" val="3028601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38961"/>
            <a:ext cx="12181355" cy="6858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 name="Titre 6">
            <a:extLst>
              <a:ext uri="{FF2B5EF4-FFF2-40B4-BE49-F238E27FC236}">
                <a16:creationId xmlns:a16="http://schemas.microsoft.com/office/drawing/2014/main" id="{BFC1C7C7-AF47-4657-9E02-BE267B3538AB}"/>
              </a:ext>
            </a:extLst>
          </p:cNvPr>
          <p:cNvSpPr>
            <a:spLocks noGrp="1"/>
          </p:cNvSpPr>
          <p:nvPr>
            <p:ph type="title"/>
          </p:nvPr>
        </p:nvSpPr>
        <p:spPr>
          <a:xfrm>
            <a:off x="10645" y="32675"/>
            <a:ext cx="8505779" cy="903235"/>
          </a:xfrm>
        </p:spPr>
        <p:txBody>
          <a:bodyPr>
            <a:normAutofit/>
          </a:bodyPr>
          <a:lstStyle/>
          <a:p>
            <a:r>
              <a:rPr lang="fr-FR" sz="2800" dirty="0">
                <a:solidFill>
                  <a:srgbClr val="FF0000"/>
                </a:solidFill>
              </a:rPr>
              <a:t>FISA S3E A4 Réseaux de TERRAINS/BUS 1 WIRE / </a:t>
            </a:r>
            <a:br>
              <a:rPr lang="fr-FR" sz="2800" dirty="0">
                <a:solidFill>
                  <a:srgbClr val="FF0000"/>
                </a:solidFill>
              </a:rPr>
            </a:br>
            <a:r>
              <a:rPr lang="fr-FR" sz="2800" dirty="0">
                <a:solidFill>
                  <a:srgbClr val="FF0000"/>
                </a:solidFill>
              </a:rPr>
              <a:t>5 Résumé</a:t>
            </a:r>
          </a:p>
        </p:txBody>
      </p:sp>
      <p:sp>
        <p:nvSpPr>
          <p:cNvPr id="13" name="Freeform 5">
            <a:extLst>
              <a:ext uri="{FF2B5EF4-FFF2-40B4-BE49-F238E27FC236}">
                <a16:creationId xmlns:a16="http://schemas.microsoft.com/office/drawing/2014/main" id="{CCAA90EB-32CA-4019-B4DC-BB5C0E1BB172}"/>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9" name="Rectangle 8">
            <a:extLst>
              <a:ext uri="{FF2B5EF4-FFF2-40B4-BE49-F238E27FC236}">
                <a16:creationId xmlns:a16="http://schemas.microsoft.com/office/drawing/2014/main" id="{B5643F3E-F700-4C2E-83DF-4805326C2360}"/>
              </a:ext>
            </a:extLst>
          </p:cNvPr>
          <p:cNvSpPr/>
          <p:nvPr/>
        </p:nvSpPr>
        <p:spPr>
          <a:xfrm>
            <a:off x="12332592" y="2659684"/>
            <a:ext cx="1885826" cy="1631216"/>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Bloc de conclusion :</a:t>
            </a:r>
          </a:p>
          <a:p>
            <a:pPr marL="171450" indent="-171450">
              <a:buFont typeface="Arial" panose="020B0604020202020204" pitchFamily="34" charset="0"/>
              <a:buChar char="•"/>
            </a:pPr>
            <a:r>
              <a:rPr lang="fr-FR" sz="1000" dirty="0">
                <a:solidFill>
                  <a:srgbClr val="595959"/>
                </a:solidFill>
              </a:rPr>
              <a:t>La taille du texte s’adapte en fonction de la taille du bloc.</a:t>
            </a:r>
          </a:p>
          <a:p>
            <a:pPr marL="171450" indent="-171450">
              <a:buFont typeface="Arial" panose="020B0604020202020204" pitchFamily="34" charset="0"/>
              <a:buChar char="•"/>
            </a:pPr>
            <a:r>
              <a:rPr lang="fr-FR" sz="1000" dirty="0">
                <a:solidFill>
                  <a:srgbClr val="595959"/>
                </a:solidFill>
              </a:rPr>
              <a:t>Si vous souhaitez que votre conclusion soit sur plusieurs lignes, passez à la ligne en utilisant simultanément les touches Maj+Entrée</a:t>
            </a:r>
          </a:p>
        </p:txBody>
      </p:sp>
      <p:sp>
        <p:nvSpPr>
          <p:cNvPr id="11" name="Rectangle 10">
            <a:extLst>
              <a:ext uri="{FF2B5EF4-FFF2-40B4-BE49-F238E27FC236}">
                <a16:creationId xmlns:a16="http://schemas.microsoft.com/office/drawing/2014/main" id="{036C6816-DFAB-4359-B0A7-13D994CD0CCB}"/>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cxnSp>
        <p:nvCxnSpPr>
          <p:cNvPr id="2104" name="Connecteur droit 2103"/>
          <p:cNvCxnSpPr/>
          <p:nvPr/>
        </p:nvCxnSpPr>
        <p:spPr>
          <a:xfrm>
            <a:off x="6914191" y="458547"/>
            <a:ext cx="36358" cy="625942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6690" y="741284"/>
            <a:ext cx="3566631" cy="461665"/>
          </a:xfrm>
          <a:prstGeom prst="rect">
            <a:avLst/>
          </a:prstGeom>
        </p:spPr>
        <p:txBody>
          <a:bodyPr wrap="square">
            <a:spAutoFit/>
          </a:bodyPr>
          <a:lstStyle/>
          <a:p>
            <a:r>
              <a:rPr lang="fr-FR" sz="1200" dirty="0">
                <a:latin typeface="Calibri" panose="020F0502020204030204" pitchFamily="34" charset="0"/>
                <a:cs typeface="Calibri" panose="020F0502020204030204" pitchFamily="34" charset="0"/>
              </a:rPr>
              <a:t>Permet la communication  sur 1 fil (1 WIRE), plus le fil de masse.</a:t>
            </a:r>
          </a:p>
        </p:txBody>
      </p:sp>
      <p:sp>
        <p:nvSpPr>
          <p:cNvPr id="12" name="Rectangle 11"/>
          <p:cNvSpPr/>
          <p:nvPr/>
        </p:nvSpPr>
        <p:spPr>
          <a:xfrm>
            <a:off x="62820" y="2206885"/>
            <a:ext cx="3514370" cy="1231106"/>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1-Reset</a:t>
            </a:r>
          </a:p>
          <a:p>
            <a:endParaRPr lang="fr-FR" sz="1200" dirty="0">
              <a:latin typeface="Calibri" panose="020F0502020204030204" pitchFamily="34" charset="0"/>
              <a:cs typeface="Calibri" panose="020F0502020204030204" pitchFamily="34" charset="0"/>
            </a:endParaRPr>
          </a:p>
          <a:p>
            <a:r>
              <a:rPr lang="fr-FR" sz="1200" dirty="0"/>
              <a:t>L'état repos du bus à l’ état haut.</a:t>
            </a:r>
          </a:p>
          <a:p>
            <a:endParaRPr lang="fr-FR" sz="1200" dirty="0"/>
          </a:p>
          <a:p>
            <a:r>
              <a:rPr lang="fr-FR" sz="1200" b="1" dirty="0"/>
              <a:t>Reset</a:t>
            </a:r>
          </a:p>
          <a:p>
            <a:endParaRPr lang="fr-FR" sz="1200" dirty="0"/>
          </a:p>
        </p:txBody>
      </p:sp>
      <p:sp>
        <p:nvSpPr>
          <p:cNvPr id="4" name="Espace réservé du pied de page 3"/>
          <p:cNvSpPr>
            <a:spLocks noGrp="1"/>
          </p:cNvSpPr>
          <p:nvPr>
            <p:ph type="ftr" sz="quarter" idx="16"/>
          </p:nvPr>
        </p:nvSpPr>
        <p:spPr/>
        <p:txBody>
          <a:bodyPr/>
          <a:lstStyle/>
          <a:p>
            <a:r>
              <a:rPr lang="pt-BR"/>
              <a:t>CESI FISA S3E A4  Bus de Terrain NAI 2020</a:t>
            </a:r>
            <a:endParaRPr lang="fr-FR" dirty="0"/>
          </a:p>
        </p:txBody>
      </p:sp>
      <p:pic>
        <p:nvPicPr>
          <p:cNvPr id="23" name="Imag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884" y="1239454"/>
            <a:ext cx="2070866" cy="8057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 name="Image 1"/>
          <p:cNvPicPr>
            <a:picLocks noChangeAspect="1"/>
          </p:cNvPicPr>
          <p:nvPr/>
        </p:nvPicPr>
        <p:blipFill>
          <a:blip r:embed="rId3"/>
          <a:stretch>
            <a:fillRect/>
          </a:stretch>
        </p:blipFill>
        <p:spPr>
          <a:xfrm>
            <a:off x="156075" y="3359456"/>
            <a:ext cx="6694147" cy="61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1" name="Image 30"/>
          <p:cNvPicPr>
            <a:picLocks noChangeAspect="1"/>
          </p:cNvPicPr>
          <p:nvPr/>
        </p:nvPicPr>
        <p:blipFill rotWithShape="1">
          <a:blip r:embed="rId4"/>
          <a:srcRect b="14113"/>
          <a:stretch/>
        </p:blipFill>
        <p:spPr>
          <a:xfrm>
            <a:off x="125313" y="4428192"/>
            <a:ext cx="4697621" cy="72878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2" name="Rectangle 31"/>
          <p:cNvSpPr/>
          <p:nvPr/>
        </p:nvSpPr>
        <p:spPr>
          <a:xfrm>
            <a:off x="36690" y="3935749"/>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2-	Adresse unique d’un circuit</a:t>
            </a:r>
          </a:p>
          <a:p>
            <a:endParaRPr lang="fr-FR" sz="1200" dirty="0"/>
          </a:p>
        </p:txBody>
      </p:sp>
      <p:pic>
        <p:nvPicPr>
          <p:cNvPr id="5" name="Image 4"/>
          <p:cNvPicPr>
            <a:picLocks noChangeAspect="1"/>
          </p:cNvPicPr>
          <p:nvPr/>
        </p:nvPicPr>
        <p:blipFill>
          <a:blip r:embed="rId5"/>
          <a:stretch>
            <a:fillRect/>
          </a:stretch>
        </p:blipFill>
        <p:spPr>
          <a:xfrm>
            <a:off x="722380" y="5597541"/>
            <a:ext cx="3298071" cy="1105582"/>
          </a:xfrm>
          <a:prstGeom prst="rect">
            <a:avLst/>
          </a:prstGeom>
        </p:spPr>
      </p:pic>
      <p:sp>
        <p:nvSpPr>
          <p:cNvPr id="33" name="Rectangle 32"/>
          <p:cNvSpPr/>
          <p:nvPr/>
        </p:nvSpPr>
        <p:spPr>
          <a:xfrm>
            <a:off x="36690" y="5275112"/>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3-	Emission 1 / Emission 0</a:t>
            </a:r>
          </a:p>
          <a:p>
            <a:endParaRPr lang="fr-FR" sz="1200" dirty="0"/>
          </a:p>
        </p:txBody>
      </p:sp>
      <p:pic>
        <p:nvPicPr>
          <p:cNvPr id="34" name="Image 33"/>
          <p:cNvPicPr>
            <a:picLocks noChangeAspect="1"/>
          </p:cNvPicPr>
          <p:nvPr/>
        </p:nvPicPr>
        <p:blipFill>
          <a:blip r:embed="rId6"/>
          <a:stretch>
            <a:fillRect/>
          </a:stretch>
        </p:blipFill>
        <p:spPr>
          <a:xfrm>
            <a:off x="7748427" y="931947"/>
            <a:ext cx="3219642" cy="88556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5" name="Rectangle 34"/>
          <p:cNvSpPr/>
          <p:nvPr/>
        </p:nvSpPr>
        <p:spPr>
          <a:xfrm>
            <a:off x="6850222" y="484292"/>
            <a:ext cx="3514370" cy="492443"/>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3-	Réception 1 / Réception 0</a:t>
            </a:r>
          </a:p>
          <a:p>
            <a:endParaRPr lang="fr-FR" sz="1200" dirty="0"/>
          </a:p>
        </p:txBody>
      </p:sp>
      <p:sp>
        <p:nvSpPr>
          <p:cNvPr id="36" name="Rectangle 35"/>
          <p:cNvSpPr/>
          <p:nvPr/>
        </p:nvSpPr>
        <p:spPr>
          <a:xfrm>
            <a:off x="6938588" y="1926074"/>
            <a:ext cx="3514370" cy="160043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4- Commande ROM</a:t>
            </a:r>
          </a:p>
          <a:p>
            <a:r>
              <a:rPr lang="fr-FR" sz="1200" dirty="0">
                <a:latin typeface="Calibri" panose="020F0502020204030204" pitchFamily="34" charset="0"/>
                <a:cs typeface="Calibri" panose="020F0502020204030204" pitchFamily="34" charset="0"/>
              </a:rPr>
              <a:t>0x33'= READ ROM</a:t>
            </a:r>
          </a:p>
          <a:p>
            <a:r>
              <a:rPr lang="fr-FR" sz="1200" dirty="0">
                <a:latin typeface="Calibri" panose="020F0502020204030204" pitchFamily="34" charset="0"/>
                <a:cs typeface="Calibri" panose="020F0502020204030204" pitchFamily="34" charset="0"/>
              </a:rPr>
              <a:t>0x55 = MATCH ROM</a:t>
            </a:r>
          </a:p>
          <a:p>
            <a:r>
              <a:rPr lang="fr-FR" sz="1200" dirty="0">
                <a:latin typeface="Calibri" panose="020F0502020204030204" pitchFamily="34" charset="0"/>
                <a:cs typeface="Calibri" panose="020F0502020204030204" pitchFamily="34" charset="0"/>
              </a:rPr>
              <a:t>0xCC= SKIP ROM</a:t>
            </a:r>
          </a:p>
          <a:p>
            <a:r>
              <a:rPr lang="fr-FR" sz="1200" dirty="0">
                <a:latin typeface="Calibri" panose="020F0502020204030204" pitchFamily="34" charset="0"/>
                <a:cs typeface="Calibri" panose="020F0502020204030204" pitchFamily="34" charset="0"/>
              </a:rPr>
              <a:t>0xEC'= CONDITIONAL SEARCH</a:t>
            </a:r>
          </a:p>
          <a:p>
            <a:r>
              <a:rPr lang="fr-FR" sz="1200" dirty="0">
                <a:latin typeface="Calibri" panose="020F0502020204030204" pitchFamily="34" charset="0"/>
                <a:cs typeface="Calibri" panose="020F0502020204030204" pitchFamily="34" charset="0"/>
              </a:rPr>
              <a:t>0xF0 = SEARCH ROM</a:t>
            </a:r>
          </a:p>
          <a:p>
            <a:endParaRPr lang="fr-FR" sz="1200" dirty="0"/>
          </a:p>
          <a:p>
            <a:endParaRPr lang="fr-FR" sz="1200" dirty="0"/>
          </a:p>
        </p:txBody>
      </p:sp>
      <p:sp>
        <p:nvSpPr>
          <p:cNvPr id="19" name="Rectangle 18"/>
          <p:cNvSpPr/>
          <p:nvPr/>
        </p:nvSpPr>
        <p:spPr>
          <a:xfrm>
            <a:off x="3711784" y="650346"/>
            <a:ext cx="3016299" cy="25672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Rectangle 38"/>
          <p:cNvSpPr/>
          <p:nvPr/>
        </p:nvSpPr>
        <p:spPr>
          <a:xfrm>
            <a:off x="6972728" y="3114843"/>
            <a:ext cx="3514370" cy="67710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5. CRC</a:t>
            </a:r>
          </a:p>
          <a:p>
            <a:endParaRPr lang="fr-FR" sz="1200" dirty="0"/>
          </a:p>
          <a:p>
            <a:endParaRPr lang="fr-FR" sz="1200" dirty="0"/>
          </a:p>
        </p:txBody>
      </p:sp>
      <p:sp>
        <p:nvSpPr>
          <p:cNvPr id="40" name="Rectangle 39"/>
          <p:cNvSpPr/>
          <p:nvPr/>
        </p:nvSpPr>
        <p:spPr>
          <a:xfrm>
            <a:off x="4694098" y="600671"/>
            <a:ext cx="3514370" cy="677108"/>
          </a:xfrm>
          <a:prstGeom prst="rect">
            <a:avLst/>
          </a:prstGeom>
        </p:spPr>
        <p:txBody>
          <a:bodyPr wrap="square">
            <a:spAutoFit/>
          </a:bodyPr>
          <a:lstStyle/>
          <a:p>
            <a:r>
              <a:rPr lang="fr-FR" sz="1400" b="1" dirty="0">
                <a:latin typeface="Calibri" panose="020F0502020204030204" pitchFamily="34" charset="0"/>
                <a:cs typeface="Calibri" panose="020F0502020204030204" pitchFamily="34" charset="0"/>
              </a:rPr>
              <a:t>Alimentation</a:t>
            </a:r>
          </a:p>
          <a:p>
            <a:endParaRPr lang="fr-FR" sz="1200" dirty="0"/>
          </a:p>
          <a:p>
            <a:endParaRPr lang="fr-FR" sz="1200" dirty="0"/>
          </a:p>
        </p:txBody>
      </p:sp>
      <p:pic>
        <p:nvPicPr>
          <p:cNvPr id="18" name="Image 17"/>
          <p:cNvPicPr>
            <a:picLocks noChangeAspect="1"/>
          </p:cNvPicPr>
          <p:nvPr/>
        </p:nvPicPr>
        <p:blipFill>
          <a:blip r:embed="rId7"/>
          <a:stretch>
            <a:fillRect/>
          </a:stretch>
        </p:blipFill>
        <p:spPr>
          <a:xfrm>
            <a:off x="6997087" y="3339624"/>
            <a:ext cx="3326274" cy="2926584"/>
          </a:xfrm>
          <a:prstGeom prst="rect">
            <a:avLst/>
          </a:prstGeom>
        </p:spPr>
      </p:pic>
      <p:pic>
        <p:nvPicPr>
          <p:cNvPr id="38" name="Image 37"/>
          <p:cNvPicPr>
            <a:picLocks noChangeAspect="1"/>
          </p:cNvPicPr>
          <p:nvPr/>
        </p:nvPicPr>
        <p:blipFill rotWithShape="1">
          <a:blip r:embed="rId8"/>
          <a:srcRect l="11500" t="52282" r="4466" b="178"/>
          <a:stretch/>
        </p:blipFill>
        <p:spPr>
          <a:xfrm>
            <a:off x="4169091" y="2112016"/>
            <a:ext cx="2376264" cy="7832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ZoneTexte 5"/>
          <p:cNvSpPr txBox="1"/>
          <p:nvPr/>
        </p:nvSpPr>
        <p:spPr>
          <a:xfrm>
            <a:off x="4276620" y="2917115"/>
            <a:ext cx="2412947" cy="307777"/>
          </a:xfrm>
          <a:prstGeom prst="rect">
            <a:avLst/>
          </a:prstGeom>
          <a:noFill/>
        </p:spPr>
        <p:txBody>
          <a:bodyPr wrap="square" rtlCol="0">
            <a:spAutoFit/>
          </a:bodyPr>
          <a:lstStyle/>
          <a:p>
            <a:r>
              <a:rPr lang="fr-FR" sz="1400" dirty="0"/>
              <a:t>Alimentation Parasite</a:t>
            </a:r>
          </a:p>
        </p:txBody>
      </p:sp>
      <p:pic>
        <p:nvPicPr>
          <p:cNvPr id="37" name="Image 36"/>
          <p:cNvPicPr>
            <a:picLocks noChangeAspect="1"/>
          </p:cNvPicPr>
          <p:nvPr/>
        </p:nvPicPr>
        <p:blipFill rotWithShape="1">
          <a:blip r:embed="rId8"/>
          <a:srcRect b="59136"/>
          <a:stretch/>
        </p:blipFill>
        <p:spPr>
          <a:xfrm>
            <a:off x="4133599" y="944266"/>
            <a:ext cx="2376264" cy="8209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1" name="Rectangle 40"/>
          <p:cNvSpPr/>
          <p:nvPr/>
        </p:nvSpPr>
        <p:spPr>
          <a:xfrm>
            <a:off x="10267319" y="3390039"/>
            <a:ext cx="1914036" cy="278953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2" name="ZoneTexte 41"/>
          <p:cNvSpPr txBox="1"/>
          <p:nvPr/>
        </p:nvSpPr>
        <p:spPr>
          <a:xfrm>
            <a:off x="10194615" y="3944167"/>
            <a:ext cx="3085020" cy="2169825"/>
          </a:xfrm>
          <a:prstGeom prst="rect">
            <a:avLst/>
          </a:prstGeom>
          <a:noFill/>
        </p:spPr>
        <p:txBody>
          <a:bodyPr wrap="square" rtlCol="0">
            <a:spAutoFit/>
          </a:bodyPr>
          <a:lstStyle/>
          <a:p>
            <a:endParaRPr lang="fr-FR" sz="900" dirty="0"/>
          </a:p>
          <a:p>
            <a:r>
              <a:rPr lang="fr-FR" sz="900" dirty="0"/>
              <a:t>Soit fcrc(x) la fonction qui lit la valeur </a:t>
            </a:r>
          </a:p>
          <a:p>
            <a:r>
              <a:rPr lang="fr-FR" sz="900" dirty="0"/>
              <a:t>dans la table a la position x</a:t>
            </a:r>
          </a:p>
          <a:p>
            <a:endParaRPr lang="fr-FR" sz="900" dirty="0"/>
          </a:p>
          <a:p>
            <a:r>
              <a:rPr lang="fr-FR" sz="900" dirty="0"/>
              <a:t>CRC= (00 xor LSB);         /* Famille*/</a:t>
            </a:r>
          </a:p>
          <a:p>
            <a:r>
              <a:rPr lang="fr-FR" sz="900" dirty="0"/>
              <a:t>CRC= fcrc(CRC) xor O2;  /*Octet2*/</a:t>
            </a:r>
          </a:p>
          <a:p>
            <a:r>
              <a:rPr lang="fr-FR" sz="900" dirty="0"/>
              <a:t>CRC= fcrc(CRC) xor O3;  /*Octet3*/</a:t>
            </a:r>
          </a:p>
          <a:p>
            <a:r>
              <a:rPr lang="fr-FR" sz="900" dirty="0"/>
              <a:t>CRC= fcrc(CRC) xor O4;  /*Octet4*/</a:t>
            </a:r>
          </a:p>
          <a:p>
            <a:r>
              <a:rPr lang="fr-FR" sz="900" dirty="0"/>
              <a:t>CRC= fcrc (CRC)xor O5;  /*Octet5*/</a:t>
            </a:r>
          </a:p>
          <a:p>
            <a:r>
              <a:rPr lang="fr-FR" sz="900" dirty="0"/>
              <a:t>CRC= fcrc (CRC)xor O6;  /*Octet6*/</a:t>
            </a:r>
          </a:p>
          <a:p>
            <a:r>
              <a:rPr lang="fr-FR" sz="1050" b="1" dirty="0"/>
              <a:t>CRC</a:t>
            </a:r>
            <a:r>
              <a:rPr lang="fr-FR" sz="900" dirty="0"/>
              <a:t>= fcrc (CRC)xor O7;   /*Octet7*/</a:t>
            </a:r>
          </a:p>
          <a:p>
            <a:endParaRPr lang="fr-FR" sz="900" dirty="0"/>
          </a:p>
          <a:p>
            <a:endParaRPr lang="fr-FR" sz="900" dirty="0"/>
          </a:p>
          <a:p>
            <a:endParaRPr lang="fr-FR" sz="600" dirty="0"/>
          </a:p>
          <a:p>
            <a:endParaRPr lang="fr-FR" sz="600" dirty="0"/>
          </a:p>
        </p:txBody>
      </p:sp>
    </p:spTree>
    <p:extLst>
      <p:ext uri="{BB962C8B-B14F-4D97-AF65-F5344CB8AC3E}">
        <p14:creationId xmlns:p14="http://schemas.microsoft.com/office/powerpoint/2010/main" val="55221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98D99B-18FF-4445-86EC-E2B4C6602FDD}"/>
              </a:ext>
            </a:extLst>
          </p:cNvPr>
          <p:cNvSpPr>
            <a:spLocks noGrp="1"/>
          </p:cNvSpPr>
          <p:nvPr>
            <p:ph type="title"/>
          </p:nvPr>
        </p:nvSpPr>
        <p:spPr/>
        <p:txBody>
          <a:bodyPr/>
          <a:lstStyle/>
          <a:p>
            <a:r>
              <a:rPr lang="fr-FR" dirty="0"/>
              <a:t>Sommaire</a:t>
            </a:r>
          </a:p>
        </p:txBody>
      </p:sp>
      <p:sp>
        <p:nvSpPr>
          <p:cNvPr id="13" name="Espace réservé du texte 12">
            <a:extLst>
              <a:ext uri="{FF2B5EF4-FFF2-40B4-BE49-F238E27FC236}">
                <a16:creationId xmlns:a16="http://schemas.microsoft.com/office/drawing/2014/main" id="{0B39204E-F843-4B28-941E-B9733ABFAD0A}"/>
              </a:ext>
            </a:extLst>
          </p:cNvPr>
          <p:cNvSpPr>
            <a:spLocks noGrp="1"/>
          </p:cNvSpPr>
          <p:nvPr>
            <p:ph type="body" sz="quarter" idx="14"/>
          </p:nvPr>
        </p:nvSpPr>
        <p:spPr>
          <a:xfrm>
            <a:off x="1343472" y="1988840"/>
            <a:ext cx="9001000" cy="3744416"/>
          </a:xfrm>
        </p:spPr>
        <p:txBody>
          <a:bodyPr>
            <a:normAutofit/>
          </a:bodyPr>
          <a:lstStyle/>
          <a:p>
            <a:pPr marL="0" indent="0">
              <a:buNone/>
              <a:tabLst>
                <a:tab pos="8248650" algn="l"/>
              </a:tabLst>
            </a:pPr>
            <a:endParaRPr lang="fr-FR" sz="2400" b="1" dirty="0">
              <a:solidFill>
                <a:schemeClr val="accent1"/>
              </a:solidFill>
            </a:endParaRPr>
          </a:p>
          <a:p>
            <a:pPr marL="0" indent="0">
              <a:buNone/>
            </a:pPr>
            <a:r>
              <a:rPr lang="fr-FR" sz="2400" b="1" dirty="0">
                <a:solidFill>
                  <a:schemeClr val="accent1"/>
                </a:solidFill>
              </a:rPr>
              <a:t>5 FISA S3E A4 Réseaux de TERRAINS/BUS 1 WIRE				</a:t>
            </a:r>
            <a:r>
              <a:rPr lang="fr-FR" sz="2400" dirty="0"/>
              <a:t>	</a:t>
            </a:r>
          </a:p>
          <a:p>
            <a:pPr lvl="1"/>
            <a:r>
              <a:rPr lang="fr-FR" sz="1800" dirty="0"/>
              <a:t>5.1 Historique							85</a:t>
            </a:r>
          </a:p>
          <a:p>
            <a:pPr lvl="1"/>
            <a:r>
              <a:rPr lang="fr-FR" sz="1800" dirty="0"/>
              <a:t>5.2 Réception d'un bit par le maître:         				87</a:t>
            </a:r>
          </a:p>
          <a:p>
            <a:pPr lvl="1"/>
            <a:r>
              <a:rPr lang="fr-FR" sz="1800" dirty="0"/>
              <a:t>5.3 Commande ROM							87</a:t>
            </a:r>
          </a:p>
          <a:p>
            <a:pPr lvl="1"/>
            <a:r>
              <a:rPr lang="fr-FR" sz="1800" dirty="0"/>
              <a:t>5.3 Calcul du CRC							89</a:t>
            </a:r>
          </a:p>
          <a:p>
            <a:pPr lvl="1"/>
            <a:r>
              <a:rPr lang="fr-FR" sz="1800" dirty="0"/>
              <a:t>5.4 Liste des composants 1-WIRE					91</a:t>
            </a:r>
          </a:p>
          <a:p>
            <a:pPr lvl="1"/>
            <a:r>
              <a:rPr lang="fr-FR" sz="1800" kern="0" dirty="0">
                <a:latin typeface="Arial" panose="020B0604020202020204" pitchFamily="34" charset="0"/>
                <a:ea typeface="Arial" panose="020B0604020202020204" pitchFamily="34" charset="0"/>
              </a:rPr>
              <a:t>5.5 Bibliographie et</a:t>
            </a:r>
            <a:r>
              <a:rPr lang="fr-FR" sz="1800" kern="0" spc="-15" dirty="0">
                <a:latin typeface="Arial" panose="020B0604020202020204" pitchFamily="34" charset="0"/>
                <a:ea typeface="Arial" panose="020B0604020202020204" pitchFamily="34" charset="0"/>
              </a:rPr>
              <a:t> </a:t>
            </a:r>
            <a:r>
              <a:rPr lang="fr-FR" sz="1800" kern="0" dirty="0">
                <a:latin typeface="Arial" panose="020B0604020202020204" pitchFamily="34" charset="0"/>
                <a:ea typeface="Arial" panose="020B0604020202020204" pitchFamily="34" charset="0"/>
              </a:rPr>
              <a:t>sources						92</a:t>
            </a:r>
            <a:endParaRPr lang="fr-FR" sz="1800" dirty="0"/>
          </a:p>
          <a:p>
            <a:pPr lvl="1"/>
            <a:r>
              <a:rPr lang="fr-FR" dirty="0"/>
              <a:t>5.6 Travaux pratiques sur mallette						93</a:t>
            </a:r>
            <a:endParaRPr lang="fr-FR" sz="1800" dirty="0"/>
          </a:p>
          <a:p>
            <a:pPr lvl="1"/>
            <a:endParaRPr lang="fr-FR" sz="1800" dirty="0"/>
          </a:p>
          <a:p>
            <a:pPr lvl="1"/>
            <a:endParaRPr lang="fr-FR" sz="1800" dirty="0"/>
          </a:p>
          <a:p>
            <a:pPr lvl="1"/>
            <a:endParaRPr lang="fr-FR" sz="1800" dirty="0"/>
          </a:p>
          <a:p>
            <a:pPr lvl="1"/>
            <a:endParaRPr lang="fr-FR" sz="1800" dirty="0"/>
          </a:p>
          <a:p>
            <a:pPr lvl="1"/>
            <a:endParaRPr lang="fr-FR" sz="1800" dirty="0"/>
          </a:p>
        </p:txBody>
      </p:sp>
      <p:sp>
        <p:nvSpPr>
          <p:cNvPr id="30" name="Freeform 5">
            <a:extLst>
              <a:ext uri="{FF2B5EF4-FFF2-40B4-BE49-F238E27FC236}">
                <a16:creationId xmlns:a16="http://schemas.microsoft.com/office/drawing/2014/main" id="{FB0371B1-638B-4F98-A79C-392D685F8241}"/>
              </a:ext>
            </a:extLst>
          </p:cNvPr>
          <p:cNvSpPr>
            <a:spLocks noEditPoints="1"/>
          </p:cNvSpPr>
          <p:nvPr/>
        </p:nvSpPr>
        <p:spPr bwMode="auto">
          <a:xfrm>
            <a:off x="12962255" y="0"/>
            <a:ext cx="425450" cy="425450"/>
          </a:xfrm>
          <a:custGeom>
            <a:avLst/>
            <a:gdLst>
              <a:gd name="T0" fmla="*/ 173 w 346"/>
              <a:gd name="T1" fmla="*/ 0 h 346"/>
              <a:gd name="T2" fmla="*/ 0 w 346"/>
              <a:gd name="T3" fmla="*/ 173 h 346"/>
              <a:gd name="T4" fmla="*/ 173 w 346"/>
              <a:gd name="T5" fmla="*/ 346 h 346"/>
              <a:gd name="T6" fmla="*/ 346 w 346"/>
              <a:gd name="T7" fmla="*/ 173 h 346"/>
              <a:gd name="T8" fmla="*/ 173 w 346"/>
              <a:gd name="T9" fmla="*/ 0 h 346"/>
              <a:gd name="T10" fmla="*/ 201 w 346"/>
              <a:gd name="T11" fmla="*/ 247 h 346"/>
              <a:gd name="T12" fmla="*/ 128 w 346"/>
              <a:gd name="T13" fmla="*/ 290 h 346"/>
              <a:gd name="T14" fmla="*/ 111 w 346"/>
              <a:gd name="T15" fmla="*/ 278 h 346"/>
              <a:gd name="T16" fmla="*/ 112 w 346"/>
              <a:gd name="T17" fmla="*/ 272 h 346"/>
              <a:gd name="T18" fmla="*/ 153 w 346"/>
              <a:gd name="T19" fmla="*/ 172 h 346"/>
              <a:gd name="T20" fmla="*/ 150 w 346"/>
              <a:gd name="T21" fmla="*/ 165 h 346"/>
              <a:gd name="T22" fmla="*/ 126 w 346"/>
              <a:gd name="T23" fmla="*/ 175 h 346"/>
              <a:gd name="T24" fmla="*/ 121 w 346"/>
              <a:gd name="T25" fmla="*/ 173 h 346"/>
              <a:gd name="T26" fmla="*/ 126 w 346"/>
              <a:gd name="T27" fmla="*/ 163 h 346"/>
              <a:gd name="T28" fmla="*/ 195 w 346"/>
              <a:gd name="T29" fmla="*/ 128 h 346"/>
              <a:gd name="T30" fmla="*/ 205 w 346"/>
              <a:gd name="T31" fmla="*/ 141 h 346"/>
              <a:gd name="T32" fmla="*/ 201 w 346"/>
              <a:gd name="T33" fmla="*/ 154 h 346"/>
              <a:gd name="T34" fmla="*/ 164 w 346"/>
              <a:gd name="T35" fmla="*/ 247 h 346"/>
              <a:gd name="T36" fmla="*/ 169 w 346"/>
              <a:gd name="T37" fmla="*/ 252 h 346"/>
              <a:gd name="T38" fmla="*/ 196 w 346"/>
              <a:gd name="T39" fmla="*/ 235 h 346"/>
              <a:gd name="T40" fmla="*/ 204 w 346"/>
              <a:gd name="T41" fmla="*/ 231 h 346"/>
              <a:gd name="T42" fmla="*/ 207 w 346"/>
              <a:gd name="T43" fmla="*/ 234 h 346"/>
              <a:gd name="T44" fmla="*/ 201 w 346"/>
              <a:gd name="T45" fmla="*/ 247 h 346"/>
              <a:gd name="T46" fmla="*/ 192 w 346"/>
              <a:gd name="T47" fmla="*/ 98 h 346"/>
              <a:gd name="T48" fmla="*/ 182 w 346"/>
              <a:gd name="T49" fmla="*/ 95 h 346"/>
              <a:gd name="T50" fmla="*/ 173 w 346"/>
              <a:gd name="T51" fmla="*/ 76 h 346"/>
              <a:gd name="T52" fmla="*/ 186 w 346"/>
              <a:gd name="T53" fmla="*/ 52 h 346"/>
              <a:gd name="T54" fmla="*/ 198 w 346"/>
              <a:gd name="T55" fmla="*/ 48 h 346"/>
              <a:gd name="T56" fmla="*/ 219 w 346"/>
              <a:gd name="T57" fmla="*/ 70 h 346"/>
              <a:gd name="T58" fmla="*/ 192 w 346"/>
              <a:gd name="T59" fmla="*/ 9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6" h="346">
                <a:moveTo>
                  <a:pt x="173" y="0"/>
                </a:moveTo>
                <a:cubicBezTo>
                  <a:pt x="78" y="0"/>
                  <a:pt x="0" y="78"/>
                  <a:pt x="0" y="173"/>
                </a:cubicBezTo>
                <a:cubicBezTo>
                  <a:pt x="0" y="268"/>
                  <a:pt x="78" y="346"/>
                  <a:pt x="173" y="346"/>
                </a:cubicBezTo>
                <a:cubicBezTo>
                  <a:pt x="268" y="346"/>
                  <a:pt x="346" y="268"/>
                  <a:pt x="346" y="173"/>
                </a:cubicBezTo>
                <a:cubicBezTo>
                  <a:pt x="346" y="78"/>
                  <a:pt x="268" y="0"/>
                  <a:pt x="173" y="0"/>
                </a:cubicBezTo>
                <a:close/>
                <a:moveTo>
                  <a:pt x="201" y="247"/>
                </a:moveTo>
                <a:cubicBezTo>
                  <a:pt x="182" y="270"/>
                  <a:pt x="143" y="290"/>
                  <a:pt x="128" y="290"/>
                </a:cubicBezTo>
                <a:cubicBezTo>
                  <a:pt x="122" y="290"/>
                  <a:pt x="111" y="284"/>
                  <a:pt x="111" y="278"/>
                </a:cubicBezTo>
                <a:cubicBezTo>
                  <a:pt x="111" y="276"/>
                  <a:pt x="111" y="276"/>
                  <a:pt x="112" y="272"/>
                </a:cubicBezTo>
                <a:cubicBezTo>
                  <a:pt x="126" y="238"/>
                  <a:pt x="138" y="213"/>
                  <a:pt x="153" y="172"/>
                </a:cubicBezTo>
                <a:cubicBezTo>
                  <a:pt x="154" y="169"/>
                  <a:pt x="153" y="165"/>
                  <a:pt x="150" y="165"/>
                </a:cubicBezTo>
                <a:cubicBezTo>
                  <a:pt x="146" y="165"/>
                  <a:pt x="136" y="169"/>
                  <a:pt x="126" y="175"/>
                </a:cubicBezTo>
                <a:cubicBezTo>
                  <a:pt x="125" y="177"/>
                  <a:pt x="121" y="174"/>
                  <a:pt x="121" y="173"/>
                </a:cubicBezTo>
                <a:cubicBezTo>
                  <a:pt x="121" y="170"/>
                  <a:pt x="123" y="167"/>
                  <a:pt x="126" y="163"/>
                </a:cubicBezTo>
                <a:cubicBezTo>
                  <a:pt x="134" y="154"/>
                  <a:pt x="171" y="128"/>
                  <a:pt x="195" y="128"/>
                </a:cubicBezTo>
                <a:cubicBezTo>
                  <a:pt x="199" y="128"/>
                  <a:pt x="205" y="137"/>
                  <a:pt x="205" y="141"/>
                </a:cubicBezTo>
                <a:cubicBezTo>
                  <a:pt x="205" y="144"/>
                  <a:pt x="202" y="151"/>
                  <a:pt x="201" y="154"/>
                </a:cubicBezTo>
                <a:cubicBezTo>
                  <a:pt x="182" y="197"/>
                  <a:pt x="176" y="218"/>
                  <a:pt x="164" y="247"/>
                </a:cubicBezTo>
                <a:cubicBezTo>
                  <a:pt x="163" y="251"/>
                  <a:pt x="166" y="252"/>
                  <a:pt x="169" y="252"/>
                </a:cubicBezTo>
                <a:cubicBezTo>
                  <a:pt x="172" y="252"/>
                  <a:pt x="182" y="247"/>
                  <a:pt x="196" y="235"/>
                </a:cubicBezTo>
                <a:cubicBezTo>
                  <a:pt x="201" y="231"/>
                  <a:pt x="202" y="231"/>
                  <a:pt x="204" y="231"/>
                </a:cubicBezTo>
                <a:cubicBezTo>
                  <a:pt x="205" y="231"/>
                  <a:pt x="207" y="232"/>
                  <a:pt x="207" y="234"/>
                </a:cubicBezTo>
                <a:cubicBezTo>
                  <a:pt x="207" y="237"/>
                  <a:pt x="205" y="242"/>
                  <a:pt x="201" y="247"/>
                </a:cubicBezTo>
                <a:close/>
                <a:moveTo>
                  <a:pt x="192" y="98"/>
                </a:moveTo>
                <a:cubicBezTo>
                  <a:pt x="188" y="98"/>
                  <a:pt x="185" y="96"/>
                  <a:pt x="182" y="95"/>
                </a:cubicBezTo>
                <a:cubicBezTo>
                  <a:pt x="177" y="91"/>
                  <a:pt x="173" y="85"/>
                  <a:pt x="173" y="76"/>
                </a:cubicBezTo>
                <a:cubicBezTo>
                  <a:pt x="173" y="65"/>
                  <a:pt x="179" y="57"/>
                  <a:pt x="186" y="52"/>
                </a:cubicBezTo>
                <a:cubicBezTo>
                  <a:pt x="190" y="49"/>
                  <a:pt x="195" y="48"/>
                  <a:pt x="198" y="48"/>
                </a:cubicBezTo>
                <a:cubicBezTo>
                  <a:pt x="213" y="48"/>
                  <a:pt x="219" y="59"/>
                  <a:pt x="219" y="70"/>
                </a:cubicBezTo>
                <a:cubicBezTo>
                  <a:pt x="219" y="82"/>
                  <a:pt x="206" y="98"/>
                  <a:pt x="192" y="98"/>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fr-FR" dirty="0"/>
          </a:p>
        </p:txBody>
      </p:sp>
      <p:sp>
        <p:nvSpPr>
          <p:cNvPr id="41" name="Rectangle 40">
            <a:extLst>
              <a:ext uri="{FF2B5EF4-FFF2-40B4-BE49-F238E27FC236}">
                <a16:creationId xmlns:a16="http://schemas.microsoft.com/office/drawing/2014/main" id="{988BE6F1-DB19-49C5-86A8-E7A19A7A8A78}"/>
              </a:ext>
            </a:extLst>
          </p:cNvPr>
          <p:cNvSpPr/>
          <p:nvPr/>
        </p:nvSpPr>
        <p:spPr>
          <a:xfrm>
            <a:off x="12332592" y="2780928"/>
            <a:ext cx="1885826" cy="2092881"/>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le sommaire :</a:t>
            </a:r>
          </a:p>
          <a:p>
            <a:pPr marL="171450" indent="-171450">
              <a:buFont typeface="Arial" panose="020B0604020202020204" pitchFamily="34" charset="0"/>
              <a:buChar char="•"/>
            </a:pPr>
            <a:r>
              <a:rPr lang="fr-FR" sz="1000" dirty="0">
                <a:solidFill>
                  <a:srgbClr val="595959"/>
                </a:solidFill>
              </a:rPr>
              <a:t>Entrez les titres des chapitres dans la zone de texte à gauche (il s’agit d’une liste, il suffit donc d’utiliser la toucher « entrer » pour passer au titre de chapitre suivant)</a:t>
            </a:r>
          </a:p>
          <a:p>
            <a:pPr marL="171450" indent="-171450">
              <a:buFont typeface="Arial" panose="020B0604020202020204" pitchFamily="34" charset="0"/>
              <a:buChar char="•"/>
            </a:pPr>
            <a:r>
              <a:rPr lang="fr-FR" sz="1000" dirty="0">
                <a:solidFill>
                  <a:srgbClr val="595959"/>
                </a:solidFill>
              </a:rPr>
              <a:t>Entrez les numéros de slides correspondants aux chapitres dans la zone de texte de droite, suivant le même fonctionnement</a:t>
            </a:r>
          </a:p>
        </p:txBody>
      </p:sp>
      <p:sp>
        <p:nvSpPr>
          <p:cNvPr id="49" name="Rectangle 48">
            <a:extLst>
              <a:ext uri="{FF2B5EF4-FFF2-40B4-BE49-F238E27FC236}">
                <a16:creationId xmlns:a16="http://schemas.microsoft.com/office/drawing/2014/main" id="{16F7989E-D860-4915-84F7-BF5C8DC646E7}"/>
              </a:ext>
            </a:extLst>
          </p:cNvPr>
          <p:cNvSpPr/>
          <p:nvPr/>
        </p:nvSpPr>
        <p:spPr>
          <a:xfrm>
            <a:off x="12332592" y="540316"/>
            <a:ext cx="1885826" cy="1938992"/>
          </a:xfrm>
          <a:prstGeom prst="rect">
            <a:avLst/>
          </a:prstGeom>
          <a:solidFill>
            <a:schemeClr val="bg1">
              <a:lumMod val="95000"/>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r>
              <a:rPr lang="fr-FR" sz="1000" b="1" dirty="0">
                <a:solidFill>
                  <a:srgbClr val="595959"/>
                </a:solidFill>
              </a:rPr>
              <a:t>Pour changer d’image :</a:t>
            </a:r>
          </a:p>
          <a:p>
            <a:pPr marL="171450" indent="-171450">
              <a:buFont typeface="Arial" panose="020B0604020202020204" pitchFamily="34" charset="0"/>
              <a:buChar char="•"/>
            </a:pPr>
            <a:r>
              <a:rPr lang="fr-FR" sz="1000" dirty="0">
                <a:solidFill>
                  <a:srgbClr val="595959"/>
                </a:solidFill>
              </a:rPr>
              <a:t>Supprimez le visuel en place (un bloc gris avec une icone en son centre apparait)</a:t>
            </a:r>
          </a:p>
          <a:p>
            <a:pPr marL="171450" indent="-171450">
              <a:buFont typeface="Arial" panose="020B0604020202020204" pitchFamily="34" charset="0"/>
              <a:buChar char="•"/>
            </a:pPr>
            <a:r>
              <a:rPr lang="fr-FR" sz="1000" dirty="0">
                <a:solidFill>
                  <a:srgbClr val="595959"/>
                </a:solidFill>
              </a:rPr>
              <a:t>Cliquez sur l’icone</a:t>
            </a:r>
          </a:p>
          <a:p>
            <a:pPr marL="171450" indent="-171450">
              <a:buFont typeface="Arial" panose="020B0604020202020204" pitchFamily="34" charset="0"/>
              <a:buChar char="•"/>
            </a:pPr>
            <a:r>
              <a:rPr lang="fr-FR" sz="1000" dirty="0">
                <a:solidFill>
                  <a:srgbClr val="595959"/>
                </a:solidFill>
              </a:rPr>
              <a:t>Importez l’image que vous souhaitez depuis votre ordinateur</a:t>
            </a:r>
          </a:p>
          <a:p>
            <a:pPr marL="171450" indent="-171450">
              <a:buFont typeface="Arial" panose="020B0604020202020204" pitchFamily="34" charset="0"/>
              <a:buChar char="•"/>
            </a:pPr>
            <a:r>
              <a:rPr lang="fr-FR" sz="1000" dirty="0">
                <a:solidFill>
                  <a:srgbClr val="595959"/>
                </a:solidFill>
              </a:rPr>
              <a:t>Utilisez le mode « rogner » pour positionner votre visuel correctement</a:t>
            </a:r>
          </a:p>
        </p:txBody>
      </p:sp>
      <p:pic>
        <p:nvPicPr>
          <p:cNvPr id="11" name="Espace réservé pour une image  10"/>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p:pic>
      <p:sp>
        <p:nvSpPr>
          <p:cNvPr id="2" name="Espace réservé du pied de page 1"/>
          <p:cNvSpPr>
            <a:spLocks noGrp="1"/>
          </p:cNvSpPr>
          <p:nvPr>
            <p:ph type="ftr" sz="quarter" idx="24"/>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89779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1340768"/>
            <a:ext cx="11665296" cy="954107"/>
          </a:xfrm>
          <a:prstGeom prst="rect">
            <a:avLst/>
          </a:prstGeom>
        </p:spPr>
        <p:txBody>
          <a:bodyPr wrap="square">
            <a:spAutoFit/>
          </a:bodyPr>
          <a:lstStyle/>
          <a:p>
            <a:r>
              <a:rPr lang="fr-FR" sz="1400" dirty="0"/>
              <a:t>Le bus </a:t>
            </a:r>
            <a:r>
              <a:rPr lang="fr-FR" sz="1400" b="1" dirty="0"/>
              <a:t>1 WIRE de DALLAS</a:t>
            </a:r>
            <a:r>
              <a:rPr lang="fr-FR" sz="1400" dirty="0"/>
              <a:t>, permet de connecter et de faire dialoguer entre eux des circuits sur un seul fil.</a:t>
            </a:r>
          </a:p>
          <a:p>
            <a:r>
              <a:rPr lang="fr-FR" sz="1400" dirty="0"/>
              <a:t>Ce système de bus utilise un seul maître, qui pourra dialoguer avec un ou plusieurs esclaves.</a:t>
            </a:r>
          </a:p>
          <a:p>
            <a:r>
              <a:rPr lang="fr-FR" sz="1400" dirty="0"/>
              <a:t>Toutes les commandes et données sont envoyées avec le bit LSB en tête. Le fil unique du bus doit être tiré au +Vcc par une résistance de 4,7K .</a:t>
            </a:r>
          </a:p>
          <a:p>
            <a:r>
              <a:rPr lang="fr-FR" sz="1400" dirty="0"/>
              <a:t>L'état repos du bus est donc un état haut.</a:t>
            </a: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209" y="2449387"/>
            <a:ext cx="4566368" cy="177676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551384" y="4380663"/>
            <a:ext cx="11233248" cy="1354217"/>
          </a:xfrm>
          <a:prstGeom prst="rect">
            <a:avLst/>
          </a:prstGeom>
        </p:spPr>
        <p:txBody>
          <a:bodyPr wrap="square">
            <a:spAutoFit/>
          </a:bodyPr>
          <a:lstStyle/>
          <a:p>
            <a:r>
              <a:rPr lang="fr-FR" sz="1600" dirty="0"/>
              <a:t>Si le bus est maintenu à l'état bas plus de 480 µs par le maître, tous les composants sur le bus sont remis à zéro.</a:t>
            </a:r>
          </a:p>
          <a:p>
            <a:r>
              <a:rPr lang="fr-FR" sz="1600" b="1" dirty="0"/>
              <a:t>C'est le pulse d'initialisation ou de Reset.</a:t>
            </a:r>
          </a:p>
          <a:p>
            <a:r>
              <a:rPr lang="fr-FR" sz="1600" dirty="0"/>
              <a:t>Après un délai de 15 à 60 µs, le ou les esclaves raccordés, forcent le bus à l'état bas pendant 60 à 240 µs pour signaler leur présence.</a:t>
            </a:r>
          </a:p>
          <a:p>
            <a:endParaRPr lang="fr-FR" sz="1600" dirty="0"/>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4" name="Rectangle 3"/>
          <p:cNvSpPr/>
          <p:nvPr/>
        </p:nvSpPr>
        <p:spPr>
          <a:xfrm>
            <a:off x="346990" y="539925"/>
            <a:ext cx="6096000" cy="646331"/>
          </a:xfrm>
          <a:prstGeom prst="rect">
            <a:avLst/>
          </a:prstGeom>
        </p:spPr>
        <p:txBody>
          <a:bodyPr>
            <a:spAutoFit/>
          </a:bodyPr>
          <a:lstStyle/>
          <a:p>
            <a:r>
              <a:rPr lang="fr-FR" b="1" dirty="0">
                <a:solidFill>
                  <a:srgbClr val="FF0000"/>
                </a:solidFill>
              </a:rPr>
              <a:t>FISA S3E A4 Réseaux de TERRAINS/BUS 1 WIRE/</a:t>
            </a:r>
          </a:p>
          <a:p>
            <a:r>
              <a:rPr lang="fr-FR" b="1" dirty="0">
                <a:solidFill>
                  <a:srgbClr val="FF0000"/>
                </a:solidFill>
              </a:rPr>
              <a:t>5.1  Historique</a:t>
            </a:r>
          </a:p>
        </p:txBody>
      </p:sp>
    </p:spTree>
    <p:extLst>
      <p:ext uri="{BB962C8B-B14F-4D97-AF65-F5344CB8AC3E}">
        <p14:creationId xmlns:p14="http://schemas.microsoft.com/office/powerpoint/2010/main" val="244526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5130" y="188640"/>
            <a:ext cx="11821739" cy="738664"/>
          </a:xfrm>
          <a:prstGeom prst="rect">
            <a:avLst/>
          </a:prstGeom>
        </p:spPr>
        <p:txBody>
          <a:bodyPr wrap="square">
            <a:spAutoFit/>
          </a:bodyPr>
          <a:lstStyle/>
          <a:p>
            <a:r>
              <a:rPr lang="fr-FR" sz="1400" dirty="0"/>
              <a:t>Chaque circuit possède une adresse physique unique, gravée dans la puce à la fabrication.</a:t>
            </a:r>
          </a:p>
          <a:p>
            <a:r>
              <a:rPr lang="fr-FR" sz="1400" dirty="0"/>
              <a:t>Cette adresse est constituée de 64 bits soit 8 octets. Le premier octet détermine le type de famille auquel appartient le circuit. Les 6 octets suivants, constituent le code propre du circuit. Le dernier octet est le CRC. C'est un octet de contrôle calculé à partir des 56 bits précédents.</a:t>
            </a:r>
          </a:p>
        </p:txBody>
      </p:sp>
      <p:pic>
        <p:nvPicPr>
          <p:cNvPr id="27" name="Image 26"/>
          <p:cNvPicPr>
            <a:picLocks noChangeAspect="1"/>
          </p:cNvPicPr>
          <p:nvPr/>
        </p:nvPicPr>
        <p:blipFill rotWithShape="1">
          <a:blip r:embed="rId2"/>
          <a:srcRect b="14113"/>
          <a:stretch/>
        </p:blipFill>
        <p:spPr>
          <a:xfrm>
            <a:off x="2155431" y="1122130"/>
            <a:ext cx="7986596" cy="1298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8" name="Rectangle 27"/>
          <p:cNvSpPr/>
          <p:nvPr/>
        </p:nvSpPr>
        <p:spPr>
          <a:xfrm>
            <a:off x="204962" y="2527889"/>
            <a:ext cx="11887534" cy="2031325"/>
          </a:xfrm>
          <a:prstGeom prst="rect">
            <a:avLst/>
          </a:prstGeom>
        </p:spPr>
        <p:txBody>
          <a:bodyPr wrap="square">
            <a:spAutoFit/>
          </a:bodyPr>
          <a:lstStyle/>
          <a:p>
            <a:r>
              <a:rPr lang="fr-FR" sz="1400" dirty="0"/>
              <a:t>Toute transaction entre un maître et un ou plusieurs esclaves, débute par une initialisation, constituée par l'envoi du pulse de Reset par le maître.</a:t>
            </a:r>
          </a:p>
          <a:p>
            <a:r>
              <a:rPr lang="fr-FR" sz="1400" dirty="0"/>
              <a:t>Le maître doit ensuite envoyer une commande de type ROM qui  est propre au protocole 1 Wire, et que tous les circuits de ce type vont reconnaître. Cela va permettre entre autre de sélectionner un circuit parmi les différents esclaves qui ont répondu présents au pulse de Reset. Le dialogue et l'échange de données pourra ensuite commencer, entre le maître et l'esclave sélectionné.</a:t>
            </a:r>
          </a:p>
          <a:p>
            <a:r>
              <a:rPr lang="fr-FR" sz="1400" dirty="0"/>
              <a:t>Emission d'un bit du maître vers l'esclave:</a:t>
            </a:r>
          </a:p>
          <a:p>
            <a:r>
              <a:rPr lang="fr-FR" sz="1400" dirty="0"/>
              <a:t>Le maître force le bus à "0" pendant 1 à 15 µs. L'esclave va lire le bus entre 15 et 45 µs après le front descendant ( valeur typique 30 µs).</a:t>
            </a:r>
          </a:p>
          <a:p>
            <a:r>
              <a:rPr lang="fr-FR" sz="1400" dirty="0"/>
              <a:t>Si on veut émettre un "1", il faut repasser le bus à "1" immédiatement, et ne plus rien faire jusqu'à t = 60 µs. Pour émettre un "0" il faut laisser le bus à "0" jusqu'à t = 60µs, puis repasser le bus à "1".</a:t>
            </a:r>
          </a:p>
          <a:p>
            <a:r>
              <a:rPr lang="fr-FR" sz="1400" dirty="0"/>
              <a:t>La durée du bit est donc de 60 µs, ce qui donne un débit de 16 kbits/sec.</a:t>
            </a:r>
          </a:p>
        </p:txBody>
      </p:sp>
      <p:pic>
        <p:nvPicPr>
          <p:cNvPr id="29" name="Image 28"/>
          <p:cNvPicPr>
            <a:picLocks noChangeAspect="1"/>
          </p:cNvPicPr>
          <p:nvPr/>
        </p:nvPicPr>
        <p:blipFill>
          <a:blip r:embed="rId3"/>
          <a:stretch>
            <a:fillRect/>
          </a:stretch>
        </p:blipFill>
        <p:spPr>
          <a:xfrm>
            <a:off x="3494094" y="4646723"/>
            <a:ext cx="5205725" cy="16282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419871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52452" y="18304"/>
            <a:ext cx="11748203" cy="1384995"/>
          </a:xfrm>
          <a:prstGeom prst="rect">
            <a:avLst/>
          </a:prstGeom>
        </p:spPr>
        <p:txBody>
          <a:bodyPr wrap="square">
            <a:spAutoFit/>
          </a:bodyPr>
          <a:lstStyle/>
          <a:p>
            <a:r>
              <a:rPr lang="fr-FR" sz="1600" b="1" dirty="0">
                <a:solidFill>
                  <a:srgbClr val="FF0000"/>
                </a:solidFill>
              </a:rPr>
              <a:t>FISA S3E A4 Réseaux de TERRAINS/ BUS 1 WIRE/</a:t>
            </a:r>
            <a:endParaRPr lang="fr-FR" altLang="fr-FR" sz="1600" b="1" dirty="0">
              <a:solidFill>
                <a:srgbClr val="FF0000"/>
              </a:solidFill>
            </a:endParaRPr>
          </a:p>
          <a:p>
            <a:r>
              <a:rPr lang="fr-FR" sz="1600" b="1" dirty="0">
                <a:solidFill>
                  <a:srgbClr val="FF0000"/>
                </a:solidFill>
              </a:rPr>
              <a:t>5.2 Réception d'un bit par le maître:</a:t>
            </a:r>
          </a:p>
          <a:p>
            <a:endParaRPr lang="fr-FR" sz="1600" b="1" dirty="0">
              <a:solidFill>
                <a:srgbClr val="FF0000"/>
              </a:solidFill>
            </a:endParaRPr>
          </a:p>
          <a:p>
            <a:r>
              <a:rPr lang="fr-FR" sz="1200" dirty="0"/>
              <a:t>Le maître force le bus à "0" pendant au moins 1 µs. Si l'esclave veut émettre un "1", il laisse le bus libre donc tiré à "1". Pour émettre un "0", l'esclave doit tirer le bus à "0" pendant 15 µs au minimum.</a:t>
            </a:r>
          </a:p>
          <a:p>
            <a:r>
              <a:rPr lang="fr-FR" sz="1200" dirty="0"/>
              <a:t>Le maître devra donc dans tous les cas lire le bus 15 µs maximum après avoir tiré le bus à "0" pendant 1 µs. L'état du bus donnera alors le bit transmis par l'esclave.</a:t>
            </a:r>
          </a:p>
        </p:txBody>
      </p:sp>
      <p:pic>
        <p:nvPicPr>
          <p:cNvPr id="11" name="Image 10"/>
          <p:cNvPicPr>
            <a:picLocks noChangeAspect="1"/>
          </p:cNvPicPr>
          <p:nvPr/>
        </p:nvPicPr>
        <p:blipFill>
          <a:blip r:embed="rId2"/>
          <a:stretch>
            <a:fillRect/>
          </a:stretch>
        </p:blipFill>
        <p:spPr>
          <a:xfrm>
            <a:off x="3702440" y="1585618"/>
            <a:ext cx="4848225" cy="13335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Rectangle 11"/>
          <p:cNvSpPr/>
          <p:nvPr/>
        </p:nvSpPr>
        <p:spPr>
          <a:xfrm>
            <a:off x="473924" y="2919118"/>
            <a:ext cx="11305256" cy="738664"/>
          </a:xfrm>
          <a:prstGeom prst="rect">
            <a:avLst/>
          </a:prstGeom>
        </p:spPr>
        <p:txBody>
          <a:bodyPr wrap="square">
            <a:spAutoFit/>
          </a:bodyPr>
          <a:lstStyle/>
          <a:p>
            <a:r>
              <a:rPr lang="fr-FR" sz="1400" b="1" dirty="0">
                <a:solidFill>
                  <a:srgbClr val="FF0000"/>
                </a:solidFill>
              </a:rPr>
              <a:t>5.3 COMMANDES ROM:</a:t>
            </a:r>
          </a:p>
          <a:p>
            <a:r>
              <a:rPr lang="fr-FR" sz="1400" dirty="0"/>
              <a:t>Ces commandes sont constituées d'un octet que le maître devra envoyer après avoir fait un reset.</a:t>
            </a:r>
          </a:p>
          <a:p>
            <a:endParaRPr lang="fr-FR" sz="1400" b="1" i="1" dirty="0"/>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
        <p:nvSpPr>
          <p:cNvPr id="6" name="Rectangle 5"/>
          <p:cNvSpPr/>
          <p:nvPr/>
        </p:nvSpPr>
        <p:spPr>
          <a:xfrm>
            <a:off x="482705" y="3288450"/>
            <a:ext cx="5256584" cy="2893100"/>
          </a:xfrm>
          <a:prstGeom prst="rect">
            <a:avLst/>
          </a:prstGeom>
        </p:spPr>
        <p:txBody>
          <a:bodyPr wrap="square">
            <a:spAutoFit/>
          </a:bodyPr>
          <a:lstStyle/>
          <a:p>
            <a:endParaRPr lang="fr-FR" sz="1400" b="1" i="1"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0x33'= READ ROM</a:t>
            </a:r>
          </a:p>
          <a:p>
            <a:r>
              <a:rPr lang="fr-FR" sz="1400" dirty="0">
                <a:latin typeface="Calibri Light" panose="020F0302020204030204" pitchFamily="34" charset="0"/>
                <a:cs typeface="Calibri Light" panose="020F0302020204030204" pitchFamily="34" charset="0"/>
              </a:rPr>
              <a:t>Cette commande ne peut être utilisée que s'il n'y a qu'un seul esclave sur le bus. Celui ci répond alors ces 64 bits de code.</a:t>
            </a:r>
          </a:p>
          <a:p>
            <a:endParaRPr lang="fr-FR" sz="1400"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0x55 = MATCH ROM</a:t>
            </a:r>
          </a:p>
          <a:p>
            <a:r>
              <a:rPr lang="fr-FR" sz="1400" dirty="0">
                <a:latin typeface="Calibri Light" panose="020F0302020204030204" pitchFamily="34" charset="0"/>
                <a:cs typeface="Calibri Light" panose="020F0302020204030204" pitchFamily="34" charset="0"/>
              </a:rPr>
              <a:t>Cette commande suivi de 64 bits de code, va permettre au maître de sélecter un esclave particulier.</a:t>
            </a:r>
          </a:p>
          <a:p>
            <a:endParaRPr lang="fr-FR" sz="1400" dirty="0">
              <a:latin typeface="Calibri Light" panose="020F0302020204030204" pitchFamily="34" charset="0"/>
              <a:cs typeface="Calibri Light" panose="020F0302020204030204" pitchFamily="34" charset="0"/>
            </a:endParaRPr>
          </a:p>
          <a:p>
            <a:r>
              <a:rPr lang="fr-FR" sz="1400" b="1" i="1" dirty="0">
                <a:latin typeface="Calibri Light" panose="020F0302020204030204" pitchFamily="34" charset="0"/>
                <a:cs typeface="Calibri Light" panose="020F0302020204030204" pitchFamily="34" charset="0"/>
              </a:rPr>
              <a:t>0xCC= SKIP ROM</a:t>
            </a:r>
          </a:p>
          <a:p>
            <a:r>
              <a:rPr lang="fr-FR" sz="1400" dirty="0">
                <a:latin typeface="Calibri Light" panose="020F0302020204030204" pitchFamily="34" charset="0"/>
                <a:cs typeface="Calibri Light" panose="020F0302020204030204" pitchFamily="34" charset="0"/>
              </a:rPr>
              <a:t>Commande d'appel général, pour adresser tous les esclaves. Cette fonction est utile pour adresser un esclave qui est seul sur le bus, sans avoir à envoyer les 64 bits de son code.</a:t>
            </a:r>
          </a:p>
        </p:txBody>
      </p:sp>
      <p:sp>
        <p:nvSpPr>
          <p:cNvPr id="8" name="Rectangle 7"/>
          <p:cNvSpPr/>
          <p:nvPr/>
        </p:nvSpPr>
        <p:spPr>
          <a:xfrm>
            <a:off x="6281377" y="2622684"/>
            <a:ext cx="5184576" cy="3046988"/>
          </a:xfrm>
          <a:prstGeom prst="rect">
            <a:avLst/>
          </a:prstGeom>
        </p:spPr>
        <p:txBody>
          <a:bodyPr wrap="square">
            <a:spAutoFit/>
          </a:bodyPr>
          <a:lstStyle/>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r>
              <a:rPr lang="fr-FR" sz="1600" b="1" i="1" dirty="0">
                <a:latin typeface="Calibri Light" panose="020F0302020204030204" pitchFamily="34" charset="0"/>
                <a:cs typeface="Calibri Light" panose="020F0302020204030204" pitchFamily="34" charset="0"/>
              </a:rPr>
              <a:t>0xEC'= CONDITIONAL SEARCH</a:t>
            </a:r>
          </a:p>
          <a:p>
            <a:r>
              <a:rPr lang="fr-FR" sz="1600" dirty="0">
                <a:latin typeface="Calibri Light" panose="020F0302020204030204" pitchFamily="34" charset="0"/>
                <a:cs typeface="Calibri Light" panose="020F0302020204030204" pitchFamily="34" charset="0"/>
              </a:rPr>
              <a:t>Cette commande fonctionne comme la commande SEARCH ROM, à la différence que seul les circuits ayant une condition bien spécifiée participent à la recherche. Par exemple les circuits de mesure de la température qui ont le Flag d'alarme actif ou les port E/S qui ont leur sortie à "1".</a:t>
            </a: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p:txBody>
      </p:sp>
      <p:sp>
        <p:nvSpPr>
          <p:cNvPr id="3" name="Rectangle 2"/>
          <p:cNvSpPr/>
          <p:nvPr/>
        </p:nvSpPr>
        <p:spPr>
          <a:xfrm>
            <a:off x="473924" y="3460530"/>
            <a:ext cx="5622076" cy="79208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482704" y="4259876"/>
            <a:ext cx="5600985" cy="897316"/>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p:nvSpPr>
        <p:spPr>
          <a:xfrm>
            <a:off x="487101" y="5164450"/>
            <a:ext cx="5622076" cy="951498"/>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p:nvSpPr>
        <p:spPr>
          <a:xfrm>
            <a:off x="6083689" y="3456227"/>
            <a:ext cx="5622076" cy="1767369"/>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18593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pied de page 12">
            <a:extLst>
              <a:ext uri="{FF2B5EF4-FFF2-40B4-BE49-F238E27FC236}">
                <a16:creationId xmlns:a16="http://schemas.microsoft.com/office/drawing/2014/main" id="{77336C1D-5D4D-4681-BB42-D0D689D37A15}"/>
              </a:ext>
            </a:extLst>
          </p:cNvPr>
          <p:cNvSpPr>
            <a:spLocks noGrp="1"/>
          </p:cNvSpPr>
          <p:nvPr>
            <p:ph type="ftr" sz="quarter" idx="11"/>
          </p:nvPr>
        </p:nvSpPr>
        <p:spPr>
          <a:xfrm>
            <a:off x="5807968" y="6258427"/>
            <a:ext cx="5228057" cy="365125"/>
          </a:xfrm>
        </p:spPr>
        <p:txBody>
          <a:bodyPr/>
          <a:lstStyle/>
          <a:p>
            <a:r>
              <a:rPr lang="pt-BR"/>
              <a:t>CESI FISA S3E A4  Bus de Terrain NAI 2020</a:t>
            </a:r>
            <a:endParaRPr lang="fr-FR" dirty="0"/>
          </a:p>
        </p:txBody>
      </p:sp>
      <p:sp>
        <p:nvSpPr>
          <p:cNvPr id="52" name="Titre 1"/>
          <p:cNvSpPr txBox="1">
            <a:spLocks/>
          </p:cNvSpPr>
          <p:nvPr/>
        </p:nvSpPr>
        <p:spPr>
          <a:xfrm>
            <a:off x="-31576" y="0"/>
            <a:ext cx="11522076" cy="9032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0" kern="1200">
                <a:solidFill>
                  <a:schemeClr val="tx1"/>
                </a:solidFill>
                <a:latin typeface="+mn-lt"/>
                <a:ea typeface="+mj-ea"/>
                <a:cs typeface="+mj-cs"/>
              </a:defRPr>
            </a:lvl1pPr>
          </a:lstStyle>
          <a:p>
            <a:r>
              <a:rPr lang="fr-FR" sz="2800" dirty="0">
                <a:solidFill>
                  <a:srgbClr val="FF0000"/>
                </a:solidFill>
              </a:rPr>
              <a:t>FISA S3E A4 Réseaux de TERRAINS</a:t>
            </a:r>
          </a:p>
          <a:p>
            <a:r>
              <a:rPr lang="fr-FR" sz="2800" dirty="0">
                <a:solidFill>
                  <a:srgbClr val="FF0000"/>
                </a:solidFill>
              </a:rPr>
              <a:t>1.2 Schémas</a:t>
            </a:r>
          </a:p>
        </p:txBody>
      </p:sp>
      <p:pic>
        <p:nvPicPr>
          <p:cNvPr id="4" name="Image 3"/>
          <p:cNvPicPr>
            <a:picLocks noChangeAspect="1"/>
          </p:cNvPicPr>
          <p:nvPr/>
        </p:nvPicPr>
        <p:blipFill>
          <a:blip r:embed="rId2"/>
          <a:stretch>
            <a:fillRect/>
          </a:stretch>
        </p:blipFill>
        <p:spPr>
          <a:xfrm>
            <a:off x="2951960" y="404664"/>
            <a:ext cx="9090769" cy="6226670"/>
          </a:xfrm>
          <a:prstGeom prst="rect">
            <a:avLst/>
          </a:prstGeom>
        </p:spPr>
      </p:pic>
    </p:spTree>
    <p:extLst>
      <p:ext uri="{BB962C8B-B14F-4D97-AF65-F5344CB8AC3E}">
        <p14:creationId xmlns:p14="http://schemas.microsoft.com/office/powerpoint/2010/main" val="380033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66" y="116632"/>
            <a:ext cx="11809312" cy="6001643"/>
          </a:xfrm>
          <a:prstGeom prst="rect">
            <a:avLst/>
          </a:prstGeom>
        </p:spPr>
        <p:txBody>
          <a:bodyPr wrap="square">
            <a:spAutoFit/>
          </a:bodyPr>
          <a:lstStyle/>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endParaRPr lang="fr-FR" sz="1600" dirty="0">
              <a:latin typeface="Calibri Light" panose="020F0302020204030204" pitchFamily="34" charset="0"/>
              <a:cs typeface="Calibri Light" panose="020F0302020204030204" pitchFamily="34" charset="0"/>
            </a:endParaRPr>
          </a:p>
          <a:p>
            <a:r>
              <a:rPr lang="fr-FR" sz="1600" b="1" i="1" dirty="0">
                <a:latin typeface="Calibri Light" panose="020F0302020204030204" pitchFamily="34" charset="0"/>
                <a:cs typeface="Calibri Light" panose="020F0302020204030204" pitchFamily="34" charset="0"/>
              </a:rPr>
              <a:t>0xF0 = SEARCH ROM</a:t>
            </a:r>
          </a:p>
          <a:p>
            <a:r>
              <a:rPr lang="fr-FR" sz="1600" dirty="0">
                <a:latin typeface="Calibri Light" panose="020F0302020204030204" pitchFamily="34" charset="0"/>
                <a:cs typeface="Calibri Light" panose="020F0302020204030204" pitchFamily="34" charset="0"/>
              </a:rPr>
              <a:t>Cette commande va permettre de rechercher bit à bit les codes de tous les esclaves raccordés au bus 1 Wire.</a:t>
            </a:r>
          </a:p>
          <a:p>
            <a:r>
              <a:rPr lang="fr-FR" sz="1600" dirty="0">
                <a:latin typeface="Calibri Light" panose="020F0302020204030204" pitchFamily="34" charset="0"/>
                <a:cs typeface="Calibri Light" panose="020F0302020204030204" pitchFamily="34" charset="0"/>
              </a:rPr>
              <a:t>En réponse à cette commande, les esclaves envoient leur premier bit, puis ce même bit inversé. Le maître émet à son tour ce premier bit. Les esclaves qui reconnaissent leur 1er bit restent à l'écoute, et les autres s'éliminent et ne répondront plus. Les esclaves toujours présents vont maintenant envoyer leur 2eme bit, puis ce même 2eme bit mais inversé. Le maître comme précédemment va émettre ce 2eme bit. Les esclaves qui ne reconnaissent pas leur 2eme bit vont s'éliminer.</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1 1 c'est qu'il n'y a pas de circuit sur le bus 1Wire.</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0 0 c'est qu'il y a conflit, car des esclaves ont un "1" et des autres un "0" à cette position. Dans ce cas il enverra en réponse un bit à "0" pour ne garder que les circuits ayant un "0" à cette position et éliminer ceux qui ont un "1".</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Quand le maître reçoit le bit et son inverse à : 0 1 c'est qu'il n'y a que des circuits ayant un bit à "0" à cette position. Il enverra un "0" pour garder tous ces circuits. Et s'il a reçu 1 0 il enverra "1", car le bit de cette position est à "1" et on gardera les circuits.</a:t>
            </a:r>
          </a:p>
          <a:p>
            <a:endParaRPr lang="fr-FR" sz="1600" dirty="0">
              <a:latin typeface="Calibri Light" panose="020F0302020204030204" pitchFamily="34" charset="0"/>
              <a:cs typeface="Calibri Light" panose="020F0302020204030204" pitchFamily="34" charset="0"/>
            </a:endParaRPr>
          </a:p>
          <a:p>
            <a:r>
              <a:rPr lang="fr-FR" sz="1600" dirty="0">
                <a:latin typeface="Calibri Light" panose="020F0302020204030204" pitchFamily="34" charset="0"/>
                <a:cs typeface="Calibri Light" panose="020F0302020204030204" pitchFamily="34" charset="0"/>
              </a:rPr>
              <a:t>Le principe général de la recherche est de </a:t>
            </a:r>
            <a:r>
              <a:rPr lang="fr-FR" sz="1600" b="1" i="1" dirty="0">
                <a:latin typeface="Calibri Light" panose="020F0302020204030204" pitchFamily="34" charset="0"/>
                <a:cs typeface="Calibri Light" panose="020F0302020204030204" pitchFamily="34" charset="0"/>
              </a:rPr>
              <a:t>DESELECTER</a:t>
            </a:r>
            <a:r>
              <a:rPr lang="fr-FR" sz="1600" dirty="0">
                <a:latin typeface="Calibri Light" panose="020F0302020204030204" pitchFamily="34" charset="0"/>
                <a:cs typeface="Calibri Light" panose="020F0302020204030204" pitchFamily="34" charset="0"/>
              </a:rPr>
              <a:t> les uns après les autres les circuits à chaque conflit sur les différentes positions des bits. A la fin de chaque étape de recherche, le maître connaît un nouveau code de 64 bits complet d'un circuit. L'étape suivante est identique jusqu'au niveau de la dernière décision après le conflit. Le maître part alors dans la direction opposée, il enverra un "1" alors qu'il n'avait gardé que les circuits ayant un "0" à cette position. Ainsi, bit par bit, on va arriver à lire les 64 bits de tous les esclaves. Le maître va ainsi savoir combien il y a d'esclaves sur le bus et quelles sont leurs codes propres.</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4" name="Rectangle 3"/>
          <p:cNvSpPr/>
          <p:nvPr/>
        </p:nvSpPr>
        <p:spPr>
          <a:xfrm>
            <a:off x="343844" y="1124744"/>
            <a:ext cx="11710886" cy="4993531"/>
          </a:xfrm>
          <a:prstGeom prst="rect">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152021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211" y="465614"/>
            <a:ext cx="8520608" cy="1384995"/>
          </a:xfrm>
          <a:prstGeom prst="rect">
            <a:avLst/>
          </a:prstGeom>
        </p:spPr>
        <p:txBody>
          <a:bodyPr wrap="square">
            <a:spAutoFit/>
          </a:bodyPr>
          <a:lstStyle/>
          <a:p>
            <a:endParaRPr lang="fr-FR" sz="1200" dirty="0"/>
          </a:p>
          <a:p>
            <a:r>
              <a:rPr lang="fr-FR" sz="1200" dirty="0"/>
              <a:t>Le polynôme générateur du CRC est : </a:t>
            </a:r>
          </a:p>
          <a:p>
            <a:endParaRPr lang="fr-FR" sz="1200" dirty="0"/>
          </a:p>
          <a:p>
            <a:r>
              <a:rPr lang="fr-FR" sz="1200" dirty="0"/>
              <a:t>Sa représentation est la suivante:</a:t>
            </a:r>
          </a:p>
          <a:p>
            <a:r>
              <a:rPr lang="fr-FR" sz="1200" dirty="0"/>
              <a:t> </a:t>
            </a:r>
          </a:p>
          <a:p>
            <a:r>
              <a:rPr lang="fr-FR" sz="1200" dirty="0"/>
              <a:t> </a:t>
            </a:r>
          </a:p>
          <a:p>
            <a:endParaRPr lang="fr-FR" sz="1200" dirty="0"/>
          </a:p>
        </p:txBody>
      </p:sp>
      <p:pic>
        <p:nvPicPr>
          <p:cNvPr id="7" name="Image 6"/>
          <p:cNvPicPr>
            <a:picLocks noChangeAspect="1"/>
          </p:cNvPicPr>
          <p:nvPr/>
        </p:nvPicPr>
        <p:blipFill>
          <a:blip r:embed="rId2"/>
          <a:stretch>
            <a:fillRect/>
          </a:stretch>
        </p:blipFill>
        <p:spPr>
          <a:xfrm>
            <a:off x="3161403" y="984933"/>
            <a:ext cx="1562997" cy="432048"/>
          </a:xfrm>
          <a:prstGeom prst="rect">
            <a:avLst/>
          </a:prstGeom>
        </p:spPr>
      </p:pic>
      <p:pic>
        <p:nvPicPr>
          <p:cNvPr id="8" name="Image 7"/>
          <p:cNvPicPr>
            <a:picLocks noChangeAspect="1"/>
          </p:cNvPicPr>
          <p:nvPr/>
        </p:nvPicPr>
        <p:blipFill>
          <a:blip r:embed="rId3"/>
          <a:stretch>
            <a:fillRect/>
          </a:stretch>
        </p:blipFill>
        <p:spPr>
          <a:xfrm>
            <a:off x="6083934" y="469946"/>
            <a:ext cx="5000625" cy="9810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464096" y="2551837"/>
            <a:ext cx="11464552" cy="954107"/>
          </a:xfrm>
          <a:prstGeom prst="rect">
            <a:avLst/>
          </a:prstGeom>
        </p:spPr>
        <p:txBody>
          <a:bodyPr wrap="square">
            <a:spAutoFit/>
          </a:bodyPr>
          <a:lstStyle/>
          <a:p>
            <a:r>
              <a:rPr lang="fr-FR" sz="1400" b="1" i="1" dirty="0"/>
              <a:t>Calcul pratique du CRC:</a:t>
            </a:r>
          </a:p>
          <a:p>
            <a:r>
              <a:rPr lang="fr-FR" sz="1400" b="1" i="1" dirty="0"/>
              <a:t>Quand on aura reçu les 56 premiers bits du circuit, soit 7 octets, on devra calculer l'octet de CRC pour le comparer à celui que l'on va recevoir avec les 8 bits restants.</a:t>
            </a:r>
          </a:p>
          <a:p>
            <a:r>
              <a:rPr lang="fr-FR" sz="1400" b="1" i="1" dirty="0"/>
              <a:t>Pour éviter les calculs complexes du polynôme, on va utiliser une table indexée de 256 valeurs décimales.</a:t>
            </a:r>
          </a:p>
        </p:txBody>
      </p:sp>
      <p:pic>
        <p:nvPicPr>
          <p:cNvPr id="10" name="Image 9"/>
          <p:cNvPicPr>
            <a:picLocks noChangeAspect="1"/>
          </p:cNvPicPr>
          <p:nvPr/>
        </p:nvPicPr>
        <p:blipFill>
          <a:blip r:embed="rId4"/>
          <a:stretch>
            <a:fillRect/>
          </a:stretch>
        </p:blipFill>
        <p:spPr>
          <a:xfrm>
            <a:off x="3161403" y="3523406"/>
            <a:ext cx="4140907" cy="28323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
        <p:nvSpPr>
          <p:cNvPr id="4" name="Rectangle 3"/>
          <p:cNvSpPr/>
          <p:nvPr/>
        </p:nvSpPr>
        <p:spPr>
          <a:xfrm>
            <a:off x="163524" y="-12012"/>
            <a:ext cx="6096000" cy="646331"/>
          </a:xfrm>
          <a:prstGeom prst="rect">
            <a:avLst/>
          </a:prstGeom>
        </p:spPr>
        <p:txBody>
          <a:bodyPr>
            <a:spAutoFit/>
          </a:bodyPr>
          <a:lstStyle/>
          <a:p>
            <a:r>
              <a:rPr lang="fr-FR" b="1" dirty="0">
                <a:solidFill>
                  <a:srgbClr val="FF0000"/>
                </a:solidFill>
              </a:rPr>
              <a:t>FISA S3E A4 Réseaux de TERRAINS/BUS CAN/</a:t>
            </a:r>
          </a:p>
          <a:p>
            <a:r>
              <a:rPr lang="fr-FR" b="1" dirty="0">
                <a:solidFill>
                  <a:srgbClr val="FF0000"/>
                </a:solidFill>
              </a:rPr>
              <a:t>5.4 Calcul du CRC</a:t>
            </a:r>
          </a:p>
        </p:txBody>
      </p:sp>
    </p:spTree>
    <p:extLst>
      <p:ext uri="{BB962C8B-B14F-4D97-AF65-F5344CB8AC3E}">
        <p14:creationId xmlns:p14="http://schemas.microsoft.com/office/powerpoint/2010/main" val="55480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760296" y="1412776"/>
            <a:ext cx="3312368" cy="3024336"/>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Rectangle 5"/>
          <p:cNvSpPr/>
          <p:nvPr/>
        </p:nvSpPr>
        <p:spPr>
          <a:xfrm>
            <a:off x="119336" y="836712"/>
            <a:ext cx="8568952" cy="5016758"/>
          </a:xfrm>
          <a:prstGeom prst="rect">
            <a:avLst/>
          </a:prstGeom>
        </p:spPr>
        <p:txBody>
          <a:bodyPr wrap="square">
            <a:spAutoFit/>
          </a:bodyPr>
          <a:lstStyle/>
          <a:p>
            <a:r>
              <a:rPr lang="fr-FR" sz="1600" b="1" dirty="0"/>
              <a:t>Exemple: On vient de recevoir les 7 octets suivants :</a:t>
            </a:r>
          </a:p>
          <a:p>
            <a:r>
              <a:rPr lang="fr-FR" sz="1600" b="1" dirty="0"/>
              <a:t>00 00 04 0C 38 F0 01</a:t>
            </a:r>
          </a:p>
          <a:p>
            <a:endParaRPr lang="fr-FR" sz="1200" dirty="0"/>
          </a:p>
          <a:p>
            <a:r>
              <a:rPr lang="fr-FR" sz="1200" dirty="0"/>
              <a:t>Le CRC que l'on va calculer est initialisé au départ à la valeur 00. On part du code de famille qui est le 1er octet: 01</a:t>
            </a:r>
          </a:p>
          <a:p>
            <a:r>
              <a:rPr lang="fr-FR" sz="1200" dirty="0"/>
              <a:t>On fait le OU Exclusif entre le CRC et l'octet soit : 0x00 XOR 0x01.</a:t>
            </a:r>
          </a:p>
          <a:p>
            <a:r>
              <a:rPr lang="fr-FR" sz="1200" dirty="0"/>
              <a:t>Le résultat est 0x01 soit 0d01. Cette valeur est l'index de la table qui va donner le CRC . On trouve à l'index 01 de la table la valeur décimale 94 soit 0x5E'. Donc CRC = 5E.</a:t>
            </a:r>
          </a:p>
          <a:p>
            <a:endParaRPr lang="fr-FR" sz="1200" dirty="0"/>
          </a:p>
          <a:p>
            <a:r>
              <a:rPr lang="fr-FR" sz="1200" dirty="0"/>
              <a:t>On fait maintenant le OU Exclusif entre le nouveau CRC et le 2eme octet. 0x5E XOR 0xF0 donne : 0xAE  soit 174 en décimal. Cette valeur d'index nous donne dans la table un nouveau CRC calculé de 176 soit 0xB0'.</a:t>
            </a:r>
          </a:p>
          <a:p>
            <a:r>
              <a:rPr lang="fr-FR" sz="1200" dirty="0"/>
              <a:t>Le OU Exclusif avec le 3eme octet donne : 0xB0' XOR 0x38' = 0x88' soit l'index décimal de 136 qui donne dans la table: CRC = 0d78 ou 0x4E.</a:t>
            </a:r>
          </a:p>
          <a:p>
            <a:endParaRPr lang="fr-FR" sz="1200" dirty="0"/>
          </a:p>
          <a:p>
            <a:r>
              <a:rPr lang="fr-FR" sz="1200" dirty="0"/>
              <a:t>Le OU Exclusif avec le 4eme octet donne : 0x4E XOR 0x0C = 0x42 soit l'index décimal de 66 qui donne dans la table: CRC = 0d250 ou 0xFA.</a:t>
            </a:r>
          </a:p>
          <a:p>
            <a:endParaRPr lang="fr-FR" sz="1200" dirty="0"/>
          </a:p>
          <a:p>
            <a:r>
              <a:rPr lang="fr-FR" sz="1200" dirty="0"/>
              <a:t>Le OU Exclusif avec le 5eme octet donne : 0xFA XOR 0x04 = 0xFE soit l'index décimal de 254 qui donne dans la table: CRC = 0d107 ou 0x6B.</a:t>
            </a:r>
          </a:p>
          <a:p>
            <a:endParaRPr lang="fr-FR" sz="1200" dirty="0"/>
          </a:p>
          <a:p>
            <a:r>
              <a:rPr lang="fr-FR" sz="1200" dirty="0"/>
              <a:t>Le OU Exclusif avec le 6eme octet donne : 0x6B XOR 0x00 = 0x6B soit l'index décimal de 107 qui donne dans la table: CRC = 0d69 ou 0x45.</a:t>
            </a:r>
          </a:p>
          <a:p>
            <a:endParaRPr lang="fr-FR" sz="1200" dirty="0"/>
          </a:p>
          <a:p>
            <a:r>
              <a:rPr lang="fr-FR" sz="1200" dirty="0"/>
              <a:t>Le OU Exclusif avec le 7eme octet donne : 0x45 XOR 0x00= 0x45 soit l'index décimal de 69 qui donne dans la table: CRC = 0d121 ou 0x79.</a:t>
            </a:r>
          </a:p>
          <a:p>
            <a:endParaRPr lang="fr-FR" sz="1200" dirty="0"/>
          </a:p>
          <a:p>
            <a:r>
              <a:rPr lang="fr-FR" sz="1200" dirty="0"/>
              <a:t>Le CRC des 7 octets reçu est donc 0x79 qu'il faudra comparer au 8eme octet que l'on va recevoir.</a:t>
            </a: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
        <p:nvSpPr>
          <p:cNvPr id="3" name="ZoneTexte 2"/>
          <p:cNvSpPr txBox="1"/>
          <p:nvPr/>
        </p:nvSpPr>
        <p:spPr>
          <a:xfrm>
            <a:off x="8915636" y="1633585"/>
            <a:ext cx="6552728" cy="3277820"/>
          </a:xfrm>
          <a:prstGeom prst="rect">
            <a:avLst/>
          </a:prstGeom>
          <a:noFill/>
        </p:spPr>
        <p:txBody>
          <a:bodyPr wrap="square" rtlCol="0">
            <a:spAutoFit/>
          </a:bodyPr>
          <a:lstStyle/>
          <a:p>
            <a:endParaRPr lang="fr-FR" sz="1400" dirty="0"/>
          </a:p>
          <a:p>
            <a:r>
              <a:rPr lang="fr-FR" sz="1400" dirty="0"/>
              <a:t>Soit fcrc(x) la fonction qui lit la valeur </a:t>
            </a:r>
          </a:p>
          <a:p>
            <a:r>
              <a:rPr lang="fr-FR" sz="1400" dirty="0"/>
              <a:t>dans la table a la position x</a:t>
            </a:r>
          </a:p>
          <a:p>
            <a:endParaRPr lang="fr-FR" sz="1400" dirty="0"/>
          </a:p>
          <a:p>
            <a:r>
              <a:rPr lang="fr-FR" sz="1400" dirty="0"/>
              <a:t>CRC= (00 xor LSB);         /* Famille*/</a:t>
            </a:r>
          </a:p>
          <a:p>
            <a:r>
              <a:rPr lang="fr-FR" sz="1400" dirty="0"/>
              <a:t>CRC= fcrc(CRC) xor O2;  /*Octet2*/</a:t>
            </a:r>
          </a:p>
          <a:p>
            <a:r>
              <a:rPr lang="fr-FR" sz="1400" dirty="0"/>
              <a:t>CRC= fcrc(CRC) xor O3;  /*Octet3*/</a:t>
            </a:r>
          </a:p>
          <a:p>
            <a:r>
              <a:rPr lang="fr-FR" sz="1400" dirty="0"/>
              <a:t>CRC= fcrc(CRC) xor O4;  /*Octet4*/</a:t>
            </a:r>
          </a:p>
          <a:p>
            <a:r>
              <a:rPr lang="fr-FR" sz="1400" dirty="0"/>
              <a:t>CRC= fcrc (CRC)xor O5;  /*Octet5*/</a:t>
            </a:r>
          </a:p>
          <a:p>
            <a:r>
              <a:rPr lang="fr-FR" sz="1400" dirty="0"/>
              <a:t>CRC= fcrc (CRC)xor O6;  /*Octet6*/</a:t>
            </a:r>
          </a:p>
          <a:p>
            <a:r>
              <a:rPr lang="fr-FR" b="1" dirty="0"/>
              <a:t>CRC</a:t>
            </a:r>
            <a:r>
              <a:rPr lang="fr-FR" sz="1400" dirty="0"/>
              <a:t>= fcrc (CRC)xor O7;   /*Octet7*/</a:t>
            </a:r>
          </a:p>
          <a:p>
            <a:endParaRPr lang="fr-FR" sz="1400" dirty="0"/>
          </a:p>
          <a:p>
            <a:endParaRPr lang="fr-FR" sz="1400" dirty="0"/>
          </a:p>
          <a:p>
            <a:endParaRPr lang="fr-FR" sz="1050" dirty="0"/>
          </a:p>
          <a:p>
            <a:endParaRPr lang="fr-FR" sz="1050" dirty="0"/>
          </a:p>
        </p:txBody>
      </p:sp>
    </p:spTree>
    <p:extLst>
      <p:ext uri="{BB962C8B-B14F-4D97-AF65-F5344CB8AC3E}">
        <p14:creationId xmlns:p14="http://schemas.microsoft.com/office/powerpoint/2010/main" val="3247718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3980475003"/>
              </p:ext>
            </p:extLst>
          </p:nvPr>
        </p:nvGraphicFramePr>
        <p:xfrm>
          <a:off x="6600056" y="177247"/>
          <a:ext cx="4865853" cy="6649177"/>
        </p:xfrm>
        <a:graphic>
          <a:graphicData uri="http://schemas.openxmlformats.org/drawingml/2006/table">
            <a:tbl>
              <a:tblPr/>
              <a:tblGrid>
                <a:gridCol w="170165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573472">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l"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99145">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Numéro de série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89141"/>
                  </a:ext>
                </a:extLst>
              </a:tr>
              <a:tr h="399414">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1425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Mémoire (en bloc) à accès protégé par mot de passe (1 153 bits)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01966238"/>
                  </a:ext>
                </a:extLst>
              </a:tr>
              <a:tr h="34275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Horloge temps-réel, timer et 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88136176"/>
                  </a:ext>
                </a:extLst>
              </a:tr>
              <a:tr h="34275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2413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Interrupteur ou détecteur d'état (d'une double bascule)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31771399"/>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313331307"/>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66332914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97528752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(16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85799972"/>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0B</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(16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988201393"/>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1996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pt-BR" sz="1400" b="0" i="0" u="sng" strike="noStrike">
                          <a:solidFill>
                            <a:srgbClr val="0563C1"/>
                          </a:solidFill>
                          <a:effectLst/>
                          <a:latin typeface="Calibri" panose="020F0502020204030204" pitchFamily="34" charset="0"/>
                          <a:cs typeface="Calibri" panose="020F0502020204030204" pitchFamily="34" charset="0"/>
                          <a:hlinkClick r:id="rId2"/>
                        </a:rPr>
                        <a:t>NVRAM (64 à 256 ko)</a:t>
                      </a:r>
                      <a:endParaRPr lang="pt-BR" sz="1400" b="0" i="0" u="sng" strike="noStrike">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050420298"/>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2506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1986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0F</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(64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243575385"/>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18S20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5"/>
                        </a:rPr>
                        <a:t>Thermomètre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401521129"/>
                  </a:ext>
                </a:extLst>
              </a:tr>
              <a:tr h="147301">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2406, 2407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Double </a:t>
                      </a:r>
                      <a:r>
                        <a:rPr lang="fr-FR" sz="1400" b="0" i="0" u="none" strike="noStrike" dirty="0">
                          <a:solidFill>
                            <a:srgbClr val="0B0080"/>
                          </a:solidFill>
                          <a:effectLst/>
                          <a:latin typeface="Calibri" panose="020F0502020204030204" pitchFamily="34" charset="0"/>
                          <a:cs typeface="Calibri" panose="020F0502020204030204" pitchFamily="34" charset="0"/>
                        </a:rPr>
                        <a:t>bascule</a:t>
                      </a:r>
                      <a:r>
                        <a:rPr lang="fr-FR" sz="1400" b="0" i="0" u="none" strike="noStrike" dirty="0">
                          <a:solidFill>
                            <a:srgbClr val="202122"/>
                          </a:solidFill>
                          <a:effectLst/>
                          <a:latin typeface="Calibri" panose="020F0502020204030204" pitchFamily="34" charset="0"/>
                          <a:cs typeface="Calibri" panose="020F0502020204030204" pitchFamily="34" charset="0"/>
                        </a:rPr>
                        <a:t> et </a:t>
                      </a:r>
                      <a:r>
                        <a:rPr lang="fr-FR" sz="1400" b="0" i="0" u="none" strike="noStrike" dirty="0">
                          <a:solidFill>
                            <a:srgbClr val="0B0080"/>
                          </a:solidFill>
                          <a:effectLst/>
                          <a:latin typeface="Calibri" panose="020F0502020204030204" pitchFamily="34" charset="0"/>
                          <a:cs typeface="Calibri" panose="020F0502020204030204" pitchFamily="34" charset="0"/>
                        </a:rPr>
                        <a:t>EPROM</a:t>
                      </a:r>
                      <a:r>
                        <a:rPr lang="fr-FR" sz="1400" b="0" i="0" u="none" strike="noStrike" dirty="0">
                          <a:solidFill>
                            <a:srgbClr val="202122"/>
                          </a:solidFill>
                          <a:effectLst/>
                          <a:latin typeface="Calibri" panose="020F0502020204030204" pitchFamily="34" charset="0"/>
                          <a:cs typeface="Calibri" panose="020F0502020204030204" pitchFamily="34" charset="0"/>
                        </a:rPr>
                        <a:t> d'1 ko</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55520220"/>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2430A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1971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EEPROM</a:t>
                      </a:r>
                      <a:r>
                        <a:rPr lang="fr-FR" sz="1400" b="0" i="0" u="none" strike="noStrike" dirty="0">
                          <a:solidFill>
                            <a:srgbClr val="202122"/>
                          </a:solidFill>
                          <a:effectLst/>
                          <a:latin typeface="Calibri" panose="020F0502020204030204" pitchFamily="34" charset="0"/>
                          <a:cs typeface="Calibri" panose="020F0502020204030204" pitchFamily="34" charset="0"/>
                        </a:rPr>
                        <a:t> 256 bits et registre OTP (</a:t>
                      </a:r>
                      <a:r>
                        <a:rPr lang="fr-FR" sz="1400" b="0" i="0" u="none" strike="noStrike" dirty="0">
                          <a:solidFill>
                            <a:srgbClr val="0B0080"/>
                          </a:solidFill>
                          <a:effectLst/>
                          <a:latin typeface="Calibri" panose="020F0502020204030204" pitchFamily="34" charset="0"/>
                          <a:cs typeface="Calibri" panose="020F0502020204030204" pitchFamily="34" charset="0"/>
                        </a:rPr>
                        <a:t>mémoire morte</a:t>
                      </a:r>
                      <a:r>
                        <a:rPr lang="fr-FR" sz="1400" b="0" i="0" u="none" strike="noStrike" dirty="0">
                          <a:solidFill>
                            <a:srgbClr val="202122"/>
                          </a:solidFill>
                          <a:effectLst/>
                          <a:latin typeface="Calibri" panose="020F0502020204030204" pitchFamily="34" charset="0"/>
                          <a:cs typeface="Calibri" panose="020F0502020204030204" pitchFamily="34" charset="0"/>
                        </a:rPr>
                        <a:t>) 64 bits</a:t>
                      </a:r>
                      <a:endParaRPr lang="fr-FR" sz="1400" b="0" i="0" u="none" strike="noStrike" dirty="0">
                        <a:solidFill>
                          <a:srgbClr val="0B0080"/>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85563257"/>
                  </a:ext>
                </a:extLst>
              </a:tr>
              <a:tr h="99145">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1963S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NVRAM</a:t>
                      </a:r>
                      <a:r>
                        <a:rPr lang="fr-FR" sz="1400" b="0" i="0" u="none" strike="noStrike" dirty="0">
                          <a:solidFill>
                            <a:srgbClr val="202122"/>
                          </a:solidFill>
                          <a:effectLst/>
                          <a:latin typeface="Calibri" panose="020F0502020204030204" pitchFamily="34" charset="0"/>
                          <a:cs typeface="Calibri" panose="020F0502020204030204" pitchFamily="34" charset="0"/>
                        </a:rPr>
                        <a:t> (4 ) et calcul </a:t>
                      </a:r>
                      <a:r>
                        <a:rPr lang="fr-FR" sz="1400" b="0" i="0" u="none" strike="noStrike" dirty="0">
                          <a:solidFill>
                            <a:srgbClr val="0B0080"/>
                          </a:solidFill>
                          <a:effectLst/>
                          <a:latin typeface="Calibri" panose="020F0502020204030204" pitchFamily="34" charset="0"/>
                          <a:cs typeface="Calibri" panose="020F0502020204030204" pitchFamily="34" charset="0"/>
                        </a:rPr>
                        <a:t>SHA-1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17338067"/>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1963L</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 et compteur d'écritures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62046856"/>
                  </a:ext>
                </a:extLst>
              </a:tr>
              <a:tr h="20678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28E04-100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EEPROM 4 096 bits avec PIO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893523052"/>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2423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ctr" fontAlgn="ctr"/>
                      <a:r>
                        <a:rPr lang="fr-FR" sz="1400" b="0" i="0" u="none" strike="noStrike" dirty="0">
                          <a:solidFill>
                            <a:srgbClr val="202122"/>
                          </a:solidFill>
                          <a:effectLst/>
                          <a:latin typeface="Calibri" panose="020F0502020204030204" pitchFamily="34" charset="0"/>
                          <a:cs typeface="Calibri" panose="020F0502020204030204" pitchFamily="34" charset="0"/>
                        </a:rPr>
                        <a:t>1D</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NVRAM (4 ko) et compteur d'impulsions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18188139"/>
                  </a:ext>
                </a:extLst>
              </a:tr>
            </a:tbl>
          </a:graphicData>
        </a:graphic>
      </p:graphicFrame>
      <p:sp>
        <p:nvSpPr>
          <p:cNvPr id="6" name="Rectangle 5"/>
          <p:cNvSpPr/>
          <p:nvPr/>
        </p:nvSpPr>
        <p:spPr>
          <a:xfrm>
            <a:off x="3583" y="260648"/>
            <a:ext cx="5760640" cy="17281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b="1" dirty="0">
                <a:solidFill>
                  <a:srgbClr val="FF0000"/>
                </a:solidFill>
              </a:rPr>
              <a:t>FISA S3E A4 Réseaux de TERRAINS/BUS 1 WIRE/</a:t>
            </a:r>
            <a:endParaRPr lang="fr-FR" altLang="fr-FR" b="1" dirty="0">
              <a:solidFill>
                <a:srgbClr val="FF0000"/>
              </a:solidFill>
            </a:endParaRPr>
          </a:p>
          <a:p>
            <a:r>
              <a:rPr lang="fr-FR" b="1" dirty="0">
                <a:solidFill>
                  <a:srgbClr val="FF0000"/>
                </a:solidFill>
              </a:rPr>
              <a:t>5.5 </a:t>
            </a:r>
            <a:r>
              <a:rPr lang="fr-FR" dirty="0">
                <a:solidFill>
                  <a:srgbClr val="FF0000"/>
                </a:solidFill>
              </a:rPr>
              <a:t>Liste des composants 1-WIRE</a:t>
            </a:r>
          </a:p>
          <a:p>
            <a:pPr algn="ctr"/>
            <a:endParaRPr lang="fr-FR" dirty="0">
              <a:solidFill>
                <a:srgbClr val="FF0000"/>
              </a:solidFill>
            </a:endParaRPr>
          </a:p>
          <a:p>
            <a:pPr algn="ctr"/>
            <a:r>
              <a:rPr lang="fr-FR" dirty="0">
                <a:solidFill>
                  <a:srgbClr val="FF0000"/>
                </a:solidFill>
              </a:rPr>
              <a:t>(Les + utilisés)</a:t>
            </a:r>
          </a:p>
        </p:txBody>
      </p:sp>
    </p:spTree>
    <p:extLst>
      <p:ext uri="{BB962C8B-B14F-4D97-AF65-F5344CB8AC3E}">
        <p14:creationId xmlns:p14="http://schemas.microsoft.com/office/powerpoint/2010/main" val="2292222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graphicFrame>
        <p:nvGraphicFramePr>
          <p:cNvPr id="3" name="Tableau 2"/>
          <p:cNvGraphicFramePr>
            <a:graphicFrameLocks noGrp="1"/>
          </p:cNvGraphicFramePr>
          <p:nvPr>
            <p:extLst>
              <p:ext uri="{D42A27DB-BD31-4B8C-83A1-F6EECF244321}">
                <p14:modId xmlns:p14="http://schemas.microsoft.com/office/powerpoint/2010/main" val="1358443422"/>
              </p:ext>
            </p:extLst>
          </p:nvPr>
        </p:nvGraphicFramePr>
        <p:xfrm>
          <a:off x="7176120" y="260648"/>
          <a:ext cx="4611159" cy="2358018"/>
        </p:xfrm>
        <a:graphic>
          <a:graphicData uri="http://schemas.openxmlformats.org/drawingml/2006/table">
            <a:tbl>
              <a:tblPr/>
              <a:tblGrid>
                <a:gridCol w="101021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1010218">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27477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1977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32 ko protégée par mot de passe</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66057908"/>
                  </a:ext>
                </a:extLst>
              </a:tr>
              <a:tr h="206788">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3A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Bascule adressable, deux canaux</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732877476"/>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1922, 1923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41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Enregistreur de mesures (température et humidité)</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730760085"/>
                  </a:ext>
                </a:extLst>
              </a:tr>
              <a:tr h="138803">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1981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4"/>
                        </a:rPr>
                        <a:t>EPROM 512 bits</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583941998"/>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2480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Driver de ligne série vers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80515511"/>
                  </a:ext>
                </a:extLst>
              </a:tr>
            </a:tbl>
          </a:graphicData>
        </a:graphic>
      </p:graphicFrame>
      <p:sp>
        <p:nvSpPr>
          <p:cNvPr id="4" name="Rectangle 3"/>
          <p:cNvSpPr/>
          <p:nvPr/>
        </p:nvSpPr>
        <p:spPr>
          <a:xfrm>
            <a:off x="7176120" y="2924944"/>
            <a:ext cx="11856640" cy="523220"/>
          </a:xfrm>
          <a:prstGeom prst="rect">
            <a:avLst/>
          </a:prstGeom>
        </p:spPr>
        <p:txBody>
          <a:bodyPr wrap="square">
            <a:spAutoFit/>
          </a:bodyPr>
          <a:lstStyle/>
          <a:p>
            <a:pPr lvl="0">
              <a:spcBef>
                <a:spcPts val="1155"/>
              </a:spcBef>
              <a:spcAft>
                <a:spcPts val="0"/>
              </a:spcAft>
              <a:buClr>
                <a:srgbClr val="FF0000"/>
              </a:buClr>
              <a:buSzPts val="1200"/>
              <a:tabLst>
                <a:tab pos="325120" algn="l"/>
              </a:tabLst>
            </a:pPr>
            <a:r>
              <a:rPr lang="fr-FR" sz="2800" b="1" kern="0" dirty="0">
                <a:solidFill>
                  <a:srgbClr val="FF0000"/>
                </a:solidFill>
                <a:latin typeface="Arial" panose="020B0604020202020204" pitchFamily="34" charset="0"/>
                <a:ea typeface="Arial" panose="020B0604020202020204" pitchFamily="34" charset="0"/>
              </a:rPr>
              <a:t>5.6 Bibliographie et</a:t>
            </a:r>
            <a:r>
              <a:rPr lang="fr-FR" sz="2800" b="1" kern="0" spc="-15" dirty="0">
                <a:solidFill>
                  <a:srgbClr val="FF0000"/>
                </a:solidFill>
                <a:latin typeface="Arial" panose="020B0604020202020204" pitchFamily="34" charset="0"/>
                <a:ea typeface="Arial" panose="020B0604020202020204" pitchFamily="34" charset="0"/>
              </a:rPr>
              <a:t> </a:t>
            </a:r>
            <a:r>
              <a:rPr lang="fr-FR" sz="2800" b="1" kern="0" dirty="0">
                <a:solidFill>
                  <a:srgbClr val="FF0000"/>
                </a:solidFill>
                <a:latin typeface="Arial" panose="020B0604020202020204" pitchFamily="34" charset="0"/>
                <a:ea typeface="Arial" panose="020B0604020202020204" pitchFamily="34" charset="0"/>
              </a:rPr>
              <a:t>sources</a:t>
            </a:r>
            <a:endParaRPr lang="fr-FR" sz="2800" b="1" kern="0" dirty="0">
              <a:latin typeface="Arial" panose="020B0604020202020204" pitchFamily="34" charset="0"/>
              <a:ea typeface="Arial" panose="020B0604020202020204" pitchFamily="34" charset="0"/>
            </a:endParaRPr>
          </a:p>
        </p:txBody>
      </p:sp>
      <p:sp>
        <p:nvSpPr>
          <p:cNvPr id="5" name="Rectangle 4"/>
          <p:cNvSpPr/>
          <p:nvPr/>
        </p:nvSpPr>
        <p:spPr>
          <a:xfrm>
            <a:off x="7392144" y="3569776"/>
            <a:ext cx="3467616" cy="369332"/>
          </a:xfrm>
          <a:prstGeom prst="rect">
            <a:avLst/>
          </a:prstGeom>
        </p:spPr>
        <p:txBody>
          <a:bodyPr wrap="none">
            <a:spAutoFit/>
          </a:bodyPr>
          <a:lstStyle/>
          <a:p>
            <a:r>
              <a:rPr lang="fr-FR" dirty="0"/>
              <a:t>1 WIRE D. MENESPLIER	2004</a:t>
            </a:r>
          </a:p>
        </p:txBody>
      </p:sp>
      <p:graphicFrame>
        <p:nvGraphicFramePr>
          <p:cNvPr id="6" name="Tableau 5"/>
          <p:cNvGraphicFramePr>
            <a:graphicFrameLocks noGrp="1"/>
          </p:cNvGraphicFramePr>
          <p:nvPr>
            <p:extLst>
              <p:ext uri="{D42A27DB-BD31-4B8C-83A1-F6EECF244321}">
                <p14:modId xmlns:p14="http://schemas.microsoft.com/office/powerpoint/2010/main" val="3563693532"/>
              </p:ext>
            </p:extLst>
          </p:nvPr>
        </p:nvGraphicFramePr>
        <p:xfrm>
          <a:off x="1991544" y="52203"/>
          <a:ext cx="4611159" cy="6791921"/>
        </p:xfrm>
        <a:graphic>
          <a:graphicData uri="http://schemas.openxmlformats.org/drawingml/2006/table">
            <a:tbl>
              <a:tblPr/>
              <a:tblGrid>
                <a:gridCol w="1010218">
                  <a:extLst>
                    <a:ext uri="{9D8B030D-6E8A-4147-A177-3AD203B41FA5}">
                      <a16:colId xmlns:a16="http://schemas.microsoft.com/office/drawing/2014/main" val="3138654808"/>
                    </a:ext>
                  </a:extLst>
                </a:gridCol>
                <a:gridCol w="700635">
                  <a:extLst>
                    <a:ext uri="{9D8B030D-6E8A-4147-A177-3AD203B41FA5}">
                      <a16:colId xmlns:a16="http://schemas.microsoft.com/office/drawing/2014/main" val="1817110604"/>
                    </a:ext>
                  </a:extLst>
                </a:gridCol>
                <a:gridCol w="1010218">
                  <a:extLst>
                    <a:ext uri="{9D8B030D-6E8A-4147-A177-3AD203B41FA5}">
                      <a16:colId xmlns:a16="http://schemas.microsoft.com/office/drawing/2014/main" val="347711131"/>
                    </a:ext>
                  </a:extLst>
                </a:gridCol>
                <a:gridCol w="1890088">
                  <a:extLst>
                    <a:ext uri="{9D8B030D-6E8A-4147-A177-3AD203B41FA5}">
                      <a16:colId xmlns:a16="http://schemas.microsoft.com/office/drawing/2014/main" val="737159808"/>
                    </a:ext>
                  </a:extLst>
                </a:gridCol>
              </a:tblGrid>
              <a:tr h="70818">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Code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iButton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Famille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tc>
                  <a:txBody>
                    <a:bodyPr/>
                    <a:lstStyle/>
                    <a:p>
                      <a:pPr algn="ctr" fontAlgn="ctr"/>
                      <a:r>
                        <a:rPr lang="fr-FR" sz="1400" b="1" i="0" u="none" strike="noStrike" dirty="0">
                          <a:solidFill>
                            <a:srgbClr val="202122"/>
                          </a:solidFill>
                          <a:effectLst/>
                          <a:latin typeface="Calibri" panose="020F0502020204030204" pitchFamily="34" charset="0"/>
                          <a:cs typeface="Calibri" panose="020F0502020204030204" pitchFamily="34" charset="0"/>
                        </a:rPr>
                        <a:t>Description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EAECF0"/>
                    </a:solidFill>
                  </a:tcPr>
                </a:tc>
                <a:extLst>
                  <a:ext uri="{0D108BD9-81ED-4DB2-BD59-A6C34878D82A}">
                    <a16:rowId xmlns:a16="http://schemas.microsoft.com/office/drawing/2014/main" val="625231025"/>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1990A</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Numéro de série 1-Wire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76789141"/>
                  </a:ext>
                </a:extLst>
              </a:tr>
              <a:tr h="399414">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1425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1991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Mémoire (en bloc) à accès protégé par mot de passe (1 153 bits)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601966238"/>
                  </a:ext>
                </a:extLst>
              </a:tr>
              <a:tr h="34275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1994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5"/>
                        </a:rPr>
                        <a:t>Horloge temps-réel, timer et NVRAM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2088136176"/>
                  </a:ext>
                </a:extLst>
              </a:tr>
              <a:tr h="195457">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1F</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Coupleur deux canaux (obsolète le 14/10/2019)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09506144"/>
                  </a:ext>
                </a:extLst>
              </a:tr>
              <a:tr h="147301">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1921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Enregistreur de températures Thermocron</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09416309"/>
                  </a:ext>
                </a:extLst>
              </a:tr>
              <a:tr h="99145">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1822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Thermomètre digital</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738011859"/>
                  </a:ext>
                </a:extLst>
              </a:tr>
              <a:tr h="13880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1973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(4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223081019"/>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2415</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1904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Horloge temps réel (RTC)</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4011200724"/>
                  </a:ext>
                </a:extLst>
              </a:tr>
              <a:tr h="27477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26</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7"/>
                        </a:rPr>
                        <a:t>Capteur de température, convertisseur A/N</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917852105"/>
                  </a:ext>
                </a:extLst>
              </a:tr>
              <a:tr h="27477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2417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27</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6"/>
                        </a:rPr>
                        <a:t>Horloge temps réel avec interrupteur</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356274967"/>
                  </a:ext>
                </a:extLst>
              </a:tr>
              <a:tr h="195457">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18B20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Capteur de température avec résolution ajustable</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82937524"/>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2408</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29</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3"/>
                        </a:rPr>
                        <a:t>Bascule adressable 8 canaux</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3931051274"/>
                  </a:ext>
                </a:extLst>
              </a:tr>
              <a:tr h="206788">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2890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2C</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8"/>
                        </a:rPr>
                        <a:t>Potentiomètre numérique, 1 canal</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143869575"/>
                  </a:ext>
                </a:extLst>
              </a:tr>
              <a:tr h="13880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2D</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sng" strike="noStrike" dirty="0">
                          <a:solidFill>
                            <a:srgbClr val="0563C1"/>
                          </a:solidFill>
                          <a:effectLst/>
                          <a:latin typeface="Calibri" panose="020F0502020204030204" pitchFamily="34" charset="0"/>
                          <a:cs typeface="Calibri" panose="020F0502020204030204" pitchFamily="34" charset="0"/>
                          <a:hlinkClick r:id="rId2"/>
                        </a:rPr>
                        <a:t>EEPROM (1 ko)</a:t>
                      </a:r>
                      <a:endParaRPr lang="fr-FR" sz="1400" b="0" i="0" u="sng" strike="noStrike" dirty="0">
                        <a:solidFill>
                          <a:srgbClr val="0563C1"/>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4246015744"/>
                  </a:ext>
                </a:extLst>
              </a:tr>
              <a:tr h="553172">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2760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 </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30</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Capteur de température, </a:t>
                      </a:r>
                      <a:r>
                        <a:rPr lang="fr-FR" sz="1400" b="0" i="0" u="none" strike="noStrike" dirty="0">
                          <a:solidFill>
                            <a:srgbClr val="0B0080"/>
                          </a:solidFill>
                          <a:effectLst/>
                          <a:latin typeface="Calibri" panose="020F0502020204030204" pitchFamily="34" charset="0"/>
                          <a:cs typeface="Calibri" panose="020F0502020204030204" pitchFamily="34" charset="0"/>
                        </a:rPr>
                        <a:t>courant</a:t>
                      </a:r>
                      <a:r>
                        <a:rPr lang="fr-FR" sz="1400" b="0" i="0" u="none" strike="noStrike" dirty="0">
                          <a:solidFill>
                            <a:srgbClr val="202122"/>
                          </a:solidFill>
                          <a:effectLst/>
                          <a:latin typeface="Calibri" panose="020F0502020204030204" pitchFamily="34" charset="0"/>
                          <a:cs typeface="Calibri" panose="020F0502020204030204" pitchFamily="34" charset="0"/>
                        </a:rPr>
                        <a:t> et </a:t>
                      </a:r>
                      <a:r>
                        <a:rPr lang="fr-FR" sz="1400" b="0" i="0" u="none" strike="noStrike" dirty="0">
                          <a:solidFill>
                            <a:srgbClr val="0B0080"/>
                          </a:solidFill>
                          <a:effectLst/>
                          <a:latin typeface="Calibri" panose="020F0502020204030204" pitchFamily="34" charset="0"/>
                          <a:cs typeface="Calibri" panose="020F0502020204030204" pitchFamily="34" charset="0"/>
                        </a:rPr>
                        <a:t>convertisseur A/N</a:t>
                      </a:r>
                      <a:endParaRPr lang="fr-FR" sz="1400" b="0" i="0" u="none" strike="noStrike" dirty="0">
                        <a:solidFill>
                          <a:srgbClr val="202122"/>
                        </a:solidFill>
                        <a:effectLst/>
                        <a:latin typeface="Calibri" panose="020F0502020204030204" pitchFamily="34" charset="0"/>
                        <a:cs typeface="Calibri" panose="020F0502020204030204" pitchFamily="34" charset="0"/>
                      </a:endParaRP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671811500"/>
                  </a:ext>
                </a:extLst>
              </a:tr>
              <a:tr h="361633">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2432</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202122"/>
                          </a:solidFill>
                          <a:effectLst/>
                          <a:latin typeface="Calibri" panose="020F0502020204030204" pitchFamily="34" charset="0"/>
                          <a:cs typeface="Calibri" panose="020F0502020204030204" pitchFamily="34" charset="0"/>
                        </a:rPr>
                        <a:t>1961S</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r" fontAlgn="ctr"/>
                      <a:r>
                        <a:rPr lang="fr-FR" sz="1400" b="0" i="0" u="none" strike="noStrike" dirty="0">
                          <a:solidFill>
                            <a:srgbClr val="202122"/>
                          </a:solidFill>
                          <a:effectLst/>
                          <a:latin typeface="Calibri" panose="020F0502020204030204" pitchFamily="34" charset="0"/>
                          <a:cs typeface="Calibri" panose="020F0502020204030204" pitchFamily="34" charset="0"/>
                        </a:rPr>
                        <a:t>33</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tc>
                  <a:txBody>
                    <a:bodyPr/>
                    <a:lstStyle/>
                    <a:p>
                      <a:pPr algn="l" fontAlgn="ctr"/>
                      <a:r>
                        <a:rPr lang="fr-FR" sz="1400" b="0" i="0" u="none" strike="noStrike" dirty="0">
                          <a:solidFill>
                            <a:srgbClr val="0B0080"/>
                          </a:solidFill>
                          <a:effectLst/>
                          <a:latin typeface="Calibri" panose="020F0502020204030204" pitchFamily="34" charset="0"/>
                          <a:cs typeface="Calibri" panose="020F0502020204030204" pitchFamily="34" charset="0"/>
                        </a:rPr>
                        <a:t>EEPROM</a:t>
                      </a:r>
                      <a:r>
                        <a:rPr lang="fr-FR" sz="1400" b="0" i="0" u="none" strike="noStrike" dirty="0">
                          <a:solidFill>
                            <a:srgbClr val="202122"/>
                          </a:solidFill>
                          <a:effectLst/>
                          <a:latin typeface="Calibri" panose="020F0502020204030204" pitchFamily="34" charset="0"/>
                          <a:cs typeface="Calibri" panose="020F0502020204030204" pitchFamily="34" charset="0"/>
                        </a:rPr>
                        <a:t> et calcul </a:t>
                      </a:r>
                      <a:r>
                        <a:rPr lang="fr-FR" sz="1400" b="0" i="0" u="none" strike="noStrike" dirty="0">
                          <a:solidFill>
                            <a:srgbClr val="0B0080"/>
                          </a:solidFill>
                          <a:effectLst/>
                          <a:latin typeface="Calibri" panose="020F0502020204030204" pitchFamily="34" charset="0"/>
                          <a:cs typeface="Calibri" panose="020F0502020204030204" pitchFamily="34" charset="0"/>
                        </a:rPr>
                        <a:t>SHA-1</a:t>
                      </a:r>
                    </a:p>
                  </a:txBody>
                  <a:tcPr marL="1843" marR="1843" marT="1843" marB="0" anchor="ctr">
                    <a:lnL w="12700" cap="flat" cmpd="sng" algn="ctr">
                      <a:solidFill>
                        <a:srgbClr val="A2A9B1"/>
                      </a:solidFill>
                      <a:prstDash val="solid"/>
                      <a:round/>
                      <a:headEnd type="none" w="med" len="med"/>
                      <a:tailEnd type="none" w="med" len="med"/>
                    </a:lnL>
                    <a:lnR w="12700" cap="flat" cmpd="sng" algn="ctr">
                      <a:solidFill>
                        <a:srgbClr val="A2A9B1"/>
                      </a:solidFill>
                      <a:prstDash val="solid"/>
                      <a:round/>
                      <a:headEnd type="none" w="med" len="med"/>
                      <a:tailEnd type="none" w="med" len="med"/>
                    </a:lnR>
                    <a:lnT w="12700" cap="flat" cmpd="sng" algn="ctr">
                      <a:solidFill>
                        <a:srgbClr val="A2A9B1"/>
                      </a:solidFill>
                      <a:prstDash val="solid"/>
                      <a:round/>
                      <a:headEnd type="none" w="med" len="med"/>
                      <a:tailEnd type="none" w="med" len="med"/>
                    </a:lnT>
                    <a:lnB w="12700" cap="flat" cmpd="sng" algn="ctr">
                      <a:solidFill>
                        <a:srgbClr val="A2A9B1"/>
                      </a:solidFill>
                      <a:prstDash val="solid"/>
                      <a:round/>
                      <a:headEnd type="none" w="med" len="med"/>
                      <a:tailEnd type="none" w="med" len="med"/>
                    </a:lnB>
                    <a:solidFill>
                      <a:srgbClr val="F2F2F2"/>
                    </a:solidFill>
                  </a:tcPr>
                </a:tc>
                <a:extLst>
                  <a:ext uri="{0D108BD9-81ED-4DB2-BD59-A6C34878D82A}">
                    <a16:rowId xmlns:a16="http://schemas.microsoft.com/office/drawing/2014/main" val="1188622941"/>
                  </a:ext>
                </a:extLst>
              </a:tr>
            </a:tbl>
          </a:graphicData>
        </a:graphic>
      </p:graphicFrame>
    </p:spTree>
    <p:extLst>
      <p:ext uri="{BB962C8B-B14F-4D97-AF65-F5344CB8AC3E}">
        <p14:creationId xmlns:p14="http://schemas.microsoft.com/office/powerpoint/2010/main" val="191721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4171F91-5C54-0B46-9DFB-5D9DE315FB10}"/>
              </a:ext>
            </a:extLst>
          </p:cNvPr>
          <p:cNvSpPr/>
          <p:nvPr/>
        </p:nvSpPr>
        <p:spPr>
          <a:xfrm>
            <a:off x="356938" y="332656"/>
            <a:ext cx="5617692" cy="769441"/>
          </a:xfrm>
          <a:prstGeom prst="rect">
            <a:avLst/>
          </a:prstGeom>
        </p:spPr>
        <p:txBody>
          <a:bodyPr wrap="none">
            <a:spAutoFit/>
          </a:bodyPr>
          <a:lstStyle/>
          <a:p>
            <a:r>
              <a:rPr lang="fr-FR" b="1" dirty="0">
                <a:solidFill>
                  <a:srgbClr val="FF0000"/>
                </a:solidFill>
              </a:rPr>
              <a:t>FISA S3E A4 Réseaux de TERRAINS/BUS 1 WIRE/</a:t>
            </a:r>
          </a:p>
          <a:p>
            <a:endParaRPr lang="fr-FR" sz="800" b="1" dirty="0">
              <a:solidFill>
                <a:srgbClr val="FF0000"/>
              </a:solidFill>
            </a:endParaRPr>
          </a:p>
          <a:p>
            <a:r>
              <a:rPr lang="fr-FR" b="1" dirty="0">
                <a:solidFill>
                  <a:srgbClr val="FF0000"/>
                </a:solidFill>
              </a:rPr>
              <a:t>5.7 Travaux pratiques sur mallette	</a:t>
            </a:r>
          </a:p>
        </p:txBody>
      </p:sp>
      <p:sp>
        <p:nvSpPr>
          <p:cNvPr id="5" name="Espace réservé du numéro de diapositive 2">
            <a:extLst>
              <a:ext uri="{FF2B5EF4-FFF2-40B4-BE49-F238E27FC236}">
                <a16:creationId xmlns:a16="http://schemas.microsoft.com/office/drawing/2014/main" id="{135F037B-921B-FB44-95DC-978A90C73213}"/>
              </a:ext>
            </a:extLst>
          </p:cNvPr>
          <p:cNvSpPr txBox="1">
            <a:spLocks/>
          </p:cNvSpPr>
          <p:nvPr/>
        </p:nvSpPr>
        <p:spPr>
          <a:xfrm>
            <a:off x="4724400" y="6283670"/>
            <a:ext cx="2743200" cy="330200"/>
          </a:xfrm>
          <a:prstGeom prst="rect">
            <a:avLst/>
          </a:prstGeom>
        </p:spPr>
        <p:txBody>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57235EC-159A-4C7E-A680-7883DF5088C2}" type="slidenum">
              <a:rPr lang="fr-FR" sz="800" smtClean="0"/>
              <a:pPr algn="ctr"/>
              <a:t>95</a:t>
            </a:fld>
            <a:endParaRPr lang="fr-FR" dirty="0"/>
          </a:p>
        </p:txBody>
      </p:sp>
      <p:sp>
        <p:nvSpPr>
          <p:cNvPr id="6" name="Espace réservé du contenu 2">
            <a:extLst>
              <a:ext uri="{FF2B5EF4-FFF2-40B4-BE49-F238E27FC236}">
                <a16:creationId xmlns:a16="http://schemas.microsoft.com/office/drawing/2014/main" id="{9CB55ED3-B859-E446-B14A-41EC542372F8}"/>
              </a:ext>
            </a:extLst>
          </p:cNvPr>
          <p:cNvSpPr txBox="1">
            <a:spLocks/>
          </p:cNvSpPr>
          <p:nvPr/>
        </p:nvSpPr>
        <p:spPr>
          <a:xfrm>
            <a:off x="479376" y="1484784"/>
            <a:ext cx="5472608" cy="4248472"/>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Roboto Lt" pitchFamily="2" charset="0"/>
              <a:buNone/>
            </a:pPr>
            <a:endParaRPr lang="fr-FR" sz="1000" b="1" dirty="0"/>
          </a:p>
          <a:p>
            <a:r>
              <a:rPr lang="fr-FR" sz="1000" b="1" dirty="0">
                <a:solidFill>
                  <a:schemeClr val="tx1"/>
                </a:solidFill>
              </a:rPr>
              <a:t>Gestion d’un composant DALLAS 1 WIRE DS18B20</a:t>
            </a:r>
          </a:p>
          <a:p>
            <a:endParaRPr lang="fr-FR" sz="1000" dirty="0">
              <a:solidFill>
                <a:schemeClr val="tx1"/>
              </a:solidFill>
            </a:endParaRPr>
          </a:p>
          <a:p>
            <a:r>
              <a:rPr lang="fr-FR" sz="1000" b="1" dirty="0">
                <a:solidFill>
                  <a:schemeClr val="tx1"/>
                </a:solidFill>
              </a:rPr>
              <a:t>Objectifs du TP : </a:t>
            </a:r>
          </a:p>
          <a:p>
            <a:r>
              <a:rPr lang="fr-FR" sz="1000" dirty="0"/>
              <a:t>Concevoir un driver 1 WIRE</a:t>
            </a:r>
          </a:p>
          <a:p>
            <a:r>
              <a:rPr lang="fr-FR" sz="1000" b="1" dirty="0">
                <a:solidFill>
                  <a:schemeClr val="tx1"/>
                </a:solidFill>
              </a:rPr>
              <a:t>Matériel utilisé : </a:t>
            </a:r>
          </a:p>
          <a:p>
            <a:r>
              <a:rPr lang="fr-FR" sz="1000" dirty="0"/>
              <a:t>- Malette Modèle : MDET  Bus &amp;Réseaux Kits de formation pour l’apprentissage des bus de communication</a:t>
            </a:r>
          </a:p>
          <a:p>
            <a:r>
              <a:rPr lang="fr-FR" sz="1000" dirty="0"/>
              <a:t>- Un PC équipé du logiciel MPLABX</a:t>
            </a:r>
          </a:p>
          <a:p>
            <a:r>
              <a:rPr lang="fr-FR" sz="1000" dirty="0"/>
              <a:t>- Un oscilloscope numérique</a:t>
            </a:r>
          </a:p>
          <a:p>
            <a:r>
              <a:rPr lang="fr-FR" sz="1000" dirty="0"/>
              <a:t>- Un analyseur logique</a:t>
            </a:r>
          </a:p>
          <a:p>
            <a:r>
              <a:rPr lang="fr-FR" sz="1000" dirty="0"/>
              <a:t>- Documentation</a:t>
            </a:r>
          </a:p>
          <a:p>
            <a:pPr marL="0" indent="0">
              <a:buFont typeface="Roboto Lt" pitchFamily="2" charset="0"/>
              <a:buNone/>
            </a:pPr>
            <a:endParaRPr lang="fr-FR" sz="1000" dirty="0">
              <a:latin typeface="Calibri" pitchFamily="34" charset="0"/>
            </a:endParaRPr>
          </a:p>
        </p:txBody>
      </p:sp>
      <p:sp>
        <p:nvSpPr>
          <p:cNvPr id="7" name="Espace réservé du contenu 2">
            <a:extLst>
              <a:ext uri="{FF2B5EF4-FFF2-40B4-BE49-F238E27FC236}">
                <a16:creationId xmlns:a16="http://schemas.microsoft.com/office/drawing/2014/main" id="{BFCA8FDA-2196-7A46-B7D0-2162BF7A630F}"/>
              </a:ext>
            </a:extLst>
          </p:cNvPr>
          <p:cNvSpPr txBox="1">
            <a:spLocks/>
          </p:cNvSpPr>
          <p:nvPr/>
        </p:nvSpPr>
        <p:spPr>
          <a:xfrm>
            <a:off x="6096000" y="548680"/>
            <a:ext cx="5616622" cy="5700065"/>
          </a:xfrm>
          <a:prstGeom prst="rect">
            <a:avLst/>
          </a:prstGeom>
        </p:spPr>
        <p:txBody>
          <a:bodyPr>
            <a:normAutofit/>
          </a:bodyPr>
          <a:lstStyle>
            <a:lvl1pPr marL="88900" indent="-88900" algn="l" defTabSz="914400" rtl="0" eaLnBrk="1" latinLnBrk="0" hangingPunct="1">
              <a:lnSpc>
                <a:spcPct val="100000"/>
              </a:lnSpc>
              <a:spcBef>
                <a:spcPts val="1000"/>
              </a:spcBef>
              <a:buFont typeface="Roboto Lt" pitchFamily="2" charset="0"/>
              <a:buChar char=" "/>
              <a:defRPr sz="1800" b="0" kern="1200" cap="none" baseline="0">
                <a:solidFill>
                  <a:schemeClr val="accent1"/>
                </a:solidFill>
                <a:latin typeface="+mn-lt"/>
                <a:ea typeface="+mn-ea"/>
                <a:cs typeface="+mn-cs"/>
              </a:defRPr>
            </a:lvl1pPr>
            <a:lvl2pPr marL="450850" indent="-169863" algn="l" defTabSz="914400" rtl="0" eaLnBrk="1" latinLnBrk="0" hangingPunct="1">
              <a:lnSpc>
                <a:spcPct val="100000"/>
              </a:lnSpc>
              <a:spcBef>
                <a:spcPts val="500"/>
              </a:spcBef>
              <a:buClr>
                <a:schemeClr val="tx1"/>
              </a:buClr>
              <a:buFont typeface="Arial" panose="020B0604020202020204" pitchFamily="34" charset="0"/>
              <a:buChar char="•"/>
              <a:tabLst/>
              <a:defRPr sz="1600" kern="1200">
                <a:solidFill>
                  <a:schemeClr val="tx1"/>
                </a:solidFill>
                <a:latin typeface="+mn-lt"/>
                <a:ea typeface="+mn-ea"/>
                <a:cs typeface="+mn-cs"/>
              </a:defRPr>
            </a:lvl2pPr>
            <a:lvl3pPr marL="717550" indent="-165100" algn="l" defTabSz="914400" rtl="0" eaLnBrk="1" latinLnBrk="0" hangingPunct="1">
              <a:lnSpc>
                <a:spcPct val="100000"/>
              </a:lnSpc>
              <a:spcBef>
                <a:spcPts val="500"/>
              </a:spcBef>
              <a:buClr>
                <a:schemeClr val="accent4"/>
              </a:buClr>
              <a:buFont typeface="Roboto Black" panose="02000000000000000000" pitchFamily="2" charset="0"/>
              <a:buChar char="–"/>
              <a:defRPr sz="1400" kern="1200">
                <a:solidFill>
                  <a:schemeClr val="tx1"/>
                </a:solidFill>
                <a:latin typeface="+mn-lt"/>
                <a:ea typeface="+mn-ea"/>
                <a:cs typeface="+mn-cs"/>
              </a:defRPr>
            </a:lvl3pPr>
            <a:lvl4pPr marL="1079500" indent="-15240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4pPr>
            <a:lvl5pPr marL="1435100" indent="-146050" algn="l" defTabSz="914400" rtl="0" eaLnBrk="1" latinLnBrk="0" hangingPunct="1">
              <a:lnSpc>
                <a:spcPct val="100000"/>
              </a:lnSpc>
              <a:spcBef>
                <a:spcPts val="500"/>
              </a:spcBef>
              <a:buClr>
                <a:schemeClr val="accent4"/>
              </a:buClr>
              <a:buFont typeface="Roboto Black" panose="02000000000000000000" pitchFamily="2"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r-FR" sz="1600" b="1" dirty="0">
                <a:solidFill>
                  <a:schemeClr val="tx1"/>
                </a:solidFill>
              </a:rPr>
              <a:t>Expérimentation : </a:t>
            </a:r>
          </a:p>
          <a:p>
            <a:pPr marL="0" indent="0">
              <a:buFont typeface="Roboto Lt" pitchFamily="2" charset="0"/>
              <a:buNone/>
            </a:pPr>
            <a:r>
              <a:rPr lang="fr-FR" sz="1000" dirty="0"/>
              <a:t>Concevoir une application en C bas niveau qui permet : la gestion du capteur de température, </a:t>
            </a:r>
          </a:p>
          <a:p>
            <a:pPr>
              <a:buFontTx/>
              <a:buChar char="-"/>
            </a:pPr>
            <a:r>
              <a:rPr lang="fr-FR" sz="1000" dirty="0"/>
              <a:t>Encoder les sous programmes suivant :</a:t>
            </a:r>
          </a:p>
          <a:p>
            <a:pPr>
              <a:buFontTx/>
              <a:buChar char="-"/>
            </a:pPr>
            <a:endParaRPr lang="fr-FR" sz="1000" dirty="0"/>
          </a:p>
          <a:p>
            <a:pPr>
              <a:buFontTx/>
              <a:buChar char="-"/>
            </a:pPr>
            <a:r>
              <a:rPr lang="fr-FR" sz="1400" dirty="0"/>
              <a:t>-char  Lecture 1 WIRE (unsigned  char *VAL, char * Dest);</a:t>
            </a:r>
          </a:p>
          <a:p>
            <a:pPr lvl="1">
              <a:buFont typeface="Wingdings" panose="05000000000000000000" pitchFamily="2" charset="2"/>
              <a:buChar char="Ø"/>
            </a:pPr>
            <a:r>
              <a:rPr lang="fr-FR" sz="1300" dirty="0"/>
              <a:t> VAL pointeur sur la chaine de caractère lue</a:t>
            </a:r>
          </a:p>
          <a:p>
            <a:pPr lvl="1">
              <a:buFont typeface="Wingdings" panose="05000000000000000000" pitchFamily="2" charset="2"/>
              <a:buChar char="Ø"/>
            </a:pPr>
            <a:r>
              <a:rPr lang="fr-FR" sz="1300" dirty="0"/>
              <a:t> Dest Périphérique de destination</a:t>
            </a:r>
          </a:p>
          <a:p>
            <a:pPr lvl="1">
              <a:buFont typeface="Wingdings" panose="05000000000000000000" pitchFamily="2" charset="2"/>
              <a:buChar char="Ø"/>
            </a:pPr>
            <a:r>
              <a:rPr lang="fr-FR" sz="1300" dirty="0"/>
              <a:t>Retour 0 lecture OK, 0xFF Erreur</a:t>
            </a:r>
          </a:p>
          <a:p>
            <a:pPr>
              <a:buFontTx/>
              <a:buChar char="-"/>
            </a:pPr>
            <a:endParaRPr lang="fr-FR" sz="1400" dirty="0"/>
          </a:p>
          <a:p>
            <a:pPr>
              <a:buFontTx/>
              <a:buChar char="-"/>
            </a:pPr>
            <a:r>
              <a:rPr lang="fr-FR" sz="1400" dirty="0"/>
              <a:t>-char  Ecriture 1 WIRE (unsigned  char VAL, char * Dest);</a:t>
            </a:r>
          </a:p>
          <a:p>
            <a:pPr lvl="1">
              <a:buFont typeface="Wingdings" panose="05000000000000000000" pitchFamily="2" charset="2"/>
              <a:buChar char="Ø"/>
            </a:pPr>
            <a:r>
              <a:rPr lang="fr-FR" sz="1300" dirty="0"/>
              <a:t> VAL valeur à écrire,</a:t>
            </a:r>
          </a:p>
          <a:p>
            <a:pPr lvl="1">
              <a:buFont typeface="Wingdings" panose="05000000000000000000" pitchFamily="2" charset="2"/>
              <a:buChar char="Ø"/>
            </a:pPr>
            <a:r>
              <a:rPr lang="fr-FR" sz="1300" dirty="0"/>
              <a:t> Dest Périphérique de destination</a:t>
            </a:r>
          </a:p>
          <a:p>
            <a:pPr>
              <a:buFontTx/>
              <a:buChar char="-"/>
            </a:pPr>
            <a:r>
              <a:rPr lang="fr-FR" sz="1400" dirty="0"/>
              <a:t> Char CRC ( char * trame1wire)</a:t>
            </a:r>
          </a:p>
          <a:p>
            <a:pPr lvl="1">
              <a:buFont typeface="Wingdings" panose="05000000000000000000" pitchFamily="2" charset="2"/>
              <a:buChar char="Ø"/>
            </a:pPr>
            <a:r>
              <a:rPr lang="fr-FR" sz="1300" dirty="0"/>
              <a:t>Retourne le CRC du message</a:t>
            </a:r>
          </a:p>
          <a:p>
            <a:pPr marL="280987" lvl="1" indent="0">
              <a:buNone/>
            </a:pPr>
            <a:endParaRPr lang="fr-FR" sz="1300" dirty="0"/>
          </a:p>
          <a:p>
            <a:pPr marL="0" indent="0">
              <a:buNone/>
            </a:pPr>
            <a:r>
              <a:rPr lang="fr-FR" sz="1400" dirty="0"/>
              <a:t> void Température (char x, char y, char * dest)</a:t>
            </a:r>
          </a:p>
          <a:p>
            <a:pPr marL="0" indent="0">
              <a:buNone/>
            </a:pPr>
            <a:endParaRPr lang="fr-FR" sz="1000" dirty="0"/>
          </a:p>
          <a:p>
            <a:pPr marL="0" indent="0">
              <a:buFont typeface="Roboto Lt" pitchFamily="2" charset="0"/>
              <a:buNone/>
            </a:pPr>
            <a:r>
              <a:rPr lang="fr-FR" sz="1000" dirty="0"/>
              <a:t>Affiche à l’écran toute les 30 s la valeur de température lue à l’emplacement x,y..</a:t>
            </a:r>
          </a:p>
          <a:p>
            <a:pPr marL="0" indent="0">
              <a:buFont typeface="Roboto Lt" pitchFamily="2" charset="0"/>
              <a:buNone/>
            </a:pPr>
            <a:endParaRPr lang="fr-FR" sz="1000" dirty="0">
              <a:latin typeface="Calibri" pitchFamily="34" charset="0"/>
            </a:endParaRPr>
          </a:p>
          <a:p>
            <a:pPr marL="0" indent="0">
              <a:buFont typeface="Roboto Lt" pitchFamily="2" charset="0"/>
              <a:buNone/>
            </a:pPr>
            <a:endParaRPr lang="fr-FR" sz="1000" dirty="0">
              <a:latin typeface="Calibri" pitchFamily="34" charset="0"/>
            </a:endParaRPr>
          </a:p>
        </p:txBody>
      </p:sp>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16126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DS 18B20</a:t>
            </a: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pic>
        <p:nvPicPr>
          <p:cNvPr id="6" name="Image 5"/>
          <p:cNvPicPr>
            <a:picLocks noChangeAspect="1"/>
          </p:cNvPicPr>
          <p:nvPr/>
        </p:nvPicPr>
        <p:blipFill>
          <a:blip r:embed="rId2"/>
          <a:stretch>
            <a:fillRect/>
          </a:stretch>
        </p:blipFill>
        <p:spPr>
          <a:xfrm>
            <a:off x="2855640" y="316099"/>
            <a:ext cx="8763000" cy="1657350"/>
          </a:xfrm>
          <a:prstGeom prst="rect">
            <a:avLst/>
          </a:prstGeom>
        </p:spPr>
      </p:pic>
      <p:pic>
        <p:nvPicPr>
          <p:cNvPr id="7" name="Image 6"/>
          <p:cNvPicPr>
            <a:picLocks noChangeAspect="1"/>
          </p:cNvPicPr>
          <p:nvPr/>
        </p:nvPicPr>
        <p:blipFill>
          <a:blip r:embed="rId3"/>
          <a:stretch>
            <a:fillRect/>
          </a:stretch>
        </p:blipFill>
        <p:spPr>
          <a:xfrm>
            <a:off x="839416" y="2130631"/>
            <a:ext cx="3845060" cy="39474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 7"/>
          <p:cNvPicPr>
            <a:picLocks noChangeAspect="1"/>
          </p:cNvPicPr>
          <p:nvPr/>
        </p:nvPicPr>
        <p:blipFill>
          <a:blip r:embed="rId4"/>
          <a:stretch>
            <a:fillRect/>
          </a:stretch>
        </p:blipFill>
        <p:spPr>
          <a:xfrm>
            <a:off x="6132800" y="2130630"/>
            <a:ext cx="3715458" cy="4135577"/>
          </a:xfrm>
          <a:prstGeom prst="rect">
            <a:avLst/>
          </a:prstGeom>
        </p:spPr>
      </p:pic>
    </p:spTree>
    <p:extLst>
      <p:ext uri="{BB962C8B-B14F-4D97-AF65-F5344CB8AC3E}">
        <p14:creationId xmlns:p14="http://schemas.microsoft.com/office/powerpoint/2010/main" val="3203926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35360" y="908720"/>
            <a:ext cx="11665296" cy="3629199"/>
          </a:xfrm>
          <a:prstGeom prst="rect">
            <a:avLst/>
          </a:prstGeom>
        </p:spPr>
        <p:txBody>
          <a:bodyPr wrap="square">
            <a:spAutoFit/>
          </a:bodyPr>
          <a:lstStyle/>
          <a:p>
            <a:pPr marL="18415">
              <a:spcBef>
                <a:spcPts val="370"/>
              </a:spcBef>
              <a:spcAft>
                <a:spcPts val="0"/>
              </a:spcAft>
            </a:pPr>
            <a:r>
              <a:rPr lang="fr-FR" sz="1400" b="1" u="heavy" kern="0"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CAPTEUR de TEMPERATURE DS 18B20</a:t>
            </a:r>
            <a:endParaRPr lang="fr-FR" sz="1400" b="1" u="sng" kern="0"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endParaRPr>
          </a:p>
          <a:p>
            <a:pPr marL="250190" marR="231140" algn="just">
              <a:spcBef>
                <a:spcPts val="1390"/>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Ces circuits possèdent un code unique sur 64 bits comme tous les circuits 1 WIRE.</a:t>
            </a:r>
          </a:p>
          <a:p>
            <a:pPr marL="250190" marR="232410" algn="just">
              <a:spcBef>
                <a:spcPts val="5"/>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Le code famille est 0x28, suivi de 6 octets propre au circuit et d'un octet de</a:t>
            </a:r>
            <a:r>
              <a:rPr lang="fr-FR" sz="1400" spc="-1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CRC.</a:t>
            </a:r>
          </a:p>
          <a:p>
            <a:pPr marL="250190" marR="231775"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La détection de présence de ce circuit se fait en envoyant le pulse de Reset, qui est un état bas pendant au moins 480</a:t>
            </a:r>
            <a:r>
              <a:rPr lang="fr-FR" sz="1400" spc="-2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µs.</a:t>
            </a:r>
          </a:p>
          <a:p>
            <a:pPr marL="249555" marR="231775" algn="just">
              <a:spcAft>
                <a:spcPts val="0"/>
              </a:spcAft>
            </a:pPr>
            <a:r>
              <a:rPr lang="fr-FR" sz="1400" b="1" i="1" dirty="0">
                <a:latin typeface="Calibri" panose="020F0502020204030204" pitchFamily="34" charset="0"/>
                <a:ea typeface="Comic Sans MS" panose="030F0702030302020204" pitchFamily="66" charset="0"/>
                <a:cs typeface="Calibri" panose="020F0502020204030204" pitchFamily="34" charset="0"/>
              </a:rPr>
              <a:t>Quand un circuit DS 18B20 est présent sur le bus il le signale en maintenant le bus à l'état bas pendant 60 à 240</a:t>
            </a:r>
            <a:r>
              <a:rPr lang="fr-FR" sz="1400" b="1" i="1" spc="-15" dirty="0">
                <a:latin typeface="Calibri" panose="020F0502020204030204" pitchFamily="34" charset="0"/>
                <a:ea typeface="Comic Sans MS" panose="030F0702030302020204" pitchFamily="66" charset="0"/>
                <a:cs typeface="Calibri" panose="020F0502020204030204" pitchFamily="34" charset="0"/>
              </a:rPr>
              <a:t> µs.</a:t>
            </a:r>
            <a:endParaRPr lang="fr-FR" sz="1400" b="1" i="1" dirty="0">
              <a:latin typeface="Calibri" panose="020F0502020204030204" pitchFamily="34" charset="0"/>
              <a:ea typeface="Comic Sans MS" panose="030F0702030302020204" pitchFamily="66" charset="0"/>
              <a:cs typeface="Calibri" panose="020F0502020204030204" pitchFamily="34" charset="0"/>
            </a:endParaRPr>
          </a:p>
          <a:p>
            <a:pPr marL="250190" marR="22987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Toute transaction avec un tel circuit doit démarrer par un pulse de Reset suivi de l'envoi d'un commande ROM. On pourra après envoyer une commande de fonction propre à ce type de circuit.</a:t>
            </a:r>
          </a:p>
          <a:p>
            <a:pPr marL="250190" marR="22860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Si le circuit est seul sur le bus 1 Wire, la commande ROM peut être l'appel général SKIP ROM = 0xCC. Si ce n'est pas le cas, il faudra connaître les 64 bits propre du circuit que l'on veut atteindre et utiliser la commande MATCH ROM = 0x55 suivi des 8 octets du</a:t>
            </a:r>
            <a:r>
              <a:rPr lang="fr-FR" sz="1400" spc="-45"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code.</a:t>
            </a:r>
          </a:p>
          <a:p>
            <a:pPr marL="250190" marR="231140" algn="just">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Une recherche préalable des 8 octets de code sera faite par la  commande READ ROM = 0x33 si le circuit est seul ou bien par SEARCH ROM = 0xF0 s'il y a plusieurs circuits sur le</a:t>
            </a:r>
            <a:r>
              <a:rPr lang="fr-FR" sz="1400" spc="-20"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bus.</a:t>
            </a:r>
          </a:p>
          <a:p>
            <a:pPr marL="250190" algn="just">
              <a:spcBef>
                <a:spcPts val="1395"/>
              </a:spcBef>
              <a:spcAft>
                <a:spcPts val="0"/>
              </a:spcAft>
            </a:pPr>
            <a:r>
              <a:rPr lang="fr-FR" sz="1400" b="1" u="heavy"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MEMOIRE INTERNE</a:t>
            </a:r>
            <a:r>
              <a:rPr lang="fr-FR" sz="1400" b="1"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rPr>
              <a:t>:</a:t>
            </a:r>
            <a:endParaRPr lang="fr-FR" sz="1400" b="1" u="sng" dirty="0">
              <a:uFill>
                <a:solidFill>
                  <a:srgbClr val="000000"/>
                </a:solidFill>
              </a:uFill>
              <a:latin typeface="Calibri" panose="020F0502020204030204" pitchFamily="34" charset="0"/>
              <a:ea typeface="Comic Sans MS" panose="030F0702030302020204" pitchFamily="66" charset="0"/>
              <a:cs typeface="Calibri" panose="020F0502020204030204" pitchFamily="34" charset="0"/>
            </a:endParaRPr>
          </a:p>
          <a:p>
            <a:pPr marL="250190" marR="231140" algn="just">
              <a:spcBef>
                <a:spcPts val="1390"/>
              </a:spcBef>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Elle est constituée d’une zone RAM de 9 octets et d’une zone EEPROM non volatile de 3</a:t>
            </a:r>
            <a:r>
              <a:rPr lang="fr-FR" sz="1400" spc="-5" dirty="0">
                <a:latin typeface="Calibri" panose="020F0502020204030204" pitchFamily="34" charset="0"/>
                <a:ea typeface="Comic Sans MS" panose="030F0702030302020204" pitchFamily="66" charset="0"/>
                <a:cs typeface="Calibri" panose="020F0502020204030204" pitchFamily="34" charset="0"/>
              </a:rPr>
              <a:t> </a:t>
            </a:r>
            <a:r>
              <a:rPr lang="fr-FR" sz="1400" dirty="0">
                <a:latin typeface="Calibri" panose="020F0502020204030204" pitchFamily="34" charset="0"/>
                <a:ea typeface="Comic Sans MS" panose="030F0702030302020204" pitchFamily="66" charset="0"/>
                <a:cs typeface="Calibri" panose="020F0502020204030204" pitchFamily="34" charset="0"/>
              </a:rPr>
              <a:t>octets.</a:t>
            </a:r>
          </a:p>
          <a:p>
            <a:pPr>
              <a:spcBef>
                <a:spcPts val="50"/>
              </a:spcBef>
              <a:spcAft>
                <a:spcPts val="0"/>
              </a:spcAft>
            </a:pPr>
            <a:r>
              <a:rPr lang="fr-FR" sz="1200" dirty="0">
                <a:latin typeface="Comic Sans MS" panose="030F0702030302020204" pitchFamily="66" charset="0"/>
                <a:ea typeface="Comic Sans MS" panose="030F0702030302020204" pitchFamily="66" charset="0"/>
                <a:cs typeface="Comic Sans MS" panose="030F0702030302020204" pitchFamily="66" charset="0"/>
              </a:rPr>
              <a:t> </a:t>
            </a:r>
            <a:endParaRPr lang="fr-FR" sz="1400" dirty="0">
              <a:latin typeface="Comic Sans MS" panose="030F0702030302020204" pitchFamily="66" charset="0"/>
              <a:ea typeface="Comic Sans MS" panose="030F0702030302020204" pitchFamily="66" charset="0"/>
              <a:cs typeface="Comic Sans MS" panose="030F0702030302020204" pitchFamily="66" charset="0"/>
            </a:endParaRPr>
          </a:p>
        </p:txBody>
      </p:sp>
      <p:pic>
        <p:nvPicPr>
          <p:cNvPr id="12" name="Image 11"/>
          <p:cNvPicPr>
            <a:picLocks noChangeAspect="1"/>
          </p:cNvPicPr>
          <p:nvPr/>
        </p:nvPicPr>
        <p:blipFill>
          <a:blip r:embed="rId2"/>
          <a:stretch>
            <a:fillRect/>
          </a:stretch>
        </p:blipFill>
        <p:spPr>
          <a:xfrm>
            <a:off x="3935760" y="4581128"/>
            <a:ext cx="5114925" cy="21812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Espace réservé du pied de page 1"/>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1209275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5360" y="37073"/>
            <a:ext cx="11593288" cy="1384995"/>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OCTET 1 et 2: TEMPERATURE LSB et MSB</a:t>
            </a:r>
          </a:p>
          <a:p>
            <a:r>
              <a:rPr lang="fr-FR" sz="1400" dirty="0">
                <a:latin typeface="Calibri" panose="020F0502020204030204" pitchFamily="34" charset="0"/>
                <a:cs typeface="Calibri" panose="020F0502020204030204" pitchFamily="34" charset="0"/>
              </a:rPr>
              <a:t>La température est donnée sur 16 bits en complément à 2 entre –55 °C et+ 125 °C.</a:t>
            </a:r>
          </a:p>
          <a:p>
            <a:r>
              <a:rPr lang="fr-FR" sz="1400" dirty="0">
                <a:latin typeface="Calibri" panose="020F0502020204030204" pitchFamily="34" charset="0"/>
                <a:cs typeface="Calibri" panose="020F0502020204030204" pitchFamily="34" charset="0"/>
              </a:rPr>
              <a:t>S = Signe de la température. Ce bit est à "1" si elle est négative et à "0" si elle est positive.</a:t>
            </a:r>
          </a:p>
          <a:p>
            <a:r>
              <a:rPr lang="fr-FR" sz="1400" dirty="0">
                <a:latin typeface="Calibri" panose="020F0502020204030204" pitchFamily="34" charset="0"/>
                <a:cs typeface="Calibri" panose="020F0502020204030204" pitchFamily="34" charset="0"/>
              </a:rPr>
              <a:t>Si le signe est positif (bit S=0) la valeur absolue de la température sera donnée par les bits significatifs de LSB et MSB .</a:t>
            </a:r>
          </a:p>
          <a:p>
            <a:r>
              <a:rPr lang="fr-FR" sz="1400" dirty="0">
                <a:latin typeface="Calibri" panose="020F0502020204030204" pitchFamily="34" charset="0"/>
                <a:cs typeface="Calibri" panose="020F0502020204030204" pitchFamily="34" charset="0"/>
              </a:rPr>
              <a:t>Par contre si la température est négative ( bit S=1), la valeur absolue sera obtenue en complémentant la valeur des bits significatifs de LSB et MSB et en ajoutant 1 au résultat.</a:t>
            </a:r>
          </a:p>
        </p:txBody>
      </p:sp>
      <p:pic>
        <p:nvPicPr>
          <p:cNvPr id="3" name="Image 2"/>
          <p:cNvPicPr>
            <a:picLocks noChangeAspect="1"/>
          </p:cNvPicPr>
          <p:nvPr/>
        </p:nvPicPr>
        <p:blipFill>
          <a:blip r:embed="rId2"/>
          <a:stretch>
            <a:fillRect/>
          </a:stretch>
        </p:blipFill>
        <p:spPr>
          <a:xfrm>
            <a:off x="2351584" y="1556792"/>
            <a:ext cx="4824536" cy="1648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479376" y="3573016"/>
            <a:ext cx="4446602" cy="369332"/>
          </a:xfrm>
          <a:prstGeom prst="rect">
            <a:avLst/>
          </a:prstGeom>
        </p:spPr>
        <p:txBody>
          <a:bodyPr wrap="none">
            <a:spAutoFit/>
          </a:bodyPr>
          <a:lstStyle/>
          <a:p>
            <a:r>
              <a:rPr lang="fr-FR" dirty="0"/>
              <a:t>OCTET 5: Registre de CONFIGURATION</a:t>
            </a:r>
          </a:p>
        </p:txBody>
      </p:sp>
      <p:pic>
        <p:nvPicPr>
          <p:cNvPr id="5" name="Image 4"/>
          <p:cNvPicPr>
            <a:picLocks noChangeAspect="1"/>
          </p:cNvPicPr>
          <p:nvPr/>
        </p:nvPicPr>
        <p:blipFill>
          <a:blip r:embed="rId3"/>
          <a:stretch>
            <a:fillRect/>
          </a:stretch>
        </p:blipFill>
        <p:spPr>
          <a:xfrm>
            <a:off x="2325653" y="4077072"/>
            <a:ext cx="5200650" cy="7810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191344" y="5040712"/>
            <a:ext cx="11521280" cy="307777"/>
          </a:xfrm>
          <a:prstGeom prst="rect">
            <a:avLst/>
          </a:prstGeom>
        </p:spPr>
        <p:txBody>
          <a:bodyPr wrap="square">
            <a:spAutoFit/>
          </a:bodyPr>
          <a:lstStyle/>
          <a:p>
            <a:pPr marL="250190">
              <a:spcAft>
                <a:spcPts val="0"/>
              </a:spcAft>
            </a:pPr>
            <a:r>
              <a:rPr lang="fr-FR" sz="1400" dirty="0">
                <a:latin typeface="Calibri" panose="020F0502020204030204" pitchFamily="34" charset="0"/>
                <a:ea typeface="Comic Sans MS" panose="030F0702030302020204" pitchFamily="66" charset="0"/>
                <a:cs typeface="Calibri" panose="020F0502020204030204" pitchFamily="34" charset="0"/>
              </a:rPr>
              <a:t>Seuls deux bits sont significatifs dans ce registre: X1 et X0. Ces bits permettent de choisir la résolution.</a:t>
            </a:r>
          </a:p>
        </p:txBody>
      </p:sp>
      <p:graphicFrame>
        <p:nvGraphicFramePr>
          <p:cNvPr id="7" name="Tableau 6"/>
          <p:cNvGraphicFramePr>
            <a:graphicFrameLocks noGrp="1"/>
          </p:cNvGraphicFramePr>
          <p:nvPr>
            <p:extLst>
              <p:ext uri="{D42A27DB-BD31-4B8C-83A1-F6EECF244321}">
                <p14:modId xmlns:p14="http://schemas.microsoft.com/office/powerpoint/2010/main" val="2334433923"/>
              </p:ext>
            </p:extLst>
          </p:nvPr>
        </p:nvGraphicFramePr>
        <p:xfrm>
          <a:off x="2711625" y="5392564"/>
          <a:ext cx="3240360" cy="1362564"/>
        </p:xfrm>
        <a:graphic>
          <a:graphicData uri="http://schemas.openxmlformats.org/drawingml/2006/table">
            <a:tbl>
              <a:tblPr firstRow="1" firstCol="1" lastRow="1" lastCol="1" bandRow="1" bandCol="1"/>
              <a:tblGrid>
                <a:gridCol w="452441">
                  <a:extLst>
                    <a:ext uri="{9D8B030D-6E8A-4147-A177-3AD203B41FA5}">
                      <a16:colId xmlns:a16="http://schemas.microsoft.com/office/drawing/2014/main" val="1546524894"/>
                    </a:ext>
                  </a:extLst>
                </a:gridCol>
                <a:gridCol w="487849">
                  <a:extLst>
                    <a:ext uri="{9D8B030D-6E8A-4147-A177-3AD203B41FA5}">
                      <a16:colId xmlns:a16="http://schemas.microsoft.com/office/drawing/2014/main" val="3143892036"/>
                    </a:ext>
                  </a:extLst>
                </a:gridCol>
                <a:gridCol w="1187158">
                  <a:extLst>
                    <a:ext uri="{9D8B030D-6E8A-4147-A177-3AD203B41FA5}">
                      <a16:colId xmlns:a16="http://schemas.microsoft.com/office/drawing/2014/main" val="581684310"/>
                    </a:ext>
                  </a:extLst>
                </a:gridCol>
                <a:gridCol w="1112912">
                  <a:extLst>
                    <a:ext uri="{9D8B030D-6E8A-4147-A177-3AD203B41FA5}">
                      <a16:colId xmlns:a16="http://schemas.microsoft.com/office/drawing/2014/main" val="2328765372"/>
                    </a:ext>
                  </a:extLst>
                </a:gridCol>
              </a:tblGrid>
              <a:tr h="432984">
                <a:tc>
                  <a:txBody>
                    <a:bodyPr/>
                    <a:lstStyle/>
                    <a:p>
                      <a:pPr marL="160655" marR="154305"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X1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183515" marR="176530"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X2</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48895" marR="42545"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RESOLUTION</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marL="52705" marR="43180" algn="ctr">
                        <a:lnSpc>
                          <a:spcPts val="1855"/>
                        </a:lnSpc>
                        <a:spcAft>
                          <a:spcPts val="0"/>
                        </a:spcAft>
                      </a:pPr>
                      <a:r>
                        <a:rPr lang="fr-FR" sz="1000" b="1" dirty="0">
                          <a:effectLst/>
                          <a:latin typeface="Comic Sans MS" panose="030F0702030302020204" pitchFamily="66" charset="0"/>
                          <a:ea typeface="Comic Sans MS" panose="030F0702030302020204" pitchFamily="66" charset="0"/>
                          <a:cs typeface="Comic Sans MS" panose="030F0702030302020204" pitchFamily="66" charset="0"/>
                        </a:rPr>
                        <a:t>Temps conversion</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22263018"/>
                  </a:ext>
                </a:extLst>
              </a:tr>
              <a:tr h="216492">
                <a:tc>
                  <a:txBody>
                    <a:bodyPr/>
                    <a:lstStyle/>
                    <a:p>
                      <a:pPr marL="571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98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9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895" marR="43180"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94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42702"/>
                  </a:ext>
                </a:extLst>
              </a:tr>
              <a:tr h="216492">
                <a:tc>
                  <a:txBody>
                    <a:bodyPr/>
                    <a:lstStyle/>
                    <a:p>
                      <a:pPr marL="571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10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260" marR="4318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188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5837504"/>
                  </a:ext>
                </a:extLst>
              </a:tr>
              <a:tr h="258936">
                <a:tc>
                  <a:txBody>
                    <a:bodyPr/>
                    <a:lstStyle/>
                    <a:p>
                      <a:pPr marL="571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98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0</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6990" marR="42545"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11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8895" marR="43180" algn="ctr">
                        <a:lnSpc>
                          <a:spcPts val="1850"/>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375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8971423"/>
                  </a:ext>
                </a:extLst>
              </a:tr>
              <a:tr h="216492">
                <a:tc>
                  <a:txBody>
                    <a:bodyPr/>
                    <a:lstStyle/>
                    <a:p>
                      <a:pPr marL="571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635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7625" marR="42545"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12 bits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50165" marR="43180" algn="ctr">
                        <a:lnSpc>
                          <a:spcPts val="1855"/>
                        </a:lnSpc>
                        <a:spcAft>
                          <a:spcPts val="0"/>
                        </a:spcAft>
                      </a:pPr>
                      <a:r>
                        <a:rPr lang="fr-FR" sz="1000" dirty="0">
                          <a:effectLst/>
                          <a:latin typeface="Comic Sans MS" panose="030F0702030302020204" pitchFamily="66" charset="0"/>
                          <a:ea typeface="Comic Sans MS" panose="030F0702030302020204" pitchFamily="66" charset="0"/>
                          <a:cs typeface="Comic Sans MS" panose="030F0702030302020204" pitchFamily="66" charset="0"/>
                        </a:rPr>
                        <a:t>750 ms</a:t>
                      </a:r>
                      <a:endParaRPr lang="fr-FR" sz="800" dirty="0">
                        <a:effectLst/>
                        <a:latin typeface="Comic Sans MS" panose="030F0702030302020204" pitchFamily="66" charset="0"/>
                        <a:ea typeface="Comic Sans MS" panose="030F0702030302020204" pitchFamily="66" charset="0"/>
                        <a:cs typeface="Comic Sans MS" panose="030F0702030302020204" pitchFamily="66"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612246"/>
                  </a:ext>
                </a:extLst>
              </a:tr>
            </a:tbl>
          </a:graphicData>
        </a:graphic>
      </p:graphicFrame>
      <p:sp>
        <p:nvSpPr>
          <p:cNvPr id="8" name="Espace réservé du pied de page 7"/>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355582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93235" y="620688"/>
            <a:ext cx="11881320" cy="5478423"/>
          </a:xfrm>
          <a:prstGeom prst="rect">
            <a:avLst/>
          </a:prstGeom>
        </p:spPr>
        <p:txBody>
          <a:bodyPr wrap="square">
            <a:spAutoFit/>
          </a:bodyPr>
          <a:lstStyle/>
          <a:p>
            <a:r>
              <a:rPr lang="fr-FR" sz="1400" dirty="0">
                <a:latin typeface="Calibri" panose="020F0502020204030204" pitchFamily="34" charset="0"/>
                <a:cs typeface="Calibri" panose="020F0502020204030204" pitchFamily="34" charset="0"/>
              </a:rPr>
              <a:t>En résolution 11 bits, le bit 0 n'est pas défini.                    Le bit de poids min est le bit 1 de valeur : 0,125 °C.</a:t>
            </a:r>
          </a:p>
          <a:p>
            <a:r>
              <a:rPr lang="fr-FR" sz="1400" dirty="0">
                <a:latin typeface="Calibri" panose="020F0502020204030204" pitchFamily="34" charset="0"/>
                <a:cs typeface="Calibri" panose="020F0502020204030204" pitchFamily="34" charset="0"/>
              </a:rPr>
              <a:t>En résolution 10 bits, les bit 0 et 1 ne sont pas définis.     Le bit de poids min est le bit 2 de valeur 0,25 °C.</a:t>
            </a:r>
          </a:p>
          <a:p>
            <a:r>
              <a:rPr lang="fr-FR" sz="1400" dirty="0">
                <a:latin typeface="Calibri" panose="020F0502020204030204" pitchFamily="34" charset="0"/>
                <a:cs typeface="Calibri" panose="020F0502020204030204" pitchFamily="34" charset="0"/>
              </a:rPr>
              <a:t>En résolution 9 bits, les bit 0, 1 et 2 ne sont pas définis.   Le bit de poids min est le bit 3 de valeur 0,5 °C.</a:t>
            </a:r>
          </a:p>
          <a:p>
            <a:endParaRPr lang="fr-FR" sz="1400" dirty="0">
              <a:latin typeface="Calibri" panose="020F0502020204030204" pitchFamily="34" charset="0"/>
              <a:cs typeface="Calibri" panose="020F0502020204030204" pitchFamily="34" charset="0"/>
            </a:endParaRPr>
          </a:p>
          <a:p>
            <a:r>
              <a:rPr lang="fr-FR" sz="1400" b="1" dirty="0">
                <a:latin typeface="Calibri" panose="020F0502020204030204" pitchFamily="34" charset="0"/>
                <a:cs typeface="Calibri" panose="020F0502020204030204" pitchFamily="34" charset="0"/>
              </a:rPr>
              <a:t>CODES de COMMANDES:</a:t>
            </a:r>
          </a:p>
          <a:p>
            <a:r>
              <a:rPr lang="fr-FR" sz="1400" dirty="0">
                <a:latin typeface="Calibri" panose="020F0502020204030204" pitchFamily="34" charset="0"/>
                <a:cs typeface="Calibri" panose="020F0502020204030204" pitchFamily="34" charset="0"/>
              </a:rPr>
              <a:t>Après avoir envoyé une commande ROM pour adresser un DS18B20 esclave, le maître doit envoyer un code de commande.</a:t>
            </a:r>
          </a:p>
          <a:p>
            <a:endParaRPr lang="fr-FR" sz="1400" dirty="0">
              <a:latin typeface="Calibri" panose="020F0502020204030204" pitchFamily="34" charset="0"/>
              <a:cs typeface="Calibri" panose="020F0502020204030204" pitchFamily="34" charset="0"/>
            </a:endParaRPr>
          </a:p>
          <a:p>
            <a:r>
              <a:rPr lang="fr-FR" sz="1400" b="1" i="1" dirty="0">
                <a:latin typeface="Calibri" panose="020F0502020204030204" pitchFamily="34" charset="0"/>
                <a:cs typeface="Calibri" panose="020F0502020204030204" pitchFamily="34" charset="0"/>
              </a:rPr>
              <a:t>Début de conversion: 0x44</a:t>
            </a:r>
          </a:p>
          <a:p>
            <a:r>
              <a:rPr lang="fr-FR" sz="1400" dirty="0">
                <a:latin typeface="Calibri" panose="020F0502020204030204" pitchFamily="34" charset="0"/>
                <a:cs typeface="Calibri" panose="020F0502020204030204" pitchFamily="34" charset="0"/>
              </a:rPr>
              <a:t>Cette commande lance la conversion de température. Le résultat est rangé dans les 2 octets LSB et MSB . Le temps de conversion dépend de la résolution choisie.</a:t>
            </a:r>
          </a:p>
          <a:p>
            <a:r>
              <a:rPr lang="fr-FR" sz="1400" dirty="0">
                <a:latin typeface="Calibri" panose="020F0502020204030204" pitchFamily="34" charset="0"/>
                <a:cs typeface="Calibri" panose="020F0502020204030204" pitchFamily="34" charset="0"/>
              </a:rPr>
              <a:t>Le maître doit interroger le DS18B20 qui répond par un bit à "0" tant que la conversion n'est pas terminée.</a:t>
            </a:r>
          </a:p>
          <a:p>
            <a:r>
              <a:rPr lang="fr-FR" sz="1400" dirty="0">
                <a:latin typeface="Calibri" panose="020F0502020204030204" pitchFamily="34" charset="0"/>
                <a:cs typeface="Calibri" panose="020F0502020204030204" pitchFamily="34" charset="0"/>
              </a:rPr>
              <a:t>Quand l'opération est terminée, l'esclave répond par un bit à "1".</a:t>
            </a:r>
          </a:p>
          <a:p>
            <a:r>
              <a:rPr lang="fr-FR" sz="1400" b="1" i="1" dirty="0">
                <a:latin typeface="Calibri" panose="020F0502020204030204" pitchFamily="34" charset="0"/>
                <a:cs typeface="Calibri" panose="020F0502020204030204" pitchFamily="34" charset="0"/>
              </a:rPr>
              <a:t>ECRITURE en RAM: 0x4E</a:t>
            </a:r>
          </a:p>
          <a:p>
            <a:r>
              <a:rPr lang="fr-FR" sz="1400" dirty="0">
                <a:latin typeface="Calibri" panose="020F0502020204030204" pitchFamily="34" charset="0"/>
                <a:cs typeface="Calibri" panose="020F0502020204030204" pitchFamily="34" charset="0"/>
              </a:rPr>
              <a:t>Seuls les octets 3, 4 et 5 de la zone RAM peuvent être écrits. Il s'agit des octets: </a:t>
            </a:r>
            <a:r>
              <a:rPr lang="fr-FR" sz="1400" u="sng" dirty="0">
                <a:latin typeface="Calibri" panose="020F0502020204030204" pitchFamily="34" charset="0"/>
                <a:cs typeface="Calibri" panose="020F0502020204030204" pitchFamily="34" charset="0"/>
              </a:rPr>
              <a:t>Alarme seuil haut, Alarme seuil bas et Configuration.</a:t>
            </a:r>
          </a:p>
          <a:p>
            <a:r>
              <a:rPr lang="fr-FR" sz="1400" dirty="0">
                <a:latin typeface="Calibri" panose="020F0502020204030204" pitchFamily="34" charset="0"/>
                <a:cs typeface="Calibri" panose="020F0502020204030204" pitchFamily="34" charset="0"/>
              </a:rPr>
              <a:t>Le maître doit commencer par envoyer en premier le LSB de l'octet 3. Tous les octets seront ensuite envoyés avec le LSB en tête.</a:t>
            </a:r>
          </a:p>
          <a:p>
            <a:r>
              <a:rPr lang="fr-FR" sz="1400" dirty="0">
                <a:latin typeface="Calibri" panose="020F0502020204030204" pitchFamily="34" charset="0"/>
                <a:cs typeface="Calibri" panose="020F0502020204030204" pitchFamily="34" charset="0"/>
              </a:rPr>
              <a:t>Il doit impérativement envoyer les 3 octets, avant de faire un reset, pour que l'écriture soit effective.</a:t>
            </a:r>
          </a:p>
          <a:p>
            <a:r>
              <a:rPr lang="fr-FR" sz="1400" b="1" i="1" dirty="0">
                <a:latin typeface="Calibri" panose="020F0502020204030204" pitchFamily="34" charset="0"/>
                <a:cs typeface="Calibri" panose="020F0502020204030204" pitchFamily="34" charset="0"/>
              </a:rPr>
              <a:t>LECTURE de la RAM: 0xBE</a:t>
            </a:r>
          </a:p>
          <a:p>
            <a:r>
              <a:rPr lang="fr-FR" sz="1400" dirty="0">
                <a:latin typeface="Calibri" panose="020F0502020204030204" pitchFamily="34" charset="0"/>
                <a:cs typeface="Calibri" panose="020F0502020204030204" pitchFamily="34" charset="0"/>
              </a:rPr>
              <a:t>Les 9 octets de la RAM sont envoyés vers le maître. L'esclave commence par le bit 0 du premier octet et transmet ainsi les 9 octets de sa RAM.</a:t>
            </a:r>
          </a:p>
          <a:p>
            <a:r>
              <a:rPr lang="fr-FR" sz="1400" dirty="0">
                <a:latin typeface="Calibri" panose="020F0502020204030204" pitchFamily="34" charset="0"/>
                <a:cs typeface="Calibri" panose="020F0502020204030204" pitchFamily="34" charset="0"/>
              </a:rPr>
              <a:t>Le maître peut interrompre à tout moment la lecture en faisant un Reset.</a:t>
            </a:r>
          </a:p>
          <a:p>
            <a:r>
              <a:rPr lang="fr-FR" sz="1400" i="1" dirty="0">
                <a:latin typeface="Calibri" panose="020F0502020204030204" pitchFamily="34" charset="0"/>
                <a:cs typeface="Calibri" panose="020F0502020204030204" pitchFamily="34" charset="0"/>
              </a:rPr>
              <a:t>COPIE RAM en EEPROM: 0x48</a:t>
            </a:r>
          </a:p>
          <a:p>
            <a:r>
              <a:rPr lang="fr-FR" sz="1400" dirty="0">
                <a:latin typeface="Calibri" panose="020F0502020204030204" pitchFamily="34" charset="0"/>
                <a:cs typeface="Calibri" panose="020F0502020204030204" pitchFamily="34" charset="0"/>
              </a:rPr>
              <a:t>Copie des octets 3, 4 et 5 de la zone RAM dans la zone EEPROM pour sauvegarde en cas de coupure d'alimentation. RECOPIE EEPROM en RAM: 0xB8 </a:t>
            </a:r>
          </a:p>
          <a:p>
            <a:r>
              <a:rPr lang="fr-FR" sz="1400" dirty="0">
                <a:latin typeface="Calibri" panose="020F0502020204030204" pitchFamily="34" charset="0"/>
                <a:cs typeface="Calibri" panose="020F0502020204030204" pitchFamily="34" charset="0"/>
              </a:rPr>
              <a:t>Cette commande récupère en EEPROM les octets Alarme seuil haut, Alarme seuil bas et Configuration pour les placer en RAM dans les octets 3, 4 et 5.</a:t>
            </a:r>
          </a:p>
          <a:p>
            <a:r>
              <a:rPr lang="fr-FR" sz="1400" b="1" dirty="0">
                <a:latin typeface="Calibri" panose="020F0502020204030204" pitchFamily="34" charset="0"/>
                <a:cs typeface="Calibri" panose="020F0502020204030204" pitchFamily="34" charset="0"/>
              </a:rPr>
              <a:t>ALIMENTATION PARASITE: 0xB4</a:t>
            </a:r>
          </a:p>
          <a:p>
            <a:r>
              <a:rPr lang="fr-FR" sz="1400" dirty="0">
                <a:latin typeface="Calibri" panose="020F0502020204030204" pitchFamily="34" charset="0"/>
                <a:cs typeface="Calibri" panose="020F0502020204030204" pitchFamily="34" charset="0"/>
              </a:rPr>
              <a:t>L'esclave répond à cette commande par un bit à "1" s'il fonctionne avec une alimentation extérieure, c'est à dire sur 3 fils. Et par le bit à "0" s'il est en mode d'alimentation parasite, sur 2 fils.</a:t>
            </a:r>
          </a:p>
          <a:p>
            <a:endParaRPr lang="fr-FR" sz="1400" dirty="0">
              <a:latin typeface="Calibri" panose="020F0502020204030204" pitchFamily="34" charset="0"/>
              <a:cs typeface="Calibri" panose="020F0502020204030204" pitchFamily="34" charset="0"/>
            </a:endParaRPr>
          </a:p>
        </p:txBody>
      </p:sp>
      <p:sp>
        <p:nvSpPr>
          <p:cNvPr id="3" name="Espace réservé du pied de page 2"/>
          <p:cNvSpPr>
            <a:spLocks noGrp="1"/>
          </p:cNvSpPr>
          <p:nvPr>
            <p:ph type="ftr" sz="quarter" idx="11"/>
          </p:nvPr>
        </p:nvSpPr>
        <p:spPr/>
        <p:txBody>
          <a:bodyPr/>
          <a:lstStyle/>
          <a:p>
            <a:r>
              <a:rPr lang="pt-BR"/>
              <a:t>CESI FISA S3E A4  Bus de Terrain NAI 2020</a:t>
            </a:r>
            <a:endParaRPr lang="fr-FR" dirty="0"/>
          </a:p>
        </p:txBody>
      </p:sp>
    </p:spTree>
    <p:extLst>
      <p:ext uri="{BB962C8B-B14F-4D97-AF65-F5344CB8AC3E}">
        <p14:creationId xmlns:p14="http://schemas.microsoft.com/office/powerpoint/2010/main" val="2573843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sque CESI Ecole d'ingénieurs - 16/9">
  <a:themeElements>
    <a:clrScheme name="Personnalisé 89">
      <a:dk1>
        <a:srgbClr val="231F20"/>
      </a:dk1>
      <a:lt1>
        <a:sysClr val="window" lastClr="FFFFFF"/>
      </a:lt1>
      <a:dk2>
        <a:srgbClr val="69B3E7"/>
      </a:dk2>
      <a:lt2>
        <a:srgbClr val="FFFFFF"/>
      </a:lt2>
      <a:accent1>
        <a:srgbClr val="5C88DA"/>
      </a:accent1>
      <a:accent2>
        <a:srgbClr val="326295"/>
      </a:accent2>
      <a:accent3>
        <a:srgbClr val="1B365D"/>
      </a:accent3>
      <a:accent4>
        <a:srgbClr val="D2005E"/>
      </a:accent4>
      <a:accent5>
        <a:srgbClr val="FFFFFF"/>
      </a:accent5>
      <a:accent6>
        <a:srgbClr val="E6E6E6"/>
      </a:accent6>
      <a:hlink>
        <a:srgbClr val="0563C1"/>
      </a:hlink>
      <a:folHlink>
        <a:srgbClr val="954F72"/>
      </a:folHlink>
    </a:clrScheme>
    <a:fontScheme name="Personnalisé 12">
      <a:majorFont>
        <a:latin typeface="Roboto"/>
        <a:ea typeface=""/>
        <a:cs typeface=""/>
      </a:majorFont>
      <a:minorFont>
        <a:latin typeface="Roboto L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33153</TotalTime>
  <Words>17230</Words>
  <Application>Microsoft Macintosh PowerPoint</Application>
  <PresentationFormat>Grand écran</PresentationFormat>
  <Paragraphs>2008</Paragraphs>
  <Slides>118</Slides>
  <Notes>1</Notes>
  <HiddenSlides>0</HiddenSlides>
  <MMClips>0</MMClips>
  <ScaleCrop>false</ScaleCrop>
  <HeadingPairs>
    <vt:vector size="6" baseType="variant">
      <vt:variant>
        <vt:lpstr>Polices utilisées</vt:lpstr>
      </vt:variant>
      <vt:variant>
        <vt:i4>11</vt:i4>
      </vt:variant>
      <vt:variant>
        <vt:lpstr>Thème</vt:lpstr>
      </vt:variant>
      <vt:variant>
        <vt:i4>1</vt:i4>
      </vt:variant>
      <vt:variant>
        <vt:lpstr>Titres des diapositives</vt:lpstr>
      </vt:variant>
      <vt:variant>
        <vt:i4>118</vt:i4>
      </vt:variant>
    </vt:vector>
  </HeadingPairs>
  <TitlesOfParts>
    <vt:vector size="130" baseType="lpstr">
      <vt:lpstr>Arial</vt:lpstr>
      <vt:lpstr>Calibri</vt:lpstr>
      <vt:lpstr>Calibri Light</vt:lpstr>
      <vt:lpstr>Comic Sans MS</vt:lpstr>
      <vt:lpstr>Roboto</vt:lpstr>
      <vt:lpstr>Roboto Black</vt:lpstr>
      <vt:lpstr>Roboto Lt</vt:lpstr>
      <vt:lpstr>Symbol</vt:lpstr>
      <vt:lpstr>Times New Roman</vt:lpstr>
      <vt:lpstr>Verdana</vt:lpstr>
      <vt:lpstr>Wingdings</vt:lpstr>
      <vt:lpstr>Masque CESI Ecole d'ingénieurs - 16/9</vt:lpstr>
      <vt:lpstr>FISA S3E   Bus de Terrain A4</vt:lpstr>
      <vt:lpstr>Sommaire</vt:lpstr>
      <vt:lpstr>FISA S3E  Réseau de terrain  Présentation générale</vt:lpstr>
      <vt:lpstr>Mallettes pédagogiques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SPI /    Résumé</vt:lpstr>
      <vt:lpstr>FISA S3E A4 Réseaux de TERRAINS/BUS SPI /  2.1 Généralités</vt:lpstr>
      <vt:lpstr>Présentation PowerPoint</vt:lpstr>
      <vt:lpstr>Présentation PowerPoint</vt:lpstr>
      <vt:lpstr>Présentation PowerPoint</vt:lpstr>
      <vt:lpstr>Présentation PowerPoint</vt:lpstr>
      <vt:lpstr>Présentation PowerPoint</vt:lpstr>
      <vt:lpstr>5.1 Polarisation de la ligne MISO</vt:lpstr>
      <vt:lpstr>Présentation PowerPoint</vt:lpstr>
      <vt:lpstr>5.3 Format de transfert de données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  BUS SPI  2.11 Compléments  SD card</vt:lpstr>
      <vt:lpstr>Présentation PowerPoint</vt:lpstr>
      <vt:lpstr>Présentation PowerPoint</vt:lpstr>
      <vt:lpstr>  </vt:lpstr>
      <vt:lpstr>Présentation PowerPoint</vt:lpstr>
      <vt:lpstr>FISA S3E A4 Réseaux de TERRAINS/BUS I2C /  3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Environnement du TP3</vt:lpstr>
      <vt:lpstr>Présentation PowerPoint</vt:lpstr>
      <vt:lpstr>Présentation PowerPoint</vt:lpstr>
      <vt:lpstr>Présentation PowerPoint</vt:lpstr>
      <vt:lpstr>  </vt:lpstr>
      <vt:lpstr>Présentation PowerPoint</vt:lpstr>
      <vt:lpstr>FISA S3E A4 Réseaux de TERRAINS/BUS CAN /  4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1 WIRE /  5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DS 18B20</vt:lpstr>
      <vt:lpstr>Présentation PowerPoint</vt:lpstr>
      <vt:lpstr>Présentation PowerPoint</vt:lpstr>
      <vt:lpstr>Présentation PowerPoint</vt:lpstr>
      <vt:lpstr>Présentation PowerPoint</vt:lpstr>
      <vt:lpstr>Présentation PowerPoint</vt:lpstr>
      <vt:lpstr>Présentation PowerPoint</vt:lpstr>
      <vt:lpstr>FISA S3E A4 Réseaux de TERRAINS/BUS ARIN 429/  6 Résumé</vt:lpstr>
      <vt:lpstr>Sommaire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Masque CESI 16/9</dc:title>
  <dc:creator>La boite à slides</dc:creator>
  <cp:lastModifiedBy>Microsoft Office User</cp:lastModifiedBy>
  <cp:revision>365</cp:revision>
  <cp:lastPrinted>2020-12-07T16:15:19Z</cp:lastPrinted>
  <dcterms:created xsi:type="dcterms:W3CDTF">2018-05-31T08:30:38Z</dcterms:created>
  <dcterms:modified xsi:type="dcterms:W3CDTF">2022-11-20T19:20:44Z</dcterms:modified>
</cp:coreProperties>
</file>